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4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6854825" cy="9750425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CC00"/>
    <a:srgbClr val="0000FF"/>
    <a:srgbClr val="FF3300"/>
    <a:srgbClr val="FF99FF"/>
    <a:srgbClr val="CC00FF"/>
    <a:srgbClr val="33CC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99" autoAdjust="0"/>
  </p:normalViewPr>
  <p:slideViewPr>
    <p:cSldViewPr>
      <p:cViewPr>
        <p:scale>
          <a:sx n="75" d="100"/>
          <a:sy n="75" d="100"/>
        </p:scale>
        <p:origin x="-7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C6B26FE-3B35-493A-8C35-2B8F2783CD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sl-SI" altLang="sl-SI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BA90C17-42D1-4697-8CE8-6B55B17BFB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sl-SI" altLang="sl-SI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92E8B43F-DDBC-43DA-A9B1-85E637A183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7C34D912-5FC1-4BB4-89D5-474A71C3CAA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3225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40ACBAE8-590B-436A-A2BA-F483CF47A3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sl-SI" altLang="sl-SI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32D57612-C13E-46AF-BBFE-2F34E82D5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DF878F5-319D-4A9F-84C1-6373BFE9A1A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DCB75C-59B6-4A57-BFC6-253886C12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AF0F6-C2D0-4A28-ADFA-88CEDC2CDCE7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A77A36F0-92B3-4AEA-B2EC-67130E0DE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422899C5-A015-4A72-9509-663691288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D2D7B9-9708-42D6-AEA9-A1CE009BE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2B1CD-D992-4AAE-B864-BA26974449E9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F2ED2FA-E182-4CAF-B393-367CB1460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24E8EDB-F6BB-43CA-8AEC-D85D324ED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>
            <a:extLst>
              <a:ext uri="{FF2B5EF4-FFF2-40B4-BE49-F238E27FC236}">
                <a16:creationId xmlns:a16="http://schemas.microsoft.com/office/drawing/2014/main" id="{D69EB974-4CB7-48AA-AC99-3441ECDFEE3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5475" name="Rectangle 3">
              <a:extLst>
                <a:ext uri="{FF2B5EF4-FFF2-40B4-BE49-F238E27FC236}">
                  <a16:creationId xmlns:a16="http://schemas.microsoft.com/office/drawing/2014/main" id="{14164194-5DB4-4A0E-B92C-C042ED0B39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105476" name="Rectangle 4">
              <a:extLst>
                <a:ext uri="{FF2B5EF4-FFF2-40B4-BE49-F238E27FC236}">
                  <a16:creationId xmlns:a16="http://schemas.microsoft.com/office/drawing/2014/main" id="{89C563BE-5138-45DB-945E-5168FD0000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5477" name="Group 5">
              <a:extLst>
                <a:ext uri="{FF2B5EF4-FFF2-40B4-BE49-F238E27FC236}">
                  <a16:creationId xmlns:a16="http://schemas.microsoft.com/office/drawing/2014/main" id="{18A1DE2B-12C5-4BC7-8288-0A54B5487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05478" name="Rectangle 6">
                <a:extLst>
                  <a:ext uri="{FF2B5EF4-FFF2-40B4-BE49-F238E27FC236}">
                    <a16:creationId xmlns:a16="http://schemas.microsoft.com/office/drawing/2014/main" id="{A876D381-AC7C-46A7-B7F8-A0F458AEC9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79" name="Rectangle 7">
                <a:extLst>
                  <a:ext uri="{FF2B5EF4-FFF2-40B4-BE49-F238E27FC236}">
                    <a16:creationId xmlns:a16="http://schemas.microsoft.com/office/drawing/2014/main" id="{87F8997E-B1C2-4719-AFD3-C3A404D152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80" name="Rectangle 8">
                <a:extLst>
                  <a:ext uri="{FF2B5EF4-FFF2-40B4-BE49-F238E27FC236}">
                    <a16:creationId xmlns:a16="http://schemas.microsoft.com/office/drawing/2014/main" id="{CB2A33E5-D02B-4F76-8390-C692C897CE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81" name="Rectangle 9">
                <a:extLst>
                  <a:ext uri="{FF2B5EF4-FFF2-40B4-BE49-F238E27FC236}">
                    <a16:creationId xmlns:a16="http://schemas.microsoft.com/office/drawing/2014/main" id="{6A256E5D-4919-46CF-9ED7-7BE0F870B0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82" name="Rectangle 10">
                <a:extLst>
                  <a:ext uri="{FF2B5EF4-FFF2-40B4-BE49-F238E27FC236}">
                    <a16:creationId xmlns:a16="http://schemas.microsoft.com/office/drawing/2014/main" id="{9AC5554C-9D82-4A9E-96C5-8EA50A7F97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83" name="Rectangle 11">
                <a:extLst>
                  <a:ext uri="{FF2B5EF4-FFF2-40B4-BE49-F238E27FC236}">
                    <a16:creationId xmlns:a16="http://schemas.microsoft.com/office/drawing/2014/main" id="{1C7A8ED1-706A-4AD1-8750-5330D0DA31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84" name="Rectangle 12">
                <a:extLst>
                  <a:ext uri="{FF2B5EF4-FFF2-40B4-BE49-F238E27FC236}">
                    <a16:creationId xmlns:a16="http://schemas.microsoft.com/office/drawing/2014/main" id="{6D604F73-087C-473E-80A1-BA725AB178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85" name="Rectangle 13">
                <a:extLst>
                  <a:ext uri="{FF2B5EF4-FFF2-40B4-BE49-F238E27FC236}">
                    <a16:creationId xmlns:a16="http://schemas.microsoft.com/office/drawing/2014/main" id="{D7A48F92-6F9F-43A1-9ECF-BA4AA23F08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86" name="Rectangle 14">
                <a:extLst>
                  <a:ext uri="{FF2B5EF4-FFF2-40B4-BE49-F238E27FC236}">
                    <a16:creationId xmlns:a16="http://schemas.microsoft.com/office/drawing/2014/main" id="{03323CFF-7521-41F8-AE8A-A1F28E8A25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87" name="Rectangle 15">
                <a:extLst>
                  <a:ext uri="{FF2B5EF4-FFF2-40B4-BE49-F238E27FC236}">
                    <a16:creationId xmlns:a16="http://schemas.microsoft.com/office/drawing/2014/main" id="{62DE255A-25FD-4AA8-96B2-65E58FC046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05488" name="Rectangle 16">
            <a:extLst>
              <a:ext uri="{FF2B5EF4-FFF2-40B4-BE49-F238E27FC236}">
                <a16:creationId xmlns:a16="http://schemas.microsoft.com/office/drawing/2014/main" id="{75C526E2-7FE7-41AD-BCC5-B2809F91D4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05489" name="Rectangle 17">
            <a:extLst>
              <a:ext uri="{FF2B5EF4-FFF2-40B4-BE49-F238E27FC236}">
                <a16:creationId xmlns:a16="http://schemas.microsoft.com/office/drawing/2014/main" id="{ACE20FD3-5FDF-4AE5-8D93-868EF95A1E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05490" name="Rectangle 18">
            <a:extLst>
              <a:ext uri="{FF2B5EF4-FFF2-40B4-BE49-F238E27FC236}">
                <a16:creationId xmlns:a16="http://schemas.microsoft.com/office/drawing/2014/main" id="{5971EC8F-B9BE-4B8F-9979-F896B72D3A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3ECF18-4780-4F80-B823-0A8CA56E9E0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5491" name="Rectangle 19">
            <a:extLst>
              <a:ext uri="{FF2B5EF4-FFF2-40B4-BE49-F238E27FC236}">
                <a16:creationId xmlns:a16="http://schemas.microsoft.com/office/drawing/2014/main" id="{3871653C-A30F-4E5E-9005-1185BD8039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105492" name="Rectangle 20">
            <a:extLst>
              <a:ext uri="{FF2B5EF4-FFF2-40B4-BE49-F238E27FC236}">
                <a16:creationId xmlns:a16="http://schemas.microsoft.com/office/drawing/2014/main" id="{3EC6C9DB-A917-4513-AB2A-2D6A4DC4B5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1559D-AE3D-425A-906C-6A066162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7CF40-0FF8-4C58-B593-6A1D3473F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5396F-E384-40C1-B161-A584DDAB77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0A40B-0D8B-437E-88CC-2A92A863E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E2E51C-D2CF-44C0-A98B-F88019F9EC4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59DD5F-2858-461A-8526-560176E488B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7942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A9289-47A0-4712-BFE7-511FF3B5C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EDB51-4A57-4031-9674-D6DD332C1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80BFD-7640-4C90-9DAF-5BF7F287F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380B2-1361-40C1-BD54-03A351DD0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F69E06-E6B4-4FC9-A333-6880BE624B6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C375BF-8988-4DFF-89BF-CEF5C91F21C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340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E835-FE45-4174-9ECC-2E8AC1D2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E6AE8-9744-474D-B752-D7ADBB01A17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B8B1FBBC-83D9-4043-8521-99D86F85B656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989B0-2128-46C3-94BD-C30332E479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230E0-A997-41F5-B79F-23593E512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E48158-AE45-4DBB-A04F-626BF961738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77AE1-0773-4F6C-87ED-14ECD5495F3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0430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DC5F-1A88-4492-AA09-FA34511F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69B8C-42A7-4001-AD1F-7C0E81507FE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BA7DF-31AE-4F91-ACE3-43AD91D46A5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52CDA9-DC8D-4D68-9E79-6BDA85C49F1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86A1C-88B3-4B15-A573-557CE120FE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102AD-488E-4DE7-A655-DA46108665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A74352-7E01-4D82-9320-8E894C2E288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6C2FED0-9A44-4469-9DD2-C1B765C13EA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199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7A3D-47A9-46C4-A104-F889DB0A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AC2F5-C705-44F1-A4D5-2C4FE81B053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D8866-97EE-432C-AB3D-449FDB1A9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CFEE6-7B6F-4644-8E24-05EF122215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18C8E-A615-458B-A14D-1713FE5B6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655DE40-7A68-4015-8957-00492DD2D54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43D3B-3FD5-4974-98CC-F27DD26B5AF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612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6952-B694-4C3A-AAA6-967F52C1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7AEB1-B57A-4035-8D8D-DBFBFD2D7F0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CDE7A-CD6C-4EC1-B3E9-F5B8CF16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64A57-3F94-49B9-A678-B85EB03655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851E4-BF2F-4E7C-949D-C85456D74B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0195B0-17F8-4202-9965-0610FE148B4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BE2C2-AD0D-40E8-8779-E332D7E657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468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7FB0-8F2D-4585-A495-E17CE362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9053-66DA-42C5-82FA-E220BB613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58F02-8744-49E9-9A5C-4157E3ADF0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40570-779E-47B3-9EAB-4FEA69CAE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2ACD01-342B-47B8-9421-480F33FE0FF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CC3B71-3764-4686-8207-454F78946B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932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1D6C-C9F0-4932-B6DB-48BAE9F2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67110-F6D1-4661-9789-0E0BDB555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445DB-25B0-4C5C-939B-147FEE78C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73BCF-6966-4C16-8CF0-8B9A9B239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143A91-79AA-4EC7-9469-AB89E173564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6DC4D9-E4A1-4A33-98C8-F2379FD3F8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937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D714-3C9C-4196-A708-404642E3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2E502-B3A0-4B25-8138-6155256C5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A68C5-462B-40C8-B616-EB030B885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57C00-6FD6-4A53-BFD1-26CB86655E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0948F-70FA-4373-9850-1208917937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C86DE8-1A40-4B81-AFE8-8156ECE8EB8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70040-7BC0-47AE-9B7D-C9CC1CB893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259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259F-4001-4441-8A10-821AC39E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27EA1-0132-44B5-9366-4642BAF2B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EA736-2B63-45AD-98D5-1589D417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9861C-B2AB-427E-B3ED-3E640A34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AAD48-45CD-4295-A5F1-B3AF06F44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1BFF73-A4B6-481F-B86A-3BE08DF6E1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A270F3-8AE6-46D8-88EE-91AF71BA9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5982BB-74F4-4733-A95C-9913DE604B6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DBFB09C-B8E9-43E1-BC3B-B7AE37633AC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627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8D23-2E2A-4F4C-88B4-81F1934F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D2FA6-D08F-470F-AC4D-837D324E75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8C875-F8FB-4D23-9F68-3C63F3E19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62D574-3666-41B0-9B44-9A6962A0BAD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F0424-85DB-4C71-ADED-D1C8A2B9B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541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E3CA7D-CAF5-4A63-B0B6-BE6D1B654C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C851B-50DA-4D28-9406-65DE1C31E3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7C8C9D-3445-4202-9D2B-2237A3706EF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13316-DBED-490D-A380-EF069AAE5F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524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DFEA-FB26-42A3-A728-377EC057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34C18-BE95-48DB-8080-628C8D529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61337-A980-4EA1-9097-3419EFB15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8E545-66B2-405A-A14D-FFA142472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E2DBC-BE0C-4F67-ACED-DB6FB8503A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87C58D-5319-4EB4-A9AC-256E57E2B96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13F59-7FF5-47B3-9114-76AAF08826E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588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795F-88C9-4C02-A254-5CBDDA40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EFBA0-920E-400B-84A2-CADCBC344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61212-230B-4942-A84E-2EFAD47A6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7F33E-B282-4E59-9E5F-27441BFEB2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225F8-C33F-4822-8C05-2AA25AD77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73DA97-59F4-4087-A8AA-13312828FF9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4F627-48A7-46BC-8E18-5D84227BE5D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8645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5333A345-31CE-4F06-9F40-603976B475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sl-SI" altLang="sl-SI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95A2EF08-6046-49B8-8A63-05FA42927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DA2B75F6-B20E-41F1-8A56-E776CEB74C6C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4452" name="Group 4">
            <a:extLst>
              <a:ext uri="{FF2B5EF4-FFF2-40B4-BE49-F238E27FC236}">
                <a16:creationId xmlns:a16="http://schemas.microsoft.com/office/drawing/2014/main" id="{CA5F1CDA-BAD7-4645-8E93-F0683680548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4453" name="Rectangle 5">
              <a:extLst>
                <a:ext uri="{FF2B5EF4-FFF2-40B4-BE49-F238E27FC236}">
                  <a16:creationId xmlns:a16="http://schemas.microsoft.com/office/drawing/2014/main" id="{9B0D802A-56D4-4EE9-B7F4-0D08C19C7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104454" name="Rectangle 6">
              <a:extLst>
                <a:ext uri="{FF2B5EF4-FFF2-40B4-BE49-F238E27FC236}">
                  <a16:creationId xmlns:a16="http://schemas.microsoft.com/office/drawing/2014/main" id="{2251F7EC-B0B6-4853-A247-0D9744A6E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104455" name="Rectangle 7">
              <a:extLst>
                <a:ext uri="{FF2B5EF4-FFF2-40B4-BE49-F238E27FC236}">
                  <a16:creationId xmlns:a16="http://schemas.microsoft.com/office/drawing/2014/main" id="{E010B5C2-AF5A-487D-9FF0-4C37C07DB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sl-SI" altLang="sl-SI">
                <a:solidFill>
                  <a:schemeClr val="hlink"/>
                </a:solidFill>
              </a:endParaRPr>
            </a:p>
          </p:txBody>
        </p:sp>
        <p:sp>
          <p:nvSpPr>
            <p:cNvPr id="104456" name="Rectangle 8">
              <a:extLst>
                <a:ext uri="{FF2B5EF4-FFF2-40B4-BE49-F238E27FC236}">
                  <a16:creationId xmlns:a16="http://schemas.microsoft.com/office/drawing/2014/main" id="{E8C38DB6-1676-4F29-AEB3-88FDBAFE1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sl-SI" altLang="sl-SI">
                <a:solidFill>
                  <a:schemeClr val="hlink"/>
                </a:solidFill>
              </a:endParaRPr>
            </a:p>
          </p:txBody>
        </p:sp>
        <p:sp>
          <p:nvSpPr>
            <p:cNvPr id="104457" name="Rectangle 9">
              <a:extLst>
                <a:ext uri="{FF2B5EF4-FFF2-40B4-BE49-F238E27FC236}">
                  <a16:creationId xmlns:a16="http://schemas.microsoft.com/office/drawing/2014/main" id="{502D58F6-1BC5-47AF-AFF3-C9E128DA5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sl-SI" altLang="sl-SI">
                <a:solidFill>
                  <a:schemeClr val="accent2"/>
                </a:solidFill>
              </a:endParaRPr>
            </a:p>
          </p:txBody>
        </p:sp>
        <p:sp>
          <p:nvSpPr>
            <p:cNvPr id="104458" name="Rectangle 10">
              <a:extLst>
                <a:ext uri="{FF2B5EF4-FFF2-40B4-BE49-F238E27FC236}">
                  <a16:creationId xmlns:a16="http://schemas.microsoft.com/office/drawing/2014/main" id="{2AAF4736-8D29-4F44-BEEB-0C099C146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sl-SI" altLang="sl-SI">
                <a:solidFill>
                  <a:schemeClr val="hlink"/>
                </a:solidFill>
              </a:endParaRPr>
            </a:p>
          </p:txBody>
        </p:sp>
        <p:sp>
          <p:nvSpPr>
            <p:cNvPr id="104459" name="Rectangle 11">
              <a:extLst>
                <a:ext uri="{FF2B5EF4-FFF2-40B4-BE49-F238E27FC236}">
                  <a16:creationId xmlns:a16="http://schemas.microsoft.com/office/drawing/2014/main" id="{BC7FFF03-6EE0-4BC7-AEC4-FE3F4ACC4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104460" name="Rectangle 12">
              <a:extLst>
                <a:ext uri="{FF2B5EF4-FFF2-40B4-BE49-F238E27FC236}">
                  <a16:creationId xmlns:a16="http://schemas.microsoft.com/office/drawing/2014/main" id="{F50F5A0A-7E1C-4CC4-98EA-78A993BBC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sl-SI" altLang="sl-SI">
                <a:solidFill>
                  <a:schemeClr val="accent2"/>
                </a:solidFill>
              </a:endParaRPr>
            </a:p>
          </p:txBody>
        </p:sp>
        <p:sp>
          <p:nvSpPr>
            <p:cNvPr id="104461" name="Rectangle 13">
              <a:extLst>
                <a:ext uri="{FF2B5EF4-FFF2-40B4-BE49-F238E27FC236}">
                  <a16:creationId xmlns:a16="http://schemas.microsoft.com/office/drawing/2014/main" id="{58818C8F-2EC2-4572-A5E1-8F7061FAA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sl-SI" altLang="sl-SI">
                <a:solidFill>
                  <a:schemeClr val="accent2"/>
                </a:solidFill>
              </a:endParaRPr>
            </a:p>
          </p:txBody>
        </p:sp>
      </p:grpSp>
      <p:sp>
        <p:nvSpPr>
          <p:cNvPr id="104462" name="Rectangle 14">
            <a:extLst>
              <a:ext uri="{FF2B5EF4-FFF2-40B4-BE49-F238E27FC236}">
                <a16:creationId xmlns:a16="http://schemas.microsoft.com/office/drawing/2014/main" id="{656671C3-6ABE-4D09-96FC-2F8F923DE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4463" name="Rectangle 15">
            <a:extLst>
              <a:ext uri="{FF2B5EF4-FFF2-40B4-BE49-F238E27FC236}">
                <a16:creationId xmlns:a16="http://schemas.microsoft.com/office/drawing/2014/main" id="{B0E20EF5-2E5A-43A7-9AA8-322FE456B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4464" name="Rectangle 16">
            <a:extLst>
              <a:ext uri="{FF2B5EF4-FFF2-40B4-BE49-F238E27FC236}">
                <a16:creationId xmlns:a16="http://schemas.microsoft.com/office/drawing/2014/main" id="{A9EEBEBB-FB5E-474E-845A-8183A45416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8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0.emf"/><Relationship Id="rId4" Type="http://schemas.openxmlformats.org/officeDocument/2006/relationships/image" Target="../media/image4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1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740E4CC3-9EAA-4D13-98B0-C27546CE85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CB20B54-AEBA-42E1-92B7-00F20998B567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980389BC-E3B2-4E9B-A7B4-A8E3BEF2A4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/>
              <a:t>OGLJIKOVI HIDRATI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6BD1439-2384-4193-BAD0-4685935DE0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06F33-81E5-4AAA-BCAF-58C08F5AC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F5C57-47BF-48DF-A1BB-8C0A1C28EAE0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0C8F10F-5288-4545-81E2-D4893EA21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Lastnosti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26E3ABB-7FA4-4A9C-AFFB-DF3088B37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/>
              <a:t>imajo obliko kristalov</a:t>
            </a:r>
          </a:p>
          <a:p>
            <a:r>
              <a:rPr lang="sl-SI" altLang="sl-SI" sz="2400" b="1"/>
              <a:t>lahko topni v vodi, težje topni v alkoholu, netopni v etru</a:t>
            </a:r>
          </a:p>
          <a:p>
            <a:r>
              <a:rPr lang="sl-SI" altLang="sl-SI" sz="2400" b="1"/>
              <a:t>v večini imajo sladek okus</a:t>
            </a:r>
          </a:p>
          <a:p>
            <a:r>
              <a:rPr lang="sl-SI" altLang="sl-SI" sz="2400" b="1"/>
              <a:t>temperatura taljenja relativno visoka -vodikove vezi - prej razpadejo kot se stalijo</a:t>
            </a:r>
            <a:endParaRPr lang="sl-SI" alt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0B431-2AD6-4883-8D30-7FEC7D1BED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A872A-E210-48DE-B0CF-A0202063C584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8AF0EA0-AEFA-4F8E-81BF-9A49CDD5D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Konfiguracija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19F4F3C-6C50-4A1C-9A93-2BA6D3A7E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/>
              <a:t>v molekuli enega ali več kiralnih ogljikovih atomov  </a:t>
            </a:r>
            <a:r>
              <a:rPr lang="sl-SI" altLang="sl-SI" sz="2400" b="1">
                <a:sym typeface="Wingdings" panose="05000000000000000000" pitchFamily="2" charset="2"/>
              </a:rPr>
              <a:t></a:t>
            </a:r>
            <a:r>
              <a:rPr lang="sl-SI" altLang="sl-SI" sz="2400" b="1"/>
              <a:t> optično aktivni</a:t>
            </a:r>
          </a:p>
          <a:p>
            <a:r>
              <a:rPr lang="sl-SI" altLang="sl-SI" sz="2400" b="1"/>
              <a:t>relativna kofiguracija – opredeljena z lego –OH skupine na kiralnem ogljikovem atomu, ki je najbolj oddaljen od aldehidne oz. ketonske funkcionalne skupine (Zapis: Fischerjeva projekcija)</a:t>
            </a:r>
          </a:p>
          <a:p>
            <a:r>
              <a:rPr lang="sl-SI" altLang="sl-SI" sz="2400" b="1"/>
              <a:t>obstajajo v dveh konfiguracijskih oblikah: D- in L- obliki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7AA8948-E2F2-4398-ACF7-225D279711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EBB3E2-5B6B-4DB6-A986-C1D17476F8B5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76632CBB-3817-4ACA-9309-88FC8CC54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28EF0C9-7435-49B4-AEA7-15D747CC1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302625" cy="5976938"/>
          </a:xfrm>
        </p:spPr>
        <p:txBody>
          <a:bodyPr/>
          <a:lstStyle/>
          <a:p>
            <a:r>
              <a:rPr lang="sl-SI" altLang="sl-SI" sz="2400" b="1">
                <a:solidFill>
                  <a:srgbClr val="CC00FF"/>
                </a:solidFill>
              </a:rPr>
              <a:t>Epimeri</a:t>
            </a:r>
            <a:r>
              <a:rPr lang="sl-SI" altLang="sl-SI" sz="2400" b="1"/>
              <a:t> – monosaharida ki se razlikujeta v konfiguraciji na enem samem kiralnem C-atomu (Primer: D-glukoza in D-manoza ter D-glukoza in D-galaktoza)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400" b="1"/>
          </a:p>
          <a:p>
            <a:pPr>
              <a:buFont typeface="Wingdings" panose="05000000000000000000" pitchFamily="2" charset="2"/>
              <a:buNone/>
            </a:pPr>
            <a:endParaRPr lang="sl-SI" altLang="sl-SI" sz="2400" b="1"/>
          </a:p>
          <a:p>
            <a:pPr>
              <a:buFont typeface="Wingdings" panose="05000000000000000000" pitchFamily="2" charset="2"/>
              <a:buNone/>
            </a:pPr>
            <a:endParaRPr lang="sl-SI" altLang="sl-SI" sz="2400" b="1"/>
          </a:p>
          <a:p>
            <a:pPr>
              <a:buFont typeface="Wingdings" panose="05000000000000000000" pitchFamily="2" charset="2"/>
              <a:buNone/>
            </a:pPr>
            <a:endParaRPr lang="sl-SI" altLang="sl-SI" sz="2400" b="1"/>
          </a:p>
          <a:p>
            <a:pPr>
              <a:buFont typeface="Wingdings" panose="05000000000000000000" pitchFamily="2" charset="2"/>
              <a:buNone/>
            </a:pPr>
            <a:endParaRPr lang="sl-SI" altLang="sl-SI" sz="2400" b="1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 b="1"/>
              <a:t>D-glukoza    D-manoza		D-glukoza    D-galaktoza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 b="1"/>
              <a:t>		</a:t>
            </a:r>
            <a:r>
              <a:rPr lang="sl-SI" altLang="sl-SI" sz="2400" b="1">
                <a:solidFill>
                  <a:srgbClr val="66CCFF"/>
                </a:solidFill>
              </a:rPr>
              <a:t>2-epimeri				4-epimeri</a:t>
            </a:r>
            <a:endParaRPr lang="sl-SI" altLang="sl-SI" sz="2400" b="1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5E99A559-0644-43F3-8DA6-96CA92AEC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45060" name="Object 4">
            <a:extLst>
              <a:ext uri="{FF2B5EF4-FFF2-40B4-BE49-F238E27FC236}">
                <a16:creationId xmlns:a16="http://schemas.microsoft.com/office/drawing/2014/main" id="{309B2EC1-D5FB-4916-9F85-A8134BEDD5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2205038"/>
          <a:ext cx="1155700" cy="20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ISIS/Draw Sketch" r:id="rId3" imgW="961455" imgH="1676188" progId="ISISServer">
                  <p:embed/>
                </p:oleObj>
              </mc:Choice>
              <mc:Fallback>
                <p:oleObj name="ISIS/Draw Sketch" r:id="rId3" imgW="961455" imgH="1676188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05038"/>
                        <a:ext cx="1155700" cy="201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Rectangle 7">
            <a:extLst>
              <a:ext uri="{FF2B5EF4-FFF2-40B4-BE49-F238E27FC236}">
                <a16:creationId xmlns:a16="http://schemas.microsoft.com/office/drawing/2014/main" id="{2387E695-7972-494B-B1C3-BE43B9ED0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45062" name="Object 6">
            <a:extLst>
              <a:ext uri="{FF2B5EF4-FFF2-40B4-BE49-F238E27FC236}">
                <a16:creationId xmlns:a16="http://schemas.microsoft.com/office/drawing/2014/main" id="{B12699B8-0D4E-4D6D-8E61-B58ADF95E1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2205038"/>
          <a:ext cx="1176337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ISIS/Draw Sketch" r:id="rId5" imgW="981431" imgH="1666915" progId="ISISServer">
                  <p:embed/>
                </p:oleObj>
              </mc:Choice>
              <mc:Fallback>
                <p:oleObj name="ISIS/Draw Sketch" r:id="rId5" imgW="981431" imgH="1666915" progId="ISISServer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205038"/>
                        <a:ext cx="1176337" cy="199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Rectangle 9">
            <a:extLst>
              <a:ext uri="{FF2B5EF4-FFF2-40B4-BE49-F238E27FC236}">
                <a16:creationId xmlns:a16="http://schemas.microsoft.com/office/drawing/2014/main" id="{A07DA63C-845D-4D88-AE1A-8AFB0D567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45064" name="Object 8">
            <a:extLst>
              <a:ext uri="{FF2B5EF4-FFF2-40B4-BE49-F238E27FC236}">
                <a16:creationId xmlns:a16="http://schemas.microsoft.com/office/drawing/2014/main" id="{A89791E1-8F7E-495C-9C46-60F72E3C3F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2133600"/>
          <a:ext cx="11557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ISIS/Draw Sketch" r:id="rId7" imgW="958788" imgH="1671538" progId="ISISServer">
                  <p:embed/>
                </p:oleObj>
              </mc:Choice>
              <mc:Fallback>
                <p:oleObj name="ISIS/Draw Sketch" r:id="rId7" imgW="958788" imgH="1671538" progId="ISISServer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133600"/>
                        <a:ext cx="1155700" cy="200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Rectangle 11">
            <a:extLst>
              <a:ext uri="{FF2B5EF4-FFF2-40B4-BE49-F238E27FC236}">
                <a16:creationId xmlns:a16="http://schemas.microsoft.com/office/drawing/2014/main" id="{6C685CD8-2E79-43C4-9525-5FD4F1831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45066" name="Object 10">
            <a:extLst>
              <a:ext uri="{FF2B5EF4-FFF2-40B4-BE49-F238E27FC236}">
                <a16:creationId xmlns:a16="http://schemas.microsoft.com/office/drawing/2014/main" id="{92A4AC05-95D2-45D7-958D-50168BE70A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5825" y="2133600"/>
          <a:ext cx="1187450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ISIS/Draw Sketch" r:id="rId9" imgW="986690" imgH="1671538" progId="ISISServer">
                  <p:embed/>
                </p:oleObj>
              </mc:Choice>
              <mc:Fallback>
                <p:oleObj name="ISIS/Draw Sketch" r:id="rId9" imgW="986690" imgH="1671538" progId="ISISServer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133600"/>
                        <a:ext cx="1187450" cy="199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2FA8CD7-FD6C-46EF-80BD-7FB81344A6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0C48EF-1DB3-4FE2-B57B-939109A5CF02}" type="slidenum">
              <a:rPr lang="sl-SI" altLang="sl-SI"/>
              <a:pPr/>
              <a:t>13</a:t>
            </a:fld>
            <a:endParaRPr lang="sl-SI" altLang="sl-SI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5A50475B-08D6-4BB2-9CB3-264846C63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2ECD06D-AB3F-4F84-990E-CCF58327F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29600" cy="5976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 b="1">
                <a:solidFill>
                  <a:srgbClr val="CC00FF"/>
                </a:solidFill>
              </a:rPr>
              <a:t>Hemiaketalna</a:t>
            </a:r>
            <a:r>
              <a:rPr lang="sl-SI" altLang="sl-SI" sz="2400" b="1"/>
              <a:t> (ciklična) oblika – nastanek novega kiralnega centra na C1 atomu</a:t>
            </a:r>
          </a:p>
          <a:p>
            <a:pPr>
              <a:lnSpc>
                <a:spcPct val="90000"/>
              </a:lnSpc>
            </a:pPr>
            <a:r>
              <a:rPr lang="sl-SI" altLang="sl-SI" sz="2400" b="1"/>
              <a:t>Za vsako piranozo in furanozo obstajata dve diastereoizomerni obliki – anomeri </a:t>
            </a:r>
            <a:r>
              <a:rPr lang="sl-SI" altLang="sl-SI" sz="2400" b="1">
                <a:solidFill>
                  <a:srgbClr val="CC00FF"/>
                </a:solidFill>
                <a:sym typeface="Symbol" panose="05050102010706020507" pitchFamily="18" charset="2"/>
              </a:rPr>
              <a:t>- in </a:t>
            </a:r>
            <a:r>
              <a:rPr lang="sl-SI" altLang="sl-SI" sz="2400" b="1">
                <a:solidFill>
                  <a:srgbClr val="CC00FF"/>
                </a:solidFill>
              </a:rPr>
              <a:t>- oblika</a:t>
            </a:r>
            <a:r>
              <a:rPr lang="sl-SI" altLang="sl-SI" sz="2400" b="1"/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 b="1">
                <a:sym typeface="Symbol" panose="05050102010706020507" pitchFamily="18" charset="2"/>
              </a:rPr>
              <a:t>-D-glukopiranoza		 </a:t>
            </a:r>
            <a:r>
              <a:rPr lang="sl-SI" altLang="sl-SI" sz="2400" b="1"/>
              <a:t>-D- glukopiranoza      piran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 b="1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 b="1">
                <a:sym typeface="Symbol" panose="05050102010706020507" pitchFamily="18" charset="2"/>
              </a:rPr>
              <a:t>-D-glukofuranoza		 </a:t>
            </a:r>
            <a:r>
              <a:rPr lang="sl-SI" altLang="sl-SI" sz="2400" b="1"/>
              <a:t>-D-glukofuranoza      furan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 b="1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462A26B0-A1EC-40AD-AF5F-38E14A774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46084" name="Object 4">
            <a:extLst>
              <a:ext uri="{FF2B5EF4-FFF2-40B4-BE49-F238E27FC236}">
                <a16:creationId xmlns:a16="http://schemas.microsoft.com/office/drawing/2014/main" id="{BF4943E2-F337-422E-B3F8-BBE8F1B733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205038"/>
          <a:ext cx="1409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ISIS/Draw Sketch" r:id="rId3" imgW="1410497" imgH="1103146" progId="ISISServer">
                  <p:embed/>
                </p:oleObj>
              </mc:Choice>
              <mc:Fallback>
                <p:oleObj name="ISIS/Draw Sketch" r:id="rId3" imgW="1410497" imgH="1103146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05038"/>
                        <a:ext cx="14097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>
            <a:extLst>
              <a:ext uri="{FF2B5EF4-FFF2-40B4-BE49-F238E27FC236}">
                <a16:creationId xmlns:a16="http://schemas.microsoft.com/office/drawing/2014/main" id="{BD4C5E5D-9A66-4E18-B009-F9383F3DD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46086" name="Object 6">
            <a:extLst>
              <a:ext uri="{FF2B5EF4-FFF2-40B4-BE49-F238E27FC236}">
                <a16:creationId xmlns:a16="http://schemas.microsoft.com/office/drawing/2014/main" id="{5A589E78-7D3A-418A-A3FB-17484E9A6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2205038"/>
          <a:ext cx="13906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ISIS/Draw Sketch" r:id="rId5" imgW="1388721" imgH="1097026" progId="ISISServer">
                  <p:embed/>
                </p:oleObj>
              </mc:Choice>
              <mc:Fallback>
                <p:oleObj name="ISIS/Draw Sketch" r:id="rId5" imgW="1388721" imgH="1097026" progId="ISISServer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205038"/>
                        <a:ext cx="139065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Rectangle 9">
            <a:extLst>
              <a:ext uri="{FF2B5EF4-FFF2-40B4-BE49-F238E27FC236}">
                <a16:creationId xmlns:a16="http://schemas.microsoft.com/office/drawing/2014/main" id="{03354082-AD01-45E1-AF2C-CFB63D8C5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46088" name="Object 8">
            <a:extLst>
              <a:ext uri="{FF2B5EF4-FFF2-40B4-BE49-F238E27FC236}">
                <a16:creationId xmlns:a16="http://schemas.microsoft.com/office/drawing/2014/main" id="{C8B9813C-B838-47A8-86A5-CD8AA03C93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0288" y="2420938"/>
          <a:ext cx="6477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ISIS/Draw Sketch" r:id="rId7" imgW="648070" imgH="589731" progId="ISISServer">
                  <p:embed/>
                </p:oleObj>
              </mc:Choice>
              <mc:Fallback>
                <p:oleObj name="ISIS/Draw Sketch" r:id="rId7" imgW="648070" imgH="589731" progId="ISISServer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420938"/>
                        <a:ext cx="6477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1" name="Rectangle 11">
            <a:extLst>
              <a:ext uri="{FF2B5EF4-FFF2-40B4-BE49-F238E27FC236}">
                <a16:creationId xmlns:a16="http://schemas.microsoft.com/office/drawing/2014/main" id="{4D9A2FA7-9817-4DB3-94E9-25F7E6532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46090" name="Object 10">
            <a:extLst>
              <a:ext uri="{FF2B5EF4-FFF2-40B4-BE49-F238E27FC236}">
                <a16:creationId xmlns:a16="http://schemas.microsoft.com/office/drawing/2014/main" id="{C179690F-6658-4F82-AC9C-794B67D216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4149725"/>
          <a:ext cx="16287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ISIS/Draw Sketch" r:id="rId9" imgW="1631402" imgH="1272264" progId="ISISServer">
                  <p:embed/>
                </p:oleObj>
              </mc:Choice>
              <mc:Fallback>
                <p:oleObj name="ISIS/Draw Sketch" r:id="rId9" imgW="1631402" imgH="1272264" progId="ISISServer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149725"/>
                        <a:ext cx="1628775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Rectangle 13">
            <a:extLst>
              <a:ext uri="{FF2B5EF4-FFF2-40B4-BE49-F238E27FC236}">
                <a16:creationId xmlns:a16="http://schemas.microsoft.com/office/drawing/2014/main" id="{3BE6B0D0-4D29-4E08-BA0D-2DF511664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46092" name="Object 12">
            <a:extLst>
              <a:ext uri="{FF2B5EF4-FFF2-40B4-BE49-F238E27FC236}">
                <a16:creationId xmlns:a16="http://schemas.microsoft.com/office/drawing/2014/main" id="{4ED1A5FF-BA8A-47FA-910D-B9285DC132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4149725"/>
          <a:ext cx="162877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ISIS/Draw Sketch" r:id="rId11" imgW="1626870" imgH="1268730" progId="ISISServer">
                  <p:embed/>
                </p:oleObj>
              </mc:Choice>
              <mc:Fallback>
                <p:oleObj name="ISIS/Draw Sketch" r:id="rId11" imgW="1626870" imgH="1268730" progId="ISISServer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149725"/>
                        <a:ext cx="1628775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5" name="Rectangle 15">
            <a:extLst>
              <a:ext uri="{FF2B5EF4-FFF2-40B4-BE49-F238E27FC236}">
                <a16:creationId xmlns:a16="http://schemas.microsoft.com/office/drawing/2014/main" id="{390DF138-F8F5-4829-8C4F-00002B4A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46094" name="Object 14">
            <a:extLst>
              <a:ext uri="{FF2B5EF4-FFF2-40B4-BE49-F238E27FC236}">
                <a16:creationId xmlns:a16="http://schemas.microsoft.com/office/drawing/2014/main" id="{C311FBD5-72AD-45B4-8115-FEFB0C03C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1725" y="4581525"/>
          <a:ext cx="5619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ISIS/Draw Sketch" r:id="rId13" imgW="559083" imgH="546348" progId="ISISServer">
                  <p:embed/>
                </p:oleObj>
              </mc:Choice>
              <mc:Fallback>
                <p:oleObj name="ISIS/Draw Sketch" r:id="rId13" imgW="559083" imgH="546348" progId="ISISServer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581525"/>
                        <a:ext cx="5619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E10BA-07B7-44DE-AF48-5F6A907DA4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0A762-D1EE-4439-9E5A-4C58D1EB6809}" type="slidenum">
              <a:rPr lang="sl-SI" altLang="sl-SI"/>
              <a:pPr/>
              <a:t>14</a:t>
            </a:fld>
            <a:endParaRPr lang="sl-SI" altLang="sl-SI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07ED56DD-F25A-41FE-856E-ECC9D90AE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Konformacijske oblike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77A3B89-AE3A-42E0-97DC-BF032B3ED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b="1"/>
              <a:t>piranoze – konformacijske oblike stola – najbolj stabilna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rgbClr val="CC00FF"/>
                </a:solidFill>
              </a:rPr>
              <a:t>anomerni efekt</a:t>
            </a:r>
            <a:r>
              <a:rPr lang="sl-SI" altLang="sl-SI" sz="2800" b="1"/>
              <a:t> – anomerna –OH skupina v ekvatorialnem položaju destabilizira konformacijsko obliko, medtem ko jo ista skupina v aksialnem položaju lahko stabilizira</a:t>
            </a:r>
          </a:p>
          <a:p>
            <a:pPr>
              <a:lnSpc>
                <a:spcPct val="90000"/>
              </a:lnSpc>
            </a:pPr>
            <a:r>
              <a:rPr lang="sl-SI" altLang="sl-SI" sz="2800" b="1"/>
              <a:t>nastanek – odbojne sile med paralelnima dipoloma vezi C5-O5 in C1-O1 (ekvatorialna)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8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1C823E0-6F10-4E5C-8A5C-090FF6233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A44F-3F79-409E-B476-CFBD5D084C4D}" type="slidenum">
              <a:rPr lang="sl-SI" altLang="sl-SI"/>
              <a:pPr/>
              <a:t>15</a:t>
            </a:fld>
            <a:endParaRPr lang="sl-SI" altLang="sl-SI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1905158A-260D-49B4-B94B-B5CDBD24A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Optična rotacija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C3ED040-9969-4A5C-AF16-8B1E37471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7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1600" b="1"/>
              <a:t>optična aktivnost – velik pomen – določi koncentracija sladkorja v raztopini</a:t>
            </a:r>
          </a:p>
          <a:p>
            <a:pPr>
              <a:lnSpc>
                <a:spcPct val="90000"/>
              </a:lnSpc>
            </a:pPr>
            <a:r>
              <a:rPr lang="sl-SI" altLang="sl-SI" sz="1600" b="1"/>
              <a:t>merjenje s pomočjo polarimetra</a:t>
            </a:r>
          </a:p>
          <a:p>
            <a:pPr>
              <a:lnSpc>
                <a:spcPct val="90000"/>
              </a:lnSpc>
            </a:pPr>
            <a:r>
              <a:rPr lang="sl-SI" altLang="sl-SI" sz="1600" b="1">
                <a:solidFill>
                  <a:srgbClr val="CC00FF"/>
                </a:solidFill>
              </a:rPr>
              <a:t>specifična rotacija</a:t>
            </a:r>
            <a:r>
              <a:rPr lang="sl-SI" altLang="sl-SI" sz="1600" b="1"/>
              <a:t>, ki se nanaša na kot za katerega se obrne polarizirana svetloba, ko polarizirana monokromatska svetloba preide skozi sloj raztopine debeline 1 dm, katero v enem kubičnem centimetru vsebuje en gram aktivne substance.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600" b="1"/>
              <a:t>			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600" b="1"/>
              <a:t>Kjer je:</a:t>
            </a:r>
            <a:endParaRPr lang="sl-SI" altLang="sl-SI" sz="1600" b="1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600" b="1">
                <a:sym typeface="Symbol" panose="05050102010706020507" pitchFamily="18" charset="2"/>
              </a:rPr>
              <a:t></a:t>
            </a:r>
            <a:r>
              <a:rPr lang="sl-SI" altLang="sl-SI" sz="1600" b="1"/>
              <a:t> - kot za kateri je izvršeno obračanje (kot rotacije)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600" b="1"/>
              <a:t>l – dolžina (cevi) [dm]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600" b="1"/>
              <a:t>c – koncentracija (masa raztopljene aktivne substance v gramih na 1 cm3 raztopine) [g/cm3]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600" b="1"/>
              <a:t>t – temperatura [°C]</a:t>
            </a:r>
          </a:p>
          <a:p>
            <a:pPr>
              <a:lnSpc>
                <a:spcPct val="90000"/>
              </a:lnSpc>
            </a:pPr>
            <a:r>
              <a:rPr lang="sl-SI" altLang="sl-SI" sz="1600" b="1"/>
              <a:t>Specifična rotacija z naraščanjem temperature pada in raste z razredčenjem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45DBFADE-2627-42AC-8EE3-444BDD814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78791773-F5EE-46A0-85E2-350CE1AD5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48134" name="Object 6">
            <a:extLst>
              <a:ext uri="{FF2B5EF4-FFF2-40B4-BE49-F238E27FC236}">
                <a16:creationId xmlns:a16="http://schemas.microsoft.com/office/drawing/2014/main" id="{59FF48CA-D3B6-45C7-8176-8D4D21BC5A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3573463"/>
          <a:ext cx="7905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Enačba" r:id="rId3" imgW="787058" imgH="393529" progId="Equation.3">
                  <p:embed/>
                </p:oleObj>
              </mc:Choice>
              <mc:Fallback>
                <p:oleObj name="Enačba" r:id="rId3" imgW="787058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573463"/>
                        <a:ext cx="7905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80D95-5217-4FF4-BDC3-419319C176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435F55-F8A7-4066-97D6-588578839DAE}" type="slidenum">
              <a:rPr lang="sl-SI" altLang="sl-SI"/>
              <a:pPr/>
              <a:t>16</a:t>
            </a:fld>
            <a:endParaRPr lang="sl-SI" altLang="sl-SI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9CEBBB84-063F-4D62-8E01-9D72F375C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Mutarotacija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E335289-8A5A-4E17-A68C-90B6E0113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 b="1"/>
              <a:t>pojav kjer sveže pripravljene raztopine </a:t>
            </a:r>
            <a:r>
              <a:rPr lang="sl-SI" altLang="sl-SI" sz="2800" b="1">
                <a:solidFill>
                  <a:srgbClr val="CC00FF"/>
                </a:solidFill>
              </a:rPr>
              <a:t>spreminjajo</a:t>
            </a:r>
            <a:r>
              <a:rPr lang="sl-SI" altLang="sl-SI" sz="2800" b="1"/>
              <a:t> specifično rotacijo</a:t>
            </a:r>
          </a:p>
          <a:p>
            <a:pPr>
              <a:lnSpc>
                <a:spcPct val="80000"/>
              </a:lnSpc>
            </a:pPr>
            <a:r>
              <a:rPr lang="sl-SI" altLang="sl-SI" sz="2800" b="1"/>
              <a:t>značilna za monosaharide v </a:t>
            </a:r>
            <a:r>
              <a:rPr lang="sl-SI" altLang="sl-SI" sz="2800" b="1">
                <a:sym typeface="Symbol" panose="05050102010706020507" pitchFamily="18" charset="2"/>
              </a:rPr>
              <a:t>- in - ciklični obliki</a:t>
            </a:r>
          </a:p>
          <a:p>
            <a:pPr>
              <a:lnSpc>
                <a:spcPct val="80000"/>
              </a:lnSpc>
            </a:pPr>
            <a:r>
              <a:rPr lang="sl-SI" altLang="sl-SI" sz="2800" b="1">
                <a:sym typeface="Symbol" panose="05050102010706020507" pitchFamily="18" charset="2"/>
              </a:rPr>
              <a:t>izhajanje – npr. aldoze obstajajo v dveh izomernih modifikacijah med katerima se v vodni raztopini postopno vzpostavlja ravnotežje (36%</a:t>
            </a:r>
            <a:r>
              <a:rPr lang="sl-SI" altLang="sl-SI" sz="2800" b="1"/>
              <a:t> </a:t>
            </a:r>
            <a:r>
              <a:rPr lang="sl-SI" altLang="sl-SI" sz="2800" b="1">
                <a:sym typeface="Symbol" panose="05050102010706020507" pitchFamily="18" charset="2"/>
              </a:rPr>
              <a:t> in 64%  oblike)</a:t>
            </a:r>
          </a:p>
          <a:p>
            <a:pPr>
              <a:lnSpc>
                <a:spcPct val="80000"/>
              </a:lnSpc>
            </a:pPr>
            <a:r>
              <a:rPr lang="sl-SI" altLang="sl-SI" sz="2800" b="1">
                <a:sym typeface="Symbol" panose="05050102010706020507" pitchFamily="18" charset="2"/>
              </a:rPr>
              <a:t>ob protoniranju O pride do odprtja in ponovnega zaprtja obroča </a:t>
            </a:r>
            <a:r>
              <a:rPr lang="sl-SI" altLang="sl-SI" sz="2800" b="1">
                <a:sym typeface="Wingdings" panose="05000000000000000000" pitchFamily="2" charset="2"/>
              </a:rPr>
              <a:t>iz </a:t>
            </a:r>
            <a:r>
              <a:rPr lang="sl-SI" altLang="sl-SI" sz="2800" b="1">
                <a:sym typeface="Symbol" panose="05050102010706020507" pitchFamily="18" charset="2"/>
              </a:rPr>
              <a:t> v</a:t>
            </a:r>
            <a:r>
              <a:rPr lang="sl-SI" altLang="sl-SI" sz="2800" b="1">
                <a:sym typeface="Wingdings" panose="05000000000000000000" pitchFamily="2" charset="2"/>
              </a:rPr>
              <a:t> </a:t>
            </a:r>
            <a:r>
              <a:rPr lang="sl-SI" altLang="sl-SI" sz="2800" b="1">
                <a:sym typeface="Symbol" panose="05050102010706020507" pitchFamily="18" charset="2"/>
              </a:rPr>
              <a:t> obliko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C246EC1-D563-4F7B-B07D-2D264F559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82801-A63C-4BC7-914A-6BF14D7F6B57}" type="slidenum">
              <a:rPr lang="sl-SI" altLang="sl-SI"/>
              <a:pPr/>
              <a:t>17</a:t>
            </a:fld>
            <a:endParaRPr lang="sl-SI" altLang="sl-SI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ED28B434-D431-4575-B98D-89C14D89D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sl-SI" altLang="sl-SI"/>
          </a:p>
        </p:txBody>
      </p:sp>
      <p:graphicFrame>
        <p:nvGraphicFramePr>
          <p:cNvPr id="50182" name="Object 6">
            <a:extLst>
              <a:ext uri="{FF2B5EF4-FFF2-40B4-BE49-F238E27FC236}">
                <a16:creationId xmlns:a16="http://schemas.microsoft.com/office/drawing/2014/main" id="{12AE92FD-DD17-4127-807D-77540B0136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620713"/>
          <a:ext cx="6316662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ISIS/Draw Sketch" r:id="rId3" imgW="4195557" imgH="1101350" progId="ISISServer">
                  <p:embed/>
                </p:oleObj>
              </mc:Choice>
              <mc:Fallback>
                <p:oleObj name="ISIS/Draw Sketch" r:id="rId3" imgW="4195557" imgH="1101350" progId="ISISServer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620713"/>
                        <a:ext cx="6316662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Rectangle 8">
            <a:extLst>
              <a:ext uri="{FF2B5EF4-FFF2-40B4-BE49-F238E27FC236}">
                <a16:creationId xmlns:a16="http://schemas.microsoft.com/office/drawing/2014/main" id="{CE8EB67F-2668-4B39-99CB-7083DAE47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50181" name="Object 5">
            <a:extLst>
              <a:ext uri="{FF2B5EF4-FFF2-40B4-BE49-F238E27FC236}">
                <a16:creationId xmlns:a16="http://schemas.microsoft.com/office/drawing/2014/main" id="{C5C42C96-89EE-4CF4-A02A-A2571796A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2276475"/>
          <a:ext cx="7691437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ISIS/Draw Sketch" r:id="rId5" imgW="5120640" imgH="1445260" progId="ISISServer">
                  <p:embed/>
                </p:oleObj>
              </mc:Choice>
              <mc:Fallback>
                <p:oleObj name="ISIS/Draw Sketch" r:id="rId5" imgW="5120640" imgH="144526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76475"/>
                        <a:ext cx="7691437" cy="216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Rectangle 9">
            <a:extLst>
              <a:ext uri="{FF2B5EF4-FFF2-40B4-BE49-F238E27FC236}">
                <a16:creationId xmlns:a16="http://schemas.microsoft.com/office/drawing/2014/main" id="{598F27B4-CF45-44AC-A5BF-04B16B219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52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50180" name="Object 4">
            <a:extLst>
              <a:ext uri="{FF2B5EF4-FFF2-40B4-BE49-F238E27FC236}">
                <a16:creationId xmlns:a16="http://schemas.microsoft.com/office/drawing/2014/main" id="{4F0F48E9-C59C-4488-B241-8C6E72162A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4508500"/>
          <a:ext cx="6502400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ISIS/Draw Sketch" r:id="rId7" imgW="4326549" imgH="1128057" progId="ISISServer">
                  <p:embed/>
                </p:oleObj>
              </mc:Choice>
              <mc:Fallback>
                <p:oleObj name="ISIS/Draw Sketch" r:id="rId7" imgW="4326549" imgH="1128057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508500"/>
                        <a:ext cx="6502400" cy="169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37A1CEBC-3574-4379-A1E7-669ABBE670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908C41-BC74-49F6-A180-E343289FBA0A}" type="slidenum">
              <a:rPr lang="sl-SI" altLang="sl-SI"/>
              <a:pPr/>
              <a:t>18</a:t>
            </a:fld>
            <a:endParaRPr lang="sl-SI" altLang="sl-SI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2328617-D2D9-4D74-BA27-C775682BD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Pentoze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CB387A6-94CD-4E38-AC8C-3C7C7E2C8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471988"/>
          </a:xfrm>
        </p:spPr>
        <p:txBody>
          <a:bodyPr/>
          <a:lstStyle/>
          <a:p>
            <a:r>
              <a:rPr lang="sl-SI" altLang="sl-SI" sz="1800" b="1"/>
              <a:t>nastopajo v naravi kot gradniki oligosaharidov in polisaharidov</a:t>
            </a:r>
          </a:p>
          <a:p>
            <a:r>
              <a:rPr lang="sl-SI" altLang="sl-SI" sz="1800" b="1"/>
              <a:t>pridobivanje – s hidrolizo oligo- in polisaharidov</a:t>
            </a:r>
          </a:p>
          <a:p>
            <a:r>
              <a:rPr lang="sl-SI" altLang="sl-SI" sz="1800" b="1"/>
              <a:t>glede na lego –OH skupine na predzadnjem ogljikovem atomu v verižni formuli, ločimo: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800" b="1"/>
          </a:p>
          <a:p>
            <a:pPr>
              <a:buFont typeface="Wingdings" panose="05000000000000000000" pitchFamily="2" charset="2"/>
              <a:buNone/>
            </a:pPr>
            <a:endParaRPr lang="sl-SI" altLang="sl-SI" sz="1800" b="1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 b="1"/>
              <a:t>			       </a:t>
            </a:r>
            <a:r>
              <a:rPr lang="sl-SI" altLang="sl-SI" sz="1800"/>
              <a:t>D-spojina              L-spojina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 b="1"/>
              <a:t>Predstavniki pentoz: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800" b="1"/>
          </a:p>
          <a:p>
            <a:pPr>
              <a:buFont typeface="Wingdings" panose="05000000000000000000" pitchFamily="2" charset="2"/>
              <a:buNone/>
            </a:pPr>
            <a:endParaRPr lang="sl-SI" altLang="sl-SI" sz="1800" b="1"/>
          </a:p>
          <a:p>
            <a:pPr>
              <a:buFont typeface="Wingdings" panose="05000000000000000000" pitchFamily="2" charset="2"/>
              <a:buNone/>
            </a:pPr>
            <a:endParaRPr lang="sl-SI" altLang="sl-SI" sz="1800" b="1"/>
          </a:p>
          <a:p>
            <a:pPr>
              <a:buFont typeface="Wingdings" panose="05000000000000000000" pitchFamily="2" charset="2"/>
              <a:buNone/>
            </a:pPr>
            <a:endParaRPr lang="sl-SI" altLang="sl-SI" sz="1800" b="1"/>
          </a:p>
          <a:p>
            <a:pPr>
              <a:buFont typeface="Wingdings" panose="05000000000000000000" pitchFamily="2" charset="2"/>
              <a:buNone/>
            </a:pPr>
            <a:endParaRPr lang="sl-SI" altLang="sl-SI" sz="1800" b="1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 b="1"/>
              <a:t> </a:t>
            </a:r>
            <a:r>
              <a:rPr lang="sl-SI" altLang="sl-SI" sz="1800"/>
              <a:t>L-arabinoza	 D-arabinoza		D-ksiloza	 D-riboza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D65895AA-AEF9-4C49-94A9-F6392AA5E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51205" name="Object 5">
            <a:extLst>
              <a:ext uri="{FF2B5EF4-FFF2-40B4-BE49-F238E27FC236}">
                <a16:creationId xmlns:a16="http://schemas.microsoft.com/office/drawing/2014/main" id="{F80B51BF-3390-4A52-AF81-279FCBD04F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2852738"/>
          <a:ext cx="8001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ISIS/Draw Sketch" r:id="rId3" imgW="801370" imgH="731520" progId="ISISServer">
                  <p:embed/>
                </p:oleObj>
              </mc:Choice>
              <mc:Fallback>
                <p:oleObj name="ISIS/Draw Sketch" r:id="rId3" imgW="801370" imgH="73152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852738"/>
                        <a:ext cx="8001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Rectangle 7">
            <a:extLst>
              <a:ext uri="{FF2B5EF4-FFF2-40B4-BE49-F238E27FC236}">
                <a16:creationId xmlns:a16="http://schemas.microsoft.com/office/drawing/2014/main" id="{B1B674FA-17D1-4FFE-B003-D87EAD4FC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3425"/>
            <a:ext cx="3841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sl-SI" altLang="sl-SI" sz="1200">
                <a:cs typeface="Times New Roman" panose="02020603050405020304" pitchFamily="18" charset="0"/>
              </a:rPr>
              <a:t>				</a:t>
            </a:r>
            <a:endParaRPr lang="sl-SI" altLang="sl-SI"/>
          </a:p>
        </p:txBody>
      </p:sp>
      <p:graphicFrame>
        <p:nvGraphicFramePr>
          <p:cNvPr id="51204" name="Object 4">
            <a:extLst>
              <a:ext uri="{FF2B5EF4-FFF2-40B4-BE49-F238E27FC236}">
                <a16:creationId xmlns:a16="http://schemas.microsoft.com/office/drawing/2014/main" id="{E5D9FC38-69EB-4D70-A979-D2FD3414D9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8" y="2852738"/>
          <a:ext cx="9239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ISIS/Draw Sketch" r:id="rId5" imgW="920785" imgH="735607" progId="ISISServer">
                  <p:embed/>
                </p:oleObj>
              </mc:Choice>
              <mc:Fallback>
                <p:oleObj name="ISIS/Draw Sketch" r:id="rId5" imgW="920785" imgH="735607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852738"/>
                        <a:ext cx="9239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8" name="Rectangle 8">
            <a:extLst>
              <a:ext uri="{FF2B5EF4-FFF2-40B4-BE49-F238E27FC236}">
                <a16:creationId xmlns:a16="http://schemas.microsoft.com/office/drawing/2014/main" id="{49E259A6-FAA2-442B-8442-1FF951D95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1488"/>
            <a:ext cx="23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sl-SI" altLang="sl-SI" sz="1400"/>
              <a:t> </a:t>
            </a:r>
            <a:endParaRPr lang="sl-SI" altLang="sl-SI"/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75568F0C-AD0E-495E-93A9-BE0EDCF8E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51212" name="Object 12">
            <a:extLst>
              <a:ext uri="{FF2B5EF4-FFF2-40B4-BE49-F238E27FC236}">
                <a16:creationId xmlns:a16="http://schemas.microsoft.com/office/drawing/2014/main" id="{90D4FD8E-B24D-466A-960F-B8C81105DA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4292600"/>
          <a:ext cx="9239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ISIS/Draw Sketch" r:id="rId7" imgW="918221" imgH="1529519" progId="ISISServer">
                  <p:embed/>
                </p:oleObj>
              </mc:Choice>
              <mc:Fallback>
                <p:oleObj name="ISIS/Draw Sketch" r:id="rId7" imgW="918221" imgH="1529519" progId="ISISServer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92600"/>
                        <a:ext cx="923925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4" name="Rectangle 14">
            <a:extLst>
              <a:ext uri="{FF2B5EF4-FFF2-40B4-BE49-F238E27FC236}">
                <a16:creationId xmlns:a16="http://schemas.microsoft.com/office/drawing/2014/main" id="{4490E40E-6140-49E8-A7B7-3630B9820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1489075"/>
            <a:ext cx="1098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l-SI" altLang="sl-SI" sz="1200">
                <a:cs typeface="Times New Roman" panose="02020603050405020304" pitchFamily="18" charset="0"/>
              </a:rPr>
              <a:t>	</a:t>
            </a:r>
            <a:endParaRPr lang="sl-SI" altLang="sl-SI"/>
          </a:p>
        </p:txBody>
      </p:sp>
      <p:graphicFrame>
        <p:nvGraphicFramePr>
          <p:cNvPr id="51211" name="Object 11">
            <a:extLst>
              <a:ext uri="{FF2B5EF4-FFF2-40B4-BE49-F238E27FC236}">
                <a16:creationId xmlns:a16="http://schemas.microsoft.com/office/drawing/2014/main" id="{DDAD0D8A-D767-4556-8991-97E20E1E02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4365625"/>
          <a:ext cx="914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ISIS/Draw Sketch" r:id="rId9" imgW="913130" imgH="1525270" progId="ISISServer">
                  <p:embed/>
                </p:oleObj>
              </mc:Choice>
              <mc:Fallback>
                <p:oleObj name="ISIS/Draw Sketch" r:id="rId9" imgW="913130" imgH="1525270" progId="ISISServer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365625"/>
                        <a:ext cx="9144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5" name="Rectangle 15">
            <a:extLst>
              <a:ext uri="{FF2B5EF4-FFF2-40B4-BE49-F238E27FC236}">
                <a16:creationId xmlns:a16="http://schemas.microsoft.com/office/drawing/2014/main" id="{BE465E42-F061-47F1-8490-48B5E8B17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3287713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l-SI" altLang="sl-SI" sz="1200">
                <a:cs typeface="Times New Roman" panose="02020603050405020304" pitchFamily="18" charset="0"/>
              </a:rPr>
              <a:t>	</a:t>
            </a:r>
            <a:endParaRPr lang="sl-SI" altLang="sl-SI"/>
          </a:p>
        </p:txBody>
      </p:sp>
      <p:graphicFrame>
        <p:nvGraphicFramePr>
          <p:cNvPr id="51210" name="Object 10">
            <a:extLst>
              <a:ext uri="{FF2B5EF4-FFF2-40B4-BE49-F238E27FC236}">
                <a16:creationId xmlns:a16="http://schemas.microsoft.com/office/drawing/2014/main" id="{FA202389-9AAE-4D71-B93E-C345BDF383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4365625"/>
          <a:ext cx="9144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ISIS/Draw Sketch" r:id="rId11" imgW="916947" imgH="1529519" progId="ISISServer">
                  <p:embed/>
                </p:oleObj>
              </mc:Choice>
              <mc:Fallback>
                <p:oleObj name="ISIS/Draw Sketch" r:id="rId11" imgW="916947" imgH="1529519" progId="ISISServer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365625"/>
                        <a:ext cx="9144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6" name="Rectangle 16">
            <a:extLst>
              <a:ext uri="{FF2B5EF4-FFF2-40B4-BE49-F238E27FC236}">
                <a16:creationId xmlns:a16="http://schemas.microsoft.com/office/drawing/2014/main" id="{4E93D1CD-02C0-482F-B1C3-CC587E263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5095875"/>
            <a:ext cx="1098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l-SI" altLang="sl-SI" sz="1200">
                <a:cs typeface="Times New Roman" panose="02020603050405020304" pitchFamily="18" charset="0"/>
              </a:rPr>
              <a:t>	</a:t>
            </a:r>
            <a:endParaRPr lang="sl-SI" altLang="sl-SI"/>
          </a:p>
        </p:txBody>
      </p:sp>
      <p:graphicFrame>
        <p:nvGraphicFramePr>
          <p:cNvPr id="51209" name="Object 9">
            <a:extLst>
              <a:ext uri="{FF2B5EF4-FFF2-40B4-BE49-F238E27FC236}">
                <a16:creationId xmlns:a16="http://schemas.microsoft.com/office/drawing/2014/main" id="{B330CB9C-5033-42E4-9F47-E1E82DE127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925" y="4365625"/>
          <a:ext cx="8001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ISIS/Draw Sketch" r:id="rId13" imgW="800259" imgH="1523155" progId="ISISServer">
                  <p:embed/>
                </p:oleObj>
              </mc:Choice>
              <mc:Fallback>
                <p:oleObj name="ISIS/Draw Sketch" r:id="rId13" imgW="800259" imgH="1523155" progId="ISISServer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365625"/>
                        <a:ext cx="8001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D403DF66-1806-4BC1-AF1C-456CF7545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440270-BBB1-45E9-B537-D957CB024C74}" type="slidenum">
              <a:rPr lang="sl-SI" altLang="sl-SI"/>
              <a:pPr/>
              <a:t>19</a:t>
            </a:fld>
            <a:endParaRPr lang="sl-SI" altLang="sl-SI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94720B0-65C7-4E14-8FA5-B29364150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Heksoze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31407B6-21B7-4077-9647-DE55A3CC9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218487" cy="4256088"/>
          </a:xfrm>
        </p:spPr>
        <p:txBody>
          <a:bodyPr/>
          <a:lstStyle/>
          <a:p>
            <a:r>
              <a:rPr lang="sl-SI" altLang="sl-SI" sz="1800" b="1"/>
              <a:t>najvažnejši ogljikovi hidrati – samostojni ali kot gradniki višjemolekularnih ogljikovih hidratov</a:t>
            </a:r>
          </a:p>
          <a:p>
            <a:r>
              <a:rPr lang="sl-SI" altLang="sl-SI" sz="1800" b="1"/>
              <a:t>od 24 možnih aldoz in ketoz se nahajajo v naravi le D-glukoza, D-manoza, D- in L-galaktoza ter D-fruktoza</a:t>
            </a:r>
          </a:p>
          <a:p>
            <a:r>
              <a:rPr lang="sl-SI" altLang="sl-SI" sz="1800" b="1"/>
              <a:t>predstavniki heksoz: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800" b="1"/>
          </a:p>
          <a:p>
            <a:pPr>
              <a:buFont typeface="Wingdings" panose="05000000000000000000" pitchFamily="2" charset="2"/>
              <a:buNone/>
            </a:pPr>
            <a:endParaRPr lang="sl-SI" altLang="sl-SI" sz="1800" b="1"/>
          </a:p>
          <a:p>
            <a:pPr>
              <a:buFont typeface="Wingdings" panose="05000000000000000000" pitchFamily="2" charset="2"/>
              <a:buNone/>
            </a:pPr>
            <a:endParaRPr lang="sl-SI" altLang="sl-SI" sz="1800" b="1"/>
          </a:p>
          <a:p>
            <a:pPr>
              <a:buFont typeface="Wingdings" panose="05000000000000000000" pitchFamily="2" charset="2"/>
              <a:buNone/>
            </a:pPr>
            <a:endParaRPr lang="sl-SI" altLang="sl-SI" sz="1800" b="1"/>
          </a:p>
          <a:p>
            <a:pPr>
              <a:buFont typeface="Wingdings" panose="05000000000000000000" pitchFamily="2" charset="2"/>
              <a:buNone/>
            </a:pPr>
            <a:endParaRPr lang="sl-SI" altLang="sl-SI" sz="1800" b="1"/>
          </a:p>
          <a:p>
            <a:pPr>
              <a:buFont typeface="Wingdings" panose="05000000000000000000" pitchFamily="2" charset="2"/>
              <a:buNone/>
            </a:pPr>
            <a:endParaRPr lang="sl-SI" altLang="sl-SI" sz="1800" b="1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 b="1"/>
              <a:t>    </a:t>
            </a:r>
            <a:r>
              <a:rPr lang="sl-SI" altLang="sl-SI" sz="1800"/>
              <a:t>D-glukoza	D-manoza	  D-galaktoza	 D-fruktoza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800"/>
          </a:p>
        </p:txBody>
      </p:sp>
      <p:sp>
        <p:nvSpPr>
          <p:cNvPr id="52232" name="Rectangle 8">
            <a:extLst>
              <a:ext uri="{FF2B5EF4-FFF2-40B4-BE49-F238E27FC236}">
                <a16:creationId xmlns:a16="http://schemas.microsoft.com/office/drawing/2014/main" id="{E93B35D0-00B7-4114-B3F0-31D23097F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52231" name="Object 7">
            <a:extLst>
              <a:ext uri="{FF2B5EF4-FFF2-40B4-BE49-F238E27FC236}">
                <a16:creationId xmlns:a16="http://schemas.microsoft.com/office/drawing/2014/main" id="{781F4DCD-EB67-4B3A-87B5-4514617D29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0" y="3644900"/>
          <a:ext cx="914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ISIS/Draw Sketch" r:id="rId3" imgW="914400" imgH="1676188" progId="ISISServer">
                  <p:embed/>
                </p:oleObj>
              </mc:Choice>
              <mc:Fallback>
                <p:oleObj name="ISIS/Draw Sketch" r:id="rId3" imgW="914400" imgH="1676188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3644900"/>
                        <a:ext cx="9144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3" name="Rectangle 9">
            <a:extLst>
              <a:ext uri="{FF2B5EF4-FFF2-40B4-BE49-F238E27FC236}">
                <a16:creationId xmlns:a16="http://schemas.microsoft.com/office/drawing/2014/main" id="{630F558D-87CB-40E3-8DD0-DC3AD77A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1676400"/>
            <a:ext cx="1098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l-SI" altLang="sl-SI" sz="1200">
                <a:cs typeface="Times New Roman" panose="02020603050405020304" pitchFamily="18" charset="0"/>
              </a:rPr>
              <a:t>	</a:t>
            </a:r>
            <a:endParaRPr lang="sl-SI" altLang="sl-SI"/>
          </a:p>
        </p:txBody>
      </p:sp>
      <p:graphicFrame>
        <p:nvGraphicFramePr>
          <p:cNvPr id="52230" name="Object 6">
            <a:extLst>
              <a:ext uri="{FF2B5EF4-FFF2-40B4-BE49-F238E27FC236}">
                <a16:creationId xmlns:a16="http://schemas.microsoft.com/office/drawing/2014/main" id="{CF3B41B8-BADC-4D68-8264-775775F19B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3644900"/>
          <a:ext cx="90487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ISIS/Draw Sketch" r:id="rId5" imgW="908085" imgH="1664612" progId="ISISServer">
                  <p:embed/>
                </p:oleObj>
              </mc:Choice>
              <mc:Fallback>
                <p:oleObj name="ISIS/Draw Sketch" r:id="rId5" imgW="908085" imgH="1664612" progId="ISISServer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644900"/>
                        <a:ext cx="904875" cy="166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10">
            <a:extLst>
              <a:ext uri="{FF2B5EF4-FFF2-40B4-BE49-F238E27FC236}">
                <a16:creationId xmlns:a16="http://schemas.microsoft.com/office/drawing/2014/main" id="{8D9D4052-43AD-4B87-BF85-61AEC86B4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5" y="3617913"/>
            <a:ext cx="2012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l-SI" altLang="sl-SI" sz="1200">
                <a:cs typeface="Times New Roman" panose="02020603050405020304" pitchFamily="18" charset="0"/>
              </a:rPr>
              <a:t>		</a:t>
            </a:r>
            <a:endParaRPr lang="sl-SI" altLang="sl-SI"/>
          </a:p>
        </p:txBody>
      </p:sp>
      <p:graphicFrame>
        <p:nvGraphicFramePr>
          <p:cNvPr id="52229" name="Object 5">
            <a:extLst>
              <a:ext uri="{FF2B5EF4-FFF2-40B4-BE49-F238E27FC236}">
                <a16:creationId xmlns:a16="http://schemas.microsoft.com/office/drawing/2014/main" id="{74836CDD-623F-4F9B-A418-3ABC2F1A85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3716338"/>
          <a:ext cx="9144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ISIS/Draw Sketch" r:id="rId7" imgW="911867" imgH="1669223" progId="ISISServer">
                  <p:embed/>
                </p:oleObj>
              </mc:Choice>
              <mc:Fallback>
                <p:oleObj name="ISIS/Draw Sketch" r:id="rId7" imgW="911867" imgH="1669223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716338"/>
                        <a:ext cx="914400" cy="166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5" name="Rectangle 11">
            <a:extLst>
              <a:ext uri="{FF2B5EF4-FFF2-40B4-BE49-F238E27FC236}">
                <a16:creationId xmlns:a16="http://schemas.microsoft.com/office/drawing/2014/main" id="{E422913B-7249-489C-A93B-EA7572DC7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5559425"/>
            <a:ext cx="1098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l-SI" altLang="sl-SI" sz="1200">
                <a:cs typeface="Times New Roman" panose="02020603050405020304" pitchFamily="18" charset="0"/>
              </a:rPr>
              <a:t>	</a:t>
            </a:r>
            <a:endParaRPr lang="sl-SI" altLang="sl-SI"/>
          </a:p>
        </p:txBody>
      </p:sp>
      <p:graphicFrame>
        <p:nvGraphicFramePr>
          <p:cNvPr id="52228" name="Object 4">
            <a:extLst>
              <a:ext uri="{FF2B5EF4-FFF2-40B4-BE49-F238E27FC236}">
                <a16:creationId xmlns:a16="http://schemas.microsoft.com/office/drawing/2014/main" id="{98C0736B-07A0-460F-A8E8-5354F95949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3789363"/>
          <a:ext cx="92392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ISIS/Draw Sketch" r:id="rId9" imgW="919494" imgH="1498954" progId="ISISServer">
                  <p:embed/>
                </p:oleObj>
              </mc:Choice>
              <mc:Fallback>
                <p:oleObj name="ISIS/Draw Sketch" r:id="rId9" imgW="919494" imgH="1498954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789363"/>
                        <a:ext cx="923925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82A1648-40C1-4486-9802-C7600E5AC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03942-8451-46E7-A3AC-83CC4FD3ADEA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52CDCC33-CE9C-4B87-983F-38A3EA0DF95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404813"/>
            <a:ext cx="9144000" cy="5715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l-SI" altLang="sl-SI" b="1">
                <a:solidFill>
                  <a:srgbClr val="FF3300"/>
                </a:solidFill>
              </a:rPr>
              <a:t>RAZDELITEV NARAVNIH POLIMEROV</a:t>
            </a:r>
          </a:p>
          <a:p>
            <a:pPr algn="ctr">
              <a:buFont typeface="Wingdings" panose="05000000000000000000" pitchFamily="2" charset="2"/>
              <a:buNone/>
            </a:pPr>
            <a:endParaRPr lang="sl-SI" altLang="sl-SI" b="1"/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7FAA01F2-9091-494F-9FCA-B88D7B77A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12298" name="Object 10">
            <a:extLst>
              <a:ext uri="{FF2B5EF4-FFF2-40B4-BE49-F238E27FC236}">
                <a16:creationId xmlns:a16="http://schemas.microsoft.com/office/drawing/2014/main" id="{A1591AE2-588E-4A53-A4BB-631D8BDC8C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1916113"/>
          <a:ext cx="7748587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CorelDRAW" r:id="rId3" imgW="7038975" imgH="3156347" progId="CorelDraw.Graphic.8">
                  <p:embed/>
                </p:oleObj>
              </mc:Choice>
              <mc:Fallback>
                <p:oleObj name="CorelDRAW" r:id="rId3" imgW="7038975" imgH="3156347" progId="CorelDraw.Graphic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3"/>
                        <a:ext cx="7748587" cy="347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F11FE-F6D0-40B3-8905-207876BD18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4713AA-DF54-48C9-9D5A-D9A5C527BD00}" type="slidenum">
              <a:rPr lang="sl-SI" altLang="sl-SI"/>
              <a:pPr/>
              <a:t>20</a:t>
            </a:fld>
            <a:endParaRPr lang="sl-SI" altLang="sl-SI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BC4E60A2-5EEF-4C2C-8CDB-EB3873810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D-glukoza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C933BF5D-F87A-4DBA-B7C9-15B2A2DC5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 b="1"/>
              <a:t>najpogostejši monosaharid, spada med aldoheksoze</a:t>
            </a:r>
          </a:p>
          <a:p>
            <a:pPr>
              <a:lnSpc>
                <a:spcPct val="80000"/>
              </a:lnSpc>
            </a:pPr>
            <a:r>
              <a:rPr lang="sl-SI" altLang="sl-SI" sz="2000" b="1"/>
              <a:t>nahaja se v mnogih sadežih, medu, krvi,…kemjsko vezano v saharozi, maltozi, celulozi, škrobih,…</a:t>
            </a:r>
          </a:p>
          <a:p>
            <a:pPr>
              <a:lnSpc>
                <a:spcPct val="80000"/>
              </a:lnSpc>
            </a:pPr>
            <a:r>
              <a:rPr lang="sl-SI" altLang="sl-SI" sz="2000" b="1"/>
              <a:t>pomembna je v vezani obliki –celuloza, škrob v celoti sestavljena iz nje</a:t>
            </a:r>
          </a:p>
          <a:p>
            <a:pPr>
              <a:lnSpc>
                <a:spcPct val="80000"/>
              </a:lnSpc>
            </a:pPr>
            <a:r>
              <a:rPr lang="sl-SI" altLang="sl-SI" sz="2000" b="1"/>
              <a:t>tehnično pridobivanje – iz krompirjevega škroba s hidrolizo z razredčeno solno kislino</a:t>
            </a:r>
          </a:p>
          <a:p>
            <a:pPr>
              <a:lnSpc>
                <a:spcPct val="80000"/>
              </a:lnSpc>
            </a:pPr>
            <a:r>
              <a:rPr lang="sl-SI" altLang="sl-SI" sz="2000" b="1"/>
              <a:t>na tržišču kot </a:t>
            </a:r>
            <a:r>
              <a:rPr lang="sl-SI" altLang="sl-SI" sz="2000" b="1">
                <a:sym typeface="Symbol" panose="05050102010706020507" pitchFamily="18" charset="2"/>
              </a:rPr>
              <a:t>-glukoza</a:t>
            </a:r>
          </a:p>
          <a:p>
            <a:pPr>
              <a:lnSpc>
                <a:spcPct val="80000"/>
              </a:lnSpc>
            </a:pPr>
            <a:r>
              <a:rPr lang="sl-SI" altLang="sl-SI" sz="2000" b="1">
                <a:sym typeface="Symbol" panose="05050102010706020507" pitchFamily="18" charset="2"/>
              </a:rPr>
              <a:t>topna v vodi</a:t>
            </a:r>
          </a:p>
          <a:p>
            <a:pPr>
              <a:lnSpc>
                <a:spcPct val="80000"/>
              </a:lnSpc>
            </a:pPr>
            <a:r>
              <a:rPr lang="sl-SI" altLang="sl-SI" sz="2000" b="1">
                <a:sym typeface="Symbol" panose="05050102010706020507" pitchFamily="18" charset="2"/>
              </a:rPr>
              <a:t>klasičen primer mutarotacije</a:t>
            </a:r>
          </a:p>
          <a:p>
            <a:pPr>
              <a:lnSpc>
                <a:spcPct val="80000"/>
              </a:lnSpc>
            </a:pPr>
            <a:r>
              <a:rPr lang="sl-SI" altLang="sl-SI" sz="2000" b="1">
                <a:sym typeface="Symbol" panose="05050102010706020507" pitchFamily="18" charset="2"/>
              </a:rPr>
              <a:t>alkoholno vrenje – s pomočjo kvasovk</a:t>
            </a:r>
          </a:p>
          <a:p>
            <a:pPr>
              <a:lnSpc>
                <a:spcPct val="80000"/>
              </a:lnSpc>
            </a:pPr>
            <a:r>
              <a:rPr lang="sl-SI" altLang="sl-SI" sz="2000" b="1">
                <a:sym typeface="Symbol" panose="05050102010706020507" pitchFamily="18" charset="2"/>
              </a:rPr>
              <a:t>preko glukoze se presnavljajo in razgrajujejo ogljikovi hidrati v živalskem organizmu</a:t>
            </a:r>
            <a:endParaRPr lang="sl-SI" altLang="sl-SI" sz="20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308E506-C561-4625-A681-C523D893CB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3DA7F3-0EFE-4AEB-8B7B-9DB2AF73E4CA}" type="slidenum">
              <a:rPr lang="sl-SI" altLang="sl-SI"/>
              <a:pPr/>
              <a:t>21</a:t>
            </a:fld>
            <a:endParaRPr lang="sl-SI" altLang="sl-SI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784DA4A4-6D4E-4D3E-A467-42FE7E78F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Glikozidi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1D7F658-9561-41EA-B3A1-94777A0DF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71988"/>
          </a:xfrm>
        </p:spPr>
        <p:txBody>
          <a:bodyPr/>
          <a:lstStyle/>
          <a:p>
            <a:r>
              <a:rPr lang="sl-SI" altLang="sl-SI" sz="1800" b="1"/>
              <a:t>v prisotnosti kislin kot katalizatorjev reagirajo ogljikovi hidrati z R-OH in nastanejo glikozidi</a:t>
            </a:r>
          </a:p>
          <a:p>
            <a:r>
              <a:rPr lang="sl-SI" altLang="sl-SI" sz="1800" b="1"/>
              <a:t>hemiaketal se pretvori v aketal</a:t>
            </a:r>
          </a:p>
          <a:p>
            <a:r>
              <a:rPr lang="sl-SI" altLang="sl-SI" sz="1800" b="1"/>
              <a:t>nastajanje </a:t>
            </a:r>
            <a:r>
              <a:rPr lang="sl-SI" altLang="sl-SI" sz="1800" b="1">
                <a:solidFill>
                  <a:srgbClr val="CC00FF"/>
                </a:solidFill>
              </a:rPr>
              <a:t>etrske – aketalne vezi</a:t>
            </a:r>
            <a:r>
              <a:rPr lang="sl-SI" altLang="sl-SI" sz="1800" b="1"/>
              <a:t> – med anomerno hidroksilno skupino v molekuli glukoze in metanolom v kislem mediju prikazuje spodnja reakcija:</a:t>
            </a:r>
          </a:p>
          <a:p>
            <a:endParaRPr lang="sl-SI" altLang="sl-SI" sz="1800" b="1"/>
          </a:p>
          <a:p>
            <a:endParaRPr lang="sl-SI" altLang="sl-SI" sz="1800" b="1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400" b="1">
                <a:sym typeface="Symbol" panose="05050102010706020507" pitchFamily="18" charset="2"/>
              </a:rPr>
              <a:t>                                 </a:t>
            </a:r>
            <a:r>
              <a:rPr lang="sl-SI" altLang="sl-SI" sz="1400" b="1"/>
              <a:t>-D-(+) glukoza	</a:t>
            </a:r>
            <a:r>
              <a:rPr lang="sl-SI" altLang="sl-SI" sz="1400" b="1">
                <a:sym typeface="Symbol" panose="05050102010706020507" pitchFamily="18" charset="2"/>
              </a:rPr>
              <a:t></a:t>
            </a:r>
            <a:r>
              <a:rPr lang="sl-SI" altLang="sl-SI" sz="1400" b="1"/>
              <a:t>-D-(+) glukoza</a:t>
            </a:r>
            <a:r>
              <a:rPr lang="sl-SI" altLang="sl-SI" sz="1600"/>
              <a:t> </a:t>
            </a:r>
            <a:endParaRPr lang="sl-SI" altLang="sl-SI" sz="1600" b="1"/>
          </a:p>
          <a:p>
            <a:pPr>
              <a:buFont typeface="Wingdings" panose="05000000000000000000" pitchFamily="2" charset="2"/>
              <a:buNone/>
            </a:pPr>
            <a:endParaRPr lang="sl-SI" altLang="sl-SI" sz="1600" b="1"/>
          </a:p>
          <a:p>
            <a:pPr>
              <a:buFont typeface="Wingdings" panose="05000000000000000000" pitchFamily="2" charset="2"/>
              <a:buNone/>
            </a:pPr>
            <a:endParaRPr lang="sl-SI" altLang="sl-SI" sz="1600" b="1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    </a:t>
            </a:r>
            <a:r>
              <a:rPr lang="sl-SI" altLang="sl-SI" sz="1400" b="1"/>
              <a:t>metil </a:t>
            </a:r>
            <a:r>
              <a:rPr lang="sl-SI" altLang="sl-SI" sz="1400" b="1">
                <a:sym typeface="Symbol" panose="05050102010706020507" pitchFamily="18" charset="2"/>
              </a:rPr>
              <a:t></a:t>
            </a:r>
            <a:r>
              <a:rPr lang="sl-SI" altLang="sl-SI" sz="1400" b="1"/>
              <a:t>-D-glikozid	   metil </a:t>
            </a:r>
            <a:r>
              <a:rPr lang="sl-SI" altLang="sl-SI" sz="1400" b="1">
                <a:sym typeface="Symbol" panose="05050102010706020507" pitchFamily="18" charset="2"/>
              </a:rPr>
              <a:t></a:t>
            </a:r>
            <a:r>
              <a:rPr lang="sl-SI" altLang="sl-SI" sz="1400" b="1"/>
              <a:t>-D-glikozid</a:t>
            </a:r>
            <a:r>
              <a:rPr lang="sl-SI" altLang="sl-SI" sz="1600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600"/>
          </a:p>
          <a:p>
            <a:pPr>
              <a:buFont typeface="Wingdings" panose="05000000000000000000" pitchFamily="2" charset="2"/>
              <a:buNone/>
            </a:pPr>
            <a:endParaRPr lang="sl-SI" altLang="sl-SI" sz="1600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024BB1D1-A566-42D5-A7A2-1230E859C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56324" name="Object 4">
            <a:extLst>
              <a:ext uri="{FF2B5EF4-FFF2-40B4-BE49-F238E27FC236}">
                <a16:creationId xmlns:a16="http://schemas.microsoft.com/office/drawing/2014/main" id="{CB75B45F-51C6-48C9-90F0-666DFA1204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3789363"/>
          <a:ext cx="26765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ISIS/Draw Sketch" r:id="rId3" imgW="4456269" imgH="1181471" progId="ISISServer">
                  <p:embed/>
                </p:oleObj>
              </mc:Choice>
              <mc:Fallback>
                <p:oleObj name="ISIS/Draw Sketch" r:id="rId3" imgW="4456269" imgH="1181471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789363"/>
                        <a:ext cx="26765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Rectangle 9">
            <a:extLst>
              <a:ext uri="{FF2B5EF4-FFF2-40B4-BE49-F238E27FC236}">
                <a16:creationId xmlns:a16="http://schemas.microsoft.com/office/drawing/2014/main" id="{EB611D98-8A59-43A4-8708-4B2DE1B65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56328" name="Object 8">
            <a:extLst>
              <a:ext uri="{FF2B5EF4-FFF2-40B4-BE49-F238E27FC236}">
                <a16:creationId xmlns:a16="http://schemas.microsoft.com/office/drawing/2014/main" id="{A9BCB252-98E6-4CDA-AE84-75FB0C4406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4724400"/>
          <a:ext cx="28194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ISIS/Draw Sketch" r:id="rId5" imgW="4690274" imgH="2140383" progId="ISISServer">
                  <p:embed/>
                </p:oleObj>
              </mc:Choice>
              <mc:Fallback>
                <p:oleObj name="ISIS/Draw Sketch" r:id="rId5" imgW="4690274" imgH="2140383" progId="ISISServer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724400"/>
                        <a:ext cx="28194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30AEC87-4C51-4FA0-90D5-10A827C8F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1D515-2597-4C86-9BA2-325EEC9A6427}" type="slidenum">
              <a:rPr lang="sl-SI" altLang="sl-SI"/>
              <a:pPr/>
              <a:t>22</a:t>
            </a:fld>
            <a:endParaRPr lang="sl-SI" altLang="sl-SI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3FE07A5-D51E-40C6-BE73-070ECFAEB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Reakcije anomernega C-atoma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9742871-F562-465F-B3A0-A3C23AE51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r>
              <a:rPr lang="sl-SI" altLang="sl-SI" sz="1800" b="1">
                <a:solidFill>
                  <a:srgbClr val="FF9900"/>
                </a:solidFill>
              </a:rPr>
              <a:t>Etrenje</a:t>
            </a:r>
            <a:r>
              <a:rPr lang="sl-SI" altLang="sl-SI" sz="1800" b="1"/>
              <a:t> – nastanejo glikozidi</a:t>
            </a:r>
          </a:p>
          <a:p>
            <a:r>
              <a:rPr lang="sl-SI" altLang="sl-SI" sz="1800" b="1">
                <a:solidFill>
                  <a:srgbClr val="FF9900"/>
                </a:solidFill>
              </a:rPr>
              <a:t>Oksidacija</a:t>
            </a:r>
            <a:r>
              <a:rPr lang="sl-SI" altLang="sl-SI" sz="1800" b="1"/>
              <a:t> – aldoze pod milimi pogoji oksidiramo do aldonskih kislin, ketoze ne reagirajo</a:t>
            </a:r>
          </a:p>
          <a:p>
            <a:pPr lvl="1"/>
            <a:r>
              <a:rPr lang="sl-SI" altLang="sl-SI" sz="1600" b="1"/>
              <a:t>Test s </a:t>
            </a:r>
            <a:r>
              <a:rPr lang="sl-SI" altLang="sl-SI" sz="1600" b="1">
                <a:solidFill>
                  <a:srgbClr val="CC00FF"/>
                </a:solidFill>
              </a:rPr>
              <a:t>Fehlingovo raztopino</a:t>
            </a:r>
            <a:r>
              <a:rPr lang="sl-SI" altLang="sl-SI" sz="1600" b="1"/>
              <a:t> – proste aldehidne skupine – opečnato rdeča oborina</a:t>
            </a:r>
          </a:p>
          <a:p>
            <a:pPr lvl="1">
              <a:buFont typeface="Wingdings" panose="05000000000000000000" pitchFamily="2" charset="2"/>
              <a:buNone/>
            </a:pPr>
            <a:endParaRPr lang="sl-SI" altLang="sl-SI" sz="1600" b="1"/>
          </a:p>
          <a:p>
            <a:pPr lvl="1">
              <a:buFont typeface="Wingdings" panose="05000000000000000000" pitchFamily="2" charset="2"/>
              <a:buNone/>
            </a:pPr>
            <a:endParaRPr lang="sl-SI" altLang="sl-SI" sz="1600" b="1"/>
          </a:p>
          <a:p>
            <a:pPr lvl="1">
              <a:buFont typeface="Wingdings" panose="05000000000000000000" pitchFamily="2" charset="2"/>
              <a:buNone/>
            </a:pPr>
            <a:endParaRPr lang="sl-SI" altLang="sl-SI" sz="1600" b="1"/>
          </a:p>
          <a:p>
            <a:pPr lvl="1"/>
            <a:endParaRPr lang="sl-SI" altLang="sl-SI" sz="1600" b="1"/>
          </a:p>
          <a:p>
            <a:pPr lvl="1"/>
            <a:r>
              <a:rPr lang="sl-SI" altLang="sl-SI" sz="1600" b="1"/>
              <a:t>Test s </a:t>
            </a:r>
            <a:r>
              <a:rPr lang="sl-SI" altLang="sl-SI" sz="1600" b="1">
                <a:solidFill>
                  <a:srgbClr val="CC00FF"/>
                </a:solidFill>
              </a:rPr>
              <a:t>Tolensovim reagentom</a:t>
            </a:r>
            <a:r>
              <a:rPr lang="sl-SI" altLang="sl-SI" sz="1600" b="1"/>
              <a:t> – pozitivna reakcija pri tistih ogljikovih hidratih, ki imajo prosto glikozidno –OH skupino </a:t>
            </a:r>
            <a:r>
              <a:rPr lang="sl-SI" altLang="sl-SI" sz="1600" b="1">
                <a:sym typeface="Wingdings" panose="05000000000000000000" pitchFamily="2" charset="2"/>
              </a:rPr>
              <a:t></a:t>
            </a:r>
            <a:r>
              <a:rPr lang="sl-SI" altLang="sl-SI" sz="1600" b="1"/>
              <a:t>srebrovo zrcalo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8FBFC5A7-C120-4A2D-B939-2052F323D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5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59396" name="Object 4">
            <a:extLst>
              <a:ext uri="{FF2B5EF4-FFF2-40B4-BE49-F238E27FC236}">
                <a16:creationId xmlns:a16="http://schemas.microsoft.com/office/drawing/2014/main" id="{78CDBB0F-2C59-4529-AC99-DCD5F2A2AE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3357563"/>
          <a:ext cx="40957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ISIS/Draw Sketch" r:id="rId3" imgW="5108465" imgH="1565006" progId="ISISServer">
                  <p:embed/>
                </p:oleObj>
              </mc:Choice>
              <mc:Fallback>
                <p:oleObj name="ISIS/Draw Sketch" r:id="rId3" imgW="5108465" imgH="1565006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357563"/>
                        <a:ext cx="4095750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Rectangle 7">
            <a:extLst>
              <a:ext uri="{FF2B5EF4-FFF2-40B4-BE49-F238E27FC236}">
                <a16:creationId xmlns:a16="http://schemas.microsoft.com/office/drawing/2014/main" id="{DD656A65-E341-464E-A784-81F0746D5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59398" name="Object 6">
            <a:extLst>
              <a:ext uri="{FF2B5EF4-FFF2-40B4-BE49-F238E27FC236}">
                <a16:creationId xmlns:a16="http://schemas.microsoft.com/office/drawing/2014/main" id="{88CFA6BA-1847-4C97-B13E-B85FFAD216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5445125"/>
          <a:ext cx="34194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ISIS/Draw Sketch" r:id="rId5" imgW="3423269" imgH="575639" progId="ISISServer">
                  <p:embed/>
                </p:oleObj>
              </mc:Choice>
              <mc:Fallback>
                <p:oleObj name="ISIS/Draw Sketch" r:id="rId5" imgW="3423269" imgH="575639" progId="ISISServer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445125"/>
                        <a:ext cx="341947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48A1EA0-75C6-4699-92A9-44B179A4B5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C2722-DF2C-4106-AEE4-1D2D846EEB26}" type="slidenum">
              <a:rPr lang="sl-SI" altLang="sl-SI"/>
              <a:pPr/>
              <a:t>23</a:t>
            </a:fld>
            <a:endParaRPr lang="sl-SI" altLang="sl-SI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8B27DDBD-2BFA-49F4-83FF-B0EC45017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DISAHARIDI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CBE07D7-D4D3-46AA-A6BD-A875E2DD5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1800" b="1"/>
              <a:t>sestavljeni iz </a:t>
            </a:r>
            <a:r>
              <a:rPr lang="sl-SI" altLang="sl-SI" sz="1800" b="1">
                <a:solidFill>
                  <a:srgbClr val="CC00FF"/>
                </a:solidFill>
              </a:rPr>
              <a:t>dveh monosaharidnih enot</a:t>
            </a:r>
            <a:r>
              <a:rPr lang="sl-SI" altLang="sl-SI" sz="1800" b="1"/>
              <a:t> povezanih z glikozidno vezjo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glikozidna vez – med hemiaketalno –OH skupino ene enote in drugo -OH skupino naslednje enote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orientacija vezi na C1 prve monosaharidne enote  je lahko </a:t>
            </a:r>
            <a:r>
              <a:rPr lang="sl-SI" altLang="sl-SI" sz="1800" b="1">
                <a:sym typeface="Symbol" panose="05050102010706020507" pitchFamily="18" charset="2"/>
              </a:rPr>
              <a:t>- ali -, na drugi monosaharidni enoti je določena s strukturo</a:t>
            </a:r>
          </a:p>
          <a:p>
            <a:pPr>
              <a:lnSpc>
                <a:spcPct val="90000"/>
              </a:lnSpc>
            </a:pPr>
            <a:r>
              <a:rPr lang="sl-SI" altLang="sl-SI" sz="1800" b="1">
                <a:sym typeface="Symbol" panose="05050102010706020507" pitchFamily="18" charset="2"/>
              </a:rPr>
              <a:t>najpogostejše 1,4-- vezi in 1,4--vezi</a:t>
            </a:r>
          </a:p>
          <a:p>
            <a:pPr>
              <a:lnSpc>
                <a:spcPct val="90000"/>
              </a:lnSpc>
            </a:pPr>
            <a:r>
              <a:rPr lang="sl-SI" altLang="sl-SI" sz="1800" b="1">
                <a:sym typeface="Symbol" panose="05050102010706020507" pitchFamily="18" charset="2"/>
              </a:rPr>
              <a:t>intramolekularne H-vezi iamjo pomembno vlogo pri stabilnosti določenih konformacijskih oblikah – najbolj stabilni laktoza in celobioza</a:t>
            </a:r>
          </a:p>
          <a:p>
            <a:pPr>
              <a:lnSpc>
                <a:spcPct val="90000"/>
              </a:lnSpc>
            </a:pPr>
            <a:r>
              <a:rPr lang="sl-SI" altLang="sl-SI" sz="1800" b="1">
                <a:sym typeface="Symbol" panose="05050102010706020507" pitchFamily="18" charset="2"/>
              </a:rPr>
              <a:t>enostavno hidroliziramo s kislinami – hidrolizo saharoze imenujemo inverzija, nastalo mešanico D-glukoze in D-fruktoze pa invertni sladkor</a:t>
            </a:r>
          </a:p>
          <a:p>
            <a:pPr>
              <a:lnSpc>
                <a:spcPct val="90000"/>
              </a:lnSpc>
            </a:pPr>
            <a:r>
              <a:rPr lang="sl-SI" altLang="sl-SI" sz="1800" b="1">
                <a:sym typeface="Symbol" panose="05050102010706020507" pitchFamily="18" charset="2"/>
              </a:rPr>
              <a:t>izraz</a:t>
            </a:r>
            <a:r>
              <a:rPr lang="sl-SI" altLang="sl-SI" sz="1800" b="1">
                <a:solidFill>
                  <a:srgbClr val="CC00FF"/>
                </a:solidFill>
                <a:sym typeface="Symbol" panose="05050102010706020507" pitchFamily="18" charset="2"/>
              </a:rPr>
              <a:t> inverzija</a:t>
            </a:r>
            <a:r>
              <a:rPr lang="sl-SI" altLang="sl-SI" sz="1800" b="1">
                <a:sym typeface="Symbol" panose="05050102010706020507" pitchFamily="18" charset="2"/>
              </a:rPr>
              <a:t>-nastala mešanica sladkorjev, suče ravnino linearno polarizirane svetlobe v obratno smer urinega kazalca kot izhodna raztopina saharoze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zasuk linearne polarizirane svetlobe in mutarotacija – ugotovimo konfiguracijo vezi na anomernem C-atomu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Nnastanek disaharidov: iz monosaharidov z odcepom vode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1800" b="1">
              <a:sym typeface="Symbol" panose="05050102010706020507" pitchFamily="18" charset="2"/>
            </a:endParaRPr>
          </a:p>
        </p:txBody>
      </p:sp>
      <p:sp>
        <p:nvSpPr>
          <p:cNvPr id="63500" name="Rectangle 12">
            <a:extLst>
              <a:ext uri="{FF2B5EF4-FFF2-40B4-BE49-F238E27FC236}">
                <a16:creationId xmlns:a16="http://schemas.microsoft.com/office/drawing/2014/main" id="{C37989F5-4DE6-4FF3-BDC9-A4DF72A74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63499" name="Object 11">
            <a:extLst>
              <a:ext uri="{FF2B5EF4-FFF2-40B4-BE49-F238E27FC236}">
                <a16:creationId xmlns:a16="http://schemas.microsoft.com/office/drawing/2014/main" id="{1DD7A91A-A1F2-4CFF-952F-C6FC9DE57B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6381750"/>
          <a:ext cx="30670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ISIS/Draw Sketch" r:id="rId3" imgW="3071316" imgH="261984" progId="ISISServer">
                  <p:embed/>
                </p:oleObj>
              </mc:Choice>
              <mc:Fallback>
                <p:oleObj name="ISIS/Draw Sketch" r:id="rId3" imgW="3071316" imgH="261984" progId="ISISServer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6381750"/>
                        <a:ext cx="30670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9FA67E-7285-4F7F-BD57-3F024D2A97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37FB7-8C64-454B-8095-F2755DE1AC6F}" type="slidenum">
              <a:rPr lang="sl-SI" altLang="sl-SI"/>
              <a:pPr/>
              <a:t>24</a:t>
            </a:fld>
            <a:endParaRPr lang="sl-SI" altLang="sl-SI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32D58F94-FAB0-466A-AD6F-FED6C9D8F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Saharoza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6658C08-CD8F-48A6-A4E8-F742EF018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81200"/>
            <a:ext cx="8291512" cy="4543425"/>
          </a:xfrm>
        </p:spPr>
        <p:txBody>
          <a:bodyPr/>
          <a:lstStyle/>
          <a:p>
            <a:r>
              <a:rPr lang="sl-SI" altLang="sl-SI" sz="1600" b="1"/>
              <a:t>sestavljena iz </a:t>
            </a:r>
            <a:r>
              <a:rPr lang="sl-SI" altLang="sl-SI" sz="1600" b="1">
                <a:sym typeface="Symbol" panose="05050102010706020507" pitchFamily="18" charset="2"/>
              </a:rPr>
              <a:t>-D-glukoze in -D-fruktoze, ki sta med seboj vezani z 1,2- vezjo:</a:t>
            </a:r>
          </a:p>
          <a:p>
            <a:endParaRPr lang="sl-SI" altLang="sl-SI" sz="1600" b="1">
              <a:sym typeface="Symbol" panose="05050102010706020507" pitchFamily="18" charset="2"/>
            </a:endParaRPr>
          </a:p>
          <a:p>
            <a:endParaRPr lang="sl-SI" altLang="sl-SI" sz="1600" b="1">
              <a:sym typeface="Symbol" panose="05050102010706020507" pitchFamily="18" charset="2"/>
            </a:endParaRPr>
          </a:p>
          <a:p>
            <a:endParaRPr lang="sl-SI" altLang="sl-SI" sz="1800" b="1">
              <a:sym typeface="Symbol" panose="05050102010706020507" pitchFamily="18" charset="2"/>
            </a:endParaRPr>
          </a:p>
          <a:p>
            <a:endParaRPr lang="sl-SI" altLang="sl-SI" sz="1800" b="1">
              <a:sym typeface="Symbol" panose="05050102010706020507" pitchFamily="18" charset="2"/>
            </a:endParaRPr>
          </a:p>
          <a:p>
            <a:endParaRPr lang="sl-SI" altLang="sl-SI" sz="1800" b="1">
              <a:sym typeface="Symbol" panose="05050102010706020507" pitchFamily="18" charset="2"/>
            </a:endParaRPr>
          </a:p>
          <a:p>
            <a:endParaRPr lang="sl-SI" altLang="sl-SI" sz="1600" b="1">
              <a:sym typeface="Symbol" panose="05050102010706020507" pitchFamily="18" charset="2"/>
            </a:endParaRPr>
          </a:p>
          <a:p>
            <a:r>
              <a:rPr lang="sl-SI" altLang="sl-SI" sz="1600" b="1">
                <a:sym typeface="Symbol" panose="05050102010706020507" pitchFamily="18" charset="2"/>
              </a:rPr>
              <a:t>najdemo jo v sladkornem trsu in pesi – glavni vir za pridobivanje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v vodi lahko topna, v alkoholu težko topna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tališče ima pri 186 °C, pri nadaljnem segrevanju porumeni in porjavi – karamel, še nadaljnje segrevanje poogleni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ni odporna na kisline, na alkalije je odporna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nima polaketalne hidroksilne skupine – obroč ne more odpreti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nereducirajoč sladkor</a:t>
            </a:r>
          </a:p>
          <a:p>
            <a:endParaRPr lang="sl-SI" altLang="sl-SI" sz="1800" b="1">
              <a:sym typeface="Symbol" panose="05050102010706020507" pitchFamily="18" charset="2"/>
            </a:endParaRP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F14046F2-FFFF-4D81-99E9-8EF01789E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68612" name="Object 4">
            <a:extLst>
              <a:ext uri="{FF2B5EF4-FFF2-40B4-BE49-F238E27FC236}">
                <a16:creationId xmlns:a16="http://schemas.microsoft.com/office/drawing/2014/main" id="{5264CB13-09F7-4552-9591-ED5CAD763E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2492375"/>
          <a:ext cx="34480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ISIS/Draw Sketch" r:id="rId3" imgW="3442671" imgH="1625317" progId="ISISServer">
                  <p:embed/>
                </p:oleObj>
              </mc:Choice>
              <mc:Fallback>
                <p:oleObj name="ISIS/Draw Sketch" r:id="rId3" imgW="3442671" imgH="1625317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492375"/>
                        <a:ext cx="3448050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6CA7DBD-F7D4-4F5F-95B0-D5E5E4D0A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511C8F-1C0F-44C4-AFFE-80D7C4DBEB2D}" type="slidenum">
              <a:rPr lang="sl-SI" altLang="sl-SI"/>
              <a:pPr/>
              <a:t>25</a:t>
            </a:fld>
            <a:endParaRPr lang="sl-SI" altLang="sl-SI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263C5FEF-DDAC-40E2-8CD7-9CE054083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Maltoza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64F388B-4E85-4FE2-A06D-B45804E58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18488" cy="4616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1600" b="1"/>
              <a:t>sestavljena je iz dveh monomernih enot </a:t>
            </a:r>
            <a:r>
              <a:rPr lang="en-US" altLang="sl-SI" sz="1600" b="1"/>
              <a:t> </a:t>
            </a:r>
            <a:r>
              <a:rPr lang="en-US" altLang="sl-SI" sz="1600" b="1">
                <a:sym typeface="Symbol" panose="05050102010706020507" pitchFamily="18" charset="2"/>
              </a:rPr>
              <a:t></a:t>
            </a:r>
            <a:r>
              <a:rPr lang="sl-SI" altLang="sl-SI" sz="1600" b="1">
                <a:sym typeface="Symbol" panose="05050102010706020507" pitchFamily="18" charset="2"/>
              </a:rPr>
              <a:t>-D-glukoze</a:t>
            </a:r>
          </a:p>
          <a:p>
            <a:pPr>
              <a:lnSpc>
                <a:spcPct val="90000"/>
              </a:lnSpc>
            </a:pPr>
            <a:endParaRPr lang="sl-SI" altLang="sl-SI" sz="1600" b="1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sl-SI" altLang="sl-SI" sz="1600" b="1">
              <a:latin typeface="Sylfaen" panose="010A0502050306030303" pitchFamily="18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sl-SI" altLang="sl-SI" sz="1600" b="1">
              <a:latin typeface="Sylfaen" panose="010A0502050306030303" pitchFamily="18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sl-SI" altLang="sl-SI" sz="1600" b="1">
              <a:latin typeface="Sylfaen" panose="010A0502050306030303" pitchFamily="18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sl-SI" altLang="sl-SI" sz="1600" b="1">
              <a:latin typeface="Sylfaen" panose="010A0502050306030303" pitchFamily="18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sl-SI" altLang="sl-SI" sz="1600" b="1">
              <a:latin typeface="Sylfaen" panose="010A0502050306030303" pitchFamily="18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sl-SI" altLang="sl-SI" sz="1600" b="1">
                <a:sym typeface="Symbol" panose="05050102010706020507" pitchFamily="18" charset="2"/>
              </a:rPr>
              <a:t>ne nastopa samostojno, ampak kot vmesni produkt pri biokemični razgradnji škroba</a:t>
            </a:r>
          </a:p>
          <a:p>
            <a:pPr>
              <a:lnSpc>
                <a:spcPct val="90000"/>
              </a:lnSpc>
            </a:pPr>
            <a:r>
              <a:rPr lang="sl-SI" altLang="sl-SI" sz="1600" b="1">
                <a:sym typeface="Symbol" panose="05050102010706020507" pitchFamily="18" charset="2"/>
              </a:rPr>
              <a:t>nahaja se v kalečih semenih – ječmen</a:t>
            </a:r>
          </a:p>
          <a:p>
            <a:pPr>
              <a:lnSpc>
                <a:spcPct val="90000"/>
              </a:lnSpc>
            </a:pPr>
            <a:r>
              <a:rPr lang="sl-SI" altLang="sl-SI" sz="1600" b="1">
                <a:sym typeface="Symbol" panose="05050102010706020507" pitchFamily="18" charset="2"/>
              </a:rPr>
              <a:t>tehnično pridobivanje – encima diastaze, ki razgrajuje škrob, kjer cepi vsako drugo glikozidno vez v molekuli škrobi in ga pretvarja v maltozo</a:t>
            </a:r>
          </a:p>
          <a:p>
            <a:pPr>
              <a:lnSpc>
                <a:spcPct val="90000"/>
              </a:lnSpc>
            </a:pPr>
            <a:r>
              <a:rPr lang="sl-SI" altLang="sl-SI" sz="1600" b="1">
                <a:sym typeface="Symbol" panose="05050102010706020507" pitchFamily="18" charset="2"/>
              </a:rPr>
              <a:t>občutljiva na kisline – hidrolizirajo v kratkem času</a:t>
            </a:r>
          </a:p>
          <a:p>
            <a:pPr>
              <a:lnSpc>
                <a:spcPct val="90000"/>
              </a:lnSpc>
            </a:pPr>
            <a:r>
              <a:rPr lang="sl-SI" altLang="sl-SI" sz="1600" b="1">
                <a:sym typeface="Symbol" panose="05050102010706020507" pitchFamily="18" charset="2"/>
              </a:rPr>
              <a:t>je reducent</a:t>
            </a:r>
          </a:p>
          <a:p>
            <a:pPr>
              <a:lnSpc>
                <a:spcPct val="90000"/>
              </a:lnSpc>
            </a:pPr>
            <a:r>
              <a:rPr lang="sl-SI" altLang="sl-SI" sz="1600" b="1">
                <a:sym typeface="Symbol" panose="05050102010706020507" pitchFamily="18" charset="2"/>
              </a:rPr>
              <a:t>prosto okso-skupino na katero mora vezati nadaljnjo monosaharidno enoto </a:t>
            </a:r>
            <a:r>
              <a:rPr lang="sl-SI" altLang="sl-SI" sz="1600" b="1">
                <a:sym typeface="Wingdings" panose="05000000000000000000" pitchFamily="2" charset="2"/>
              </a:rPr>
              <a:t>oligo- ali polisaharidne molekule</a:t>
            </a:r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A97201C9-80AB-45E0-8FC4-FF0112975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69636" name="Object 4">
            <a:extLst>
              <a:ext uri="{FF2B5EF4-FFF2-40B4-BE49-F238E27FC236}">
                <a16:creationId xmlns:a16="http://schemas.microsoft.com/office/drawing/2014/main" id="{D6C99C05-1A9E-4E57-992F-ED9316EB44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2349500"/>
          <a:ext cx="30765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ISIS/Draw Sketch" r:id="rId3" imgW="3075131" imgH="1599882" progId="ISISServer">
                  <p:embed/>
                </p:oleObj>
              </mc:Choice>
              <mc:Fallback>
                <p:oleObj name="ISIS/Draw Sketch" r:id="rId3" imgW="3075131" imgH="1599882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349500"/>
                        <a:ext cx="307657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E61721-59F2-44AE-9E18-5F9592D5A9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2229EF-15E4-4366-BCB9-CC783121AF92}" type="slidenum">
              <a:rPr lang="sl-SI" altLang="sl-SI"/>
              <a:pPr/>
              <a:t>26</a:t>
            </a:fld>
            <a:endParaRPr lang="sl-SI" altLang="sl-SI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F149BD2A-874D-432E-83D1-C572B1B03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Laktoza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A93BFA1-0EB3-4D8D-A45C-4121F255F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000" b="1"/>
              <a:t>sestavljena je iz </a:t>
            </a:r>
            <a:r>
              <a:rPr lang="sl-SI" altLang="sl-SI" sz="2000" b="1">
                <a:sym typeface="Symbol" panose="05050102010706020507" pitchFamily="18" charset="2"/>
              </a:rPr>
              <a:t>-D-galaktopiranoze in -D-glukopiranoze: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000" b="1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000" b="1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000" b="1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000" b="1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sl-SI" altLang="sl-SI" sz="2000" b="1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sl-SI" altLang="sl-SI" sz="2000" b="1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sl-SI" altLang="sl-SI" sz="2000" b="1">
                <a:sym typeface="Symbol" panose="05050102010706020507" pitchFamily="18" charset="2"/>
              </a:rPr>
              <a:t>nahaja se v mleku sesalcev</a:t>
            </a:r>
          </a:p>
          <a:p>
            <a:pPr>
              <a:lnSpc>
                <a:spcPct val="90000"/>
              </a:lnSpc>
            </a:pPr>
            <a:r>
              <a:rPr lang="sl-SI" altLang="sl-SI" sz="2000" b="1">
                <a:sym typeface="Symbol" panose="05050102010706020507" pitchFamily="18" charset="2"/>
              </a:rPr>
              <a:t>tehnično pridobivanje – iz sirotke</a:t>
            </a:r>
          </a:p>
          <a:p>
            <a:pPr>
              <a:lnSpc>
                <a:spcPct val="90000"/>
              </a:lnSpc>
            </a:pPr>
            <a:r>
              <a:rPr lang="sl-SI" altLang="sl-SI" sz="2000" b="1">
                <a:sym typeface="Symbol" panose="05050102010706020507" pitchFamily="18" charset="2"/>
              </a:rPr>
              <a:t>iz vodnih raztopin se laktoza pod 93,5 °C izloča kot hidrat -oblike, nad to temperaturo pa v brezvodni -obliki</a:t>
            </a:r>
          </a:p>
          <a:p>
            <a:pPr>
              <a:lnSpc>
                <a:spcPct val="90000"/>
              </a:lnSpc>
            </a:pPr>
            <a:r>
              <a:rPr lang="sl-SI" altLang="sl-SI" sz="2000" b="1">
                <a:sym typeface="Symbol" panose="05050102010706020507" pitchFamily="18" charset="2"/>
              </a:rPr>
              <a:t>je reducent</a:t>
            </a:r>
          </a:p>
          <a:p>
            <a:pPr>
              <a:lnSpc>
                <a:spcPct val="90000"/>
              </a:lnSpc>
            </a:pPr>
            <a:r>
              <a:rPr lang="sl-SI" altLang="sl-SI" sz="2000" b="1">
                <a:sym typeface="Symbol" panose="05050102010706020507" pitchFamily="18" charset="2"/>
              </a:rPr>
              <a:t>uporaba: v prehrambene namene</a:t>
            </a:r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58C9A598-2FED-444C-9686-D53E790BC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70660" name="Object 4">
            <a:extLst>
              <a:ext uri="{FF2B5EF4-FFF2-40B4-BE49-F238E27FC236}">
                <a16:creationId xmlns:a16="http://schemas.microsoft.com/office/drawing/2014/main" id="{91CE4722-F91D-4F65-A96C-93FC9C5619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2492375"/>
          <a:ext cx="296227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ISIS/Draw Sketch" r:id="rId3" imgW="2962910" imgH="1780540" progId="ISISServer">
                  <p:embed/>
                </p:oleObj>
              </mc:Choice>
              <mc:Fallback>
                <p:oleObj name="ISIS/Draw Sketch" r:id="rId3" imgW="2962910" imgH="1780540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492375"/>
                        <a:ext cx="2962275" cy="178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5A7CB73-4BB6-4C7C-8648-5E87CDFEE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3BEAA-D16D-4CE9-82AA-2CD0C42C5CB9}" type="slidenum">
              <a:rPr lang="sl-SI" altLang="sl-SI"/>
              <a:pPr/>
              <a:t>27</a:t>
            </a:fld>
            <a:endParaRPr lang="sl-SI" altLang="sl-SI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3384257A-BB52-4EE6-92AD-30F1C8DBF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Celobioza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2E18100-D26E-487E-BFA7-FC3075762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 b="1"/>
              <a:t>sestavljena je iz dveh enot glukoze povezani med seboj z 1,4-</a:t>
            </a:r>
            <a:r>
              <a:rPr lang="sl-SI" altLang="sl-SI" sz="2000" b="1">
                <a:sym typeface="Symbol" panose="05050102010706020507" pitchFamily="18" charset="2"/>
              </a:rPr>
              <a:t> vezjo:</a:t>
            </a:r>
          </a:p>
          <a:p>
            <a:pPr>
              <a:lnSpc>
                <a:spcPct val="80000"/>
              </a:lnSpc>
            </a:pPr>
            <a:endParaRPr lang="sl-SI" altLang="sl-SI" sz="2000" b="1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endParaRPr lang="sl-SI" altLang="sl-SI" sz="2000" b="1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endParaRPr lang="sl-SI" altLang="sl-SI" sz="2000" b="1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endParaRPr lang="sl-SI" altLang="sl-SI" sz="2000" b="1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endParaRPr lang="sl-SI" altLang="sl-SI" sz="2000" b="1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r>
              <a:rPr lang="sl-SI" altLang="sl-SI" sz="2000" b="1">
                <a:sym typeface="Symbol" panose="05050102010706020507" pitchFamily="18" charset="2"/>
              </a:rPr>
              <a:t>je stereoizomerna maltozi</a:t>
            </a:r>
          </a:p>
          <a:p>
            <a:pPr>
              <a:lnSpc>
                <a:spcPct val="80000"/>
              </a:lnSpc>
            </a:pPr>
            <a:r>
              <a:rPr lang="sl-SI" altLang="sl-SI" sz="2000" b="1">
                <a:sym typeface="Symbol" panose="05050102010706020507" pitchFamily="18" charset="2"/>
              </a:rPr>
              <a:t>nastane pri hidrolizi celuloze</a:t>
            </a:r>
          </a:p>
          <a:p>
            <a:pPr>
              <a:lnSpc>
                <a:spcPct val="80000"/>
              </a:lnSpc>
            </a:pPr>
            <a:r>
              <a:rPr lang="sl-SI" altLang="sl-SI" sz="2000" b="1">
                <a:sym typeface="Symbol" panose="05050102010706020507" pitchFamily="18" charset="2"/>
              </a:rPr>
              <a:t>pri hidrolizi celobioze</a:t>
            </a:r>
            <a:r>
              <a:rPr lang="sl-SI" altLang="sl-SI" sz="2000" b="1">
                <a:sym typeface="Webdings" panose="05030102010509060703" pitchFamily="18" charset="2"/>
              </a:rPr>
              <a:t></a:t>
            </a:r>
            <a:r>
              <a:rPr lang="sl-SI" altLang="sl-SI" sz="2000" b="1">
                <a:sym typeface="Wingdings" panose="05000000000000000000" pitchFamily="2" charset="2"/>
              </a:rPr>
              <a:t>izključno D-glukoza</a:t>
            </a:r>
          </a:p>
          <a:p>
            <a:pPr>
              <a:lnSpc>
                <a:spcPct val="80000"/>
              </a:lnSpc>
            </a:pPr>
            <a:r>
              <a:rPr lang="sl-SI" altLang="sl-SI" sz="2000" b="1">
                <a:sym typeface="Wingdings" panose="05000000000000000000" pitchFamily="2" charset="2"/>
              </a:rPr>
              <a:t>ustvarijo samo rastlinojede živali</a:t>
            </a:r>
          </a:p>
          <a:p>
            <a:pPr>
              <a:lnSpc>
                <a:spcPct val="80000"/>
              </a:lnSpc>
            </a:pPr>
            <a:r>
              <a:rPr lang="sl-SI" altLang="sl-SI" sz="2000" b="1">
                <a:sym typeface="Wingdings" panose="05000000000000000000" pitchFamily="2" charset="2"/>
              </a:rPr>
              <a:t>je reducent</a:t>
            </a:r>
          </a:p>
          <a:p>
            <a:pPr>
              <a:lnSpc>
                <a:spcPct val="80000"/>
              </a:lnSpc>
            </a:pPr>
            <a:endParaRPr lang="sl-SI" altLang="sl-SI" sz="2000" b="1">
              <a:sym typeface="Symbol" panose="05050102010706020507" pitchFamily="18" charset="2"/>
            </a:endParaRP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ABDD1CA5-AA88-4276-A225-E16498B16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72708" name="Object 4">
            <a:extLst>
              <a:ext uri="{FF2B5EF4-FFF2-40B4-BE49-F238E27FC236}">
                <a16:creationId xmlns:a16="http://schemas.microsoft.com/office/drawing/2014/main" id="{F50F833A-8AEB-49D4-A6A5-67FE969536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2420938"/>
          <a:ext cx="3162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" name="ISIS/Draw Sketch" r:id="rId3" imgW="3159760" imgH="1591310" progId="ISISServer">
                  <p:embed/>
                </p:oleObj>
              </mc:Choice>
              <mc:Fallback>
                <p:oleObj name="ISIS/Draw Sketch" r:id="rId3" imgW="3159760" imgH="1591310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420938"/>
                        <a:ext cx="3162300" cy="159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9F2B8-A137-4CCE-BB90-DDEC1B546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6A2AC-26B8-4695-A9D6-45724A20715F}" type="slidenum">
              <a:rPr lang="sl-SI" altLang="sl-SI"/>
              <a:pPr/>
              <a:t>28</a:t>
            </a:fld>
            <a:endParaRPr lang="sl-SI" altLang="sl-SI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8A1AC742-5B78-4424-B7F3-B3E22EAD5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POLISAHARIDI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A4E891D-AF19-40CE-9EA7-B57C3949A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7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1800" b="1"/>
              <a:t>na pogled visokomolekularne spojine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pri hidrolizi se</a:t>
            </a:r>
            <a:r>
              <a:rPr lang="sl-SI" altLang="sl-SI" sz="1800" b="1">
                <a:solidFill>
                  <a:srgbClr val="CC00FF"/>
                </a:solidFill>
              </a:rPr>
              <a:t> razgradijo</a:t>
            </a:r>
            <a:r>
              <a:rPr lang="sl-SI" altLang="sl-SI" sz="1800" b="1"/>
              <a:t> na monosaharide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visoke molekulske mase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monosaharid ki vstopa v polisaharidno molekulo ima ciklično polaketalno obliko, ki se z glikozidno vezjo veže z drugo monosaharidno enoto v dolgo verigo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z združevanjem monosahridnih enot v večjo molekulo prihaja do izgubljanja prvotnih lastnosti monosaharida: topnost, sposobnost redukcije, sladek okus,.. - polisaharidi</a:t>
            </a:r>
            <a:r>
              <a:rPr lang="sl-SI" altLang="sl-SI" sz="1800" b="1">
                <a:solidFill>
                  <a:srgbClr val="FF3300"/>
                </a:solidFill>
              </a:rPr>
              <a:t> nimajo</a:t>
            </a:r>
            <a:r>
              <a:rPr lang="sl-SI" altLang="sl-SI" sz="1800" b="1"/>
              <a:t> lastnosti sladkorja (prisotno malo število prostih glikozidnih –OH skupin)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nahajajo se kot rezervni sladkor v organih rastlin in živali</a:t>
            </a:r>
          </a:p>
          <a:p>
            <a:pPr>
              <a:lnSpc>
                <a:spcPct val="90000"/>
              </a:lnSpc>
            </a:pPr>
            <a:r>
              <a:rPr lang="sl-SI" altLang="sl-SI" sz="1800" b="1"/>
              <a:t>v hladni vodi se ne raztapljajo, v topli vodi pa nekateri dispergirajo in tvorijo kolidne raztopine; v organskih topilih so netopni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84FC4-5FD7-4207-A2D8-6C743DF4A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DA69A-8365-4C70-B741-F8E8B5950E05}" type="slidenum">
              <a:rPr lang="sl-SI" altLang="sl-SI"/>
              <a:pPr/>
              <a:t>29</a:t>
            </a:fld>
            <a:endParaRPr lang="sl-SI" altLang="sl-SI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DF0BE77-61A5-4E03-810D-638B9C86D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Celuloza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3E17D9F-A02A-4076-953A-0A397C1E3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1800" b="1"/>
              <a:t>najbolj razširjen polisaharid</a:t>
            </a:r>
          </a:p>
          <a:p>
            <a:r>
              <a:rPr lang="sl-SI" altLang="sl-SI" sz="1800" b="1"/>
              <a:t>tesno povezana z ligninom in hemicelulozami</a:t>
            </a:r>
          </a:p>
          <a:p>
            <a:r>
              <a:rPr lang="sl-SI" altLang="sl-SI" sz="1800" b="1"/>
              <a:t>sestavni del vseh celičnih sten – nastaja s procesom fotosinteze</a:t>
            </a:r>
          </a:p>
          <a:p>
            <a:r>
              <a:rPr lang="sl-SI" altLang="sl-SI" sz="1800" b="1"/>
              <a:t>sestavljena je iz 44% ogljika, 6% vodika in 50% kisika</a:t>
            </a:r>
          </a:p>
          <a:p>
            <a:r>
              <a:rPr lang="sl-SI" altLang="sl-SI" sz="1800" b="1"/>
              <a:t>iz lesa jo izolirajo z zelo agresivnimi kemikalijami (klor, natrijevklorid in perocetna kislina)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AE64C43-D0DA-49CF-ACB4-FD4CFD4C1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0B7E4-37D0-49CF-B8FA-E08EF9A6B1CB}" type="slidenum">
              <a:rPr lang="sl-SI" altLang="sl-SI"/>
              <a:pPr/>
              <a:t>3</a:t>
            </a:fld>
            <a:endParaRPr lang="sl-SI" altLang="sl-SI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B6CF827A-BD1F-48D7-BE53-994CDC1B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31963"/>
            <a:ext cx="89503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92F6B036-4D1F-4623-A1A8-EE537DEA2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893175" cy="1008063"/>
          </a:xfrm>
        </p:spPr>
        <p:txBody>
          <a:bodyPr/>
          <a:lstStyle/>
          <a:p>
            <a:br>
              <a:rPr lang="sl-SI" altLang="sl-SI" sz="3200" b="1"/>
            </a:br>
            <a:r>
              <a:rPr lang="sl-SI" altLang="sl-SI" sz="3200" b="1">
                <a:solidFill>
                  <a:srgbClr val="FF3300"/>
                </a:solidFill>
              </a:rPr>
              <a:t>RAZDELITEV KEMIČNIH VLAKEN IZ NARAVNIH POLIMEROV</a:t>
            </a:r>
            <a:br>
              <a:rPr lang="sl-SI" altLang="sl-SI" sz="3200" b="1"/>
            </a:br>
            <a:endParaRPr lang="sl-SI" altLang="sl-SI" sz="3200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AED74AA-46BE-4E32-8F20-FBBE6A03EC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46B1A5-F451-455D-A423-27DE0F0B2108}" type="slidenum">
              <a:rPr lang="sl-SI" altLang="sl-SI"/>
              <a:pPr/>
              <a:t>30</a:t>
            </a:fld>
            <a:endParaRPr lang="sl-SI" altLang="sl-SI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F67A3162-9FAD-4D37-AE6E-FB4715584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FF"/>
                </a:solidFill>
              </a:rPr>
              <a:t>Struktura in konfiguracije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5F72C28-05BF-4165-9CB2-07DA58C61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r>
              <a:rPr lang="sl-SI" altLang="sl-SI" sz="1800" b="1"/>
              <a:t>Empirična formula: (C</a:t>
            </a:r>
            <a:r>
              <a:rPr lang="sl-SI" altLang="sl-SI" sz="1800" b="1" baseline="-25000"/>
              <a:t>6</a:t>
            </a:r>
            <a:r>
              <a:rPr lang="sl-SI" altLang="sl-SI" sz="1800" b="1"/>
              <a:t>H</a:t>
            </a:r>
            <a:r>
              <a:rPr lang="sl-SI" altLang="sl-SI" sz="1800" b="1" baseline="-25000"/>
              <a:t>10</a:t>
            </a:r>
            <a:r>
              <a:rPr lang="sl-SI" altLang="sl-SI" sz="1800" b="1"/>
              <a:t>O</a:t>
            </a:r>
            <a:r>
              <a:rPr lang="sl-SI" altLang="sl-SI" sz="1800" b="1" baseline="-25000"/>
              <a:t>5</a:t>
            </a:r>
            <a:r>
              <a:rPr lang="sl-SI" altLang="sl-SI" sz="1800" b="1"/>
              <a:t>)</a:t>
            </a:r>
            <a:r>
              <a:rPr lang="sl-SI" altLang="sl-SI" sz="1800" b="1" baseline="-25000"/>
              <a:t>n</a:t>
            </a:r>
            <a:r>
              <a:rPr lang="sl-SI" altLang="sl-SI" sz="1800" b="1"/>
              <a:t> </a:t>
            </a:r>
          </a:p>
          <a:p>
            <a:r>
              <a:rPr lang="sl-SI" altLang="sl-SI" sz="1800" b="1">
                <a:solidFill>
                  <a:srgbClr val="CC00FF"/>
                </a:solidFill>
              </a:rPr>
              <a:t>n</a:t>
            </a:r>
            <a:r>
              <a:rPr lang="sl-SI" altLang="sl-SI" sz="1800" b="1"/>
              <a:t> podaja povprečno število glukoznih enot povezanih z 1,4-</a:t>
            </a:r>
            <a:r>
              <a:rPr lang="sl-SI" altLang="sl-SI" sz="1800" b="1">
                <a:sym typeface="Symbol" panose="05050102010706020507" pitchFamily="18" charset="2"/>
              </a:rPr>
              <a:t>-glukozidnimi vezmi v makromolekularno verigo</a:t>
            </a:r>
          </a:p>
          <a:p>
            <a:r>
              <a:rPr lang="sl-SI" altLang="sl-SI" sz="1800" b="1">
                <a:sym typeface="Symbol" panose="05050102010706020507" pitchFamily="18" charset="2"/>
              </a:rPr>
              <a:t>celobioza – dve molekuli -glukoze – osnovni gradbeni element celuloze</a:t>
            </a:r>
          </a:p>
          <a:p>
            <a:r>
              <a:rPr lang="sl-SI" altLang="sl-SI" sz="1800" b="1">
                <a:sym typeface="Symbol" panose="05050102010706020507" pitchFamily="18" charset="2"/>
              </a:rPr>
              <a:t>hidroliza celuloze: celuloza – celobioza - -glukoza</a:t>
            </a:r>
          </a:p>
          <a:p>
            <a:r>
              <a:rPr lang="sl-SI" altLang="sl-SI" sz="1800" b="1">
                <a:sym typeface="Symbol" panose="05050102010706020507" pitchFamily="18" charset="2"/>
              </a:rPr>
              <a:t>glukopiranozni obroči – povezani v konformacijski obliki stola – energijsko najbolj stabilen</a:t>
            </a:r>
          </a:p>
          <a:p>
            <a:r>
              <a:rPr lang="sl-SI" altLang="sl-SI" sz="1800" b="1">
                <a:sym typeface="Symbol" panose="05050102010706020507" pitchFamily="18" charset="2"/>
              </a:rPr>
              <a:t>iz sheme je razviden zasuk vsake -glukozne enote za 180° proti predhodni monomerni enoti: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800" b="1">
              <a:sym typeface="Symbol" panose="05050102010706020507" pitchFamily="18" charset="2"/>
            </a:endParaRPr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C6D4EE77-904D-41E5-80F4-80DC3B2C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8DE26AD9-6913-4C7E-A3FB-8BE28E9CA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628F8-AA3A-4ED6-95D1-06F2AC5E17A2}" type="slidenum">
              <a:rPr lang="sl-SI" altLang="sl-SI"/>
              <a:pPr/>
              <a:t>31</a:t>
            </a:fld>
            <a:endParaRPr lang="sl-SI" altLang="sl-SI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C5D8BFAA-9A89-4FF8-92E1-2177E984B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75780" name="Object 4">
            <a:extLst>
              <a:ext uri="{FF2B5EF4-FFF2-40B4-BE49-F238E27FC236}">
                <a16:creationId xmlns:a16="http://schemas.microsoft.com/office/drawing/2014/main" id="{9F27E13B-37F3-42E0-B5E2-F7FE2C5DE7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476250"/>
          <a:ext cx="12096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6" name="ISIS/Draw Sketch" r:id="rId3" imgW="1207314" imgH="1183116" progId="ISISServer">
                  <p:embed/>
                </p:oleObj>
              </mc:Choice>
              <mc:Fallback>
                <p:oleObj name="ISIS/Draw Sketch" r:id="rId3" imgW="1207314" imgH="1183116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76250"/>
                        <a:ext cx="1209675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Rectangle 6">
            <a:extLst>
              <a:ext uri="{FF2B5EF4-FFF2-40B4-BE49-F238E27FC236}">
                <a16:creationId xmlns:a16="http://schemas.microsoft.com/office/drawing/2014/main" id="{2332F7B7-02AF-4047-9FED-DBD1DF591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700213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l-SI" altLang="sl-SI" b="1"/>
              <a:t>glukoza</a:t>
            </a:r>
          </a:p>
        </p:txBody>
      </p:sp>
      <p:sp>
        <p:nvSpPr>
          <p:cNvPr id="75784" name="Rectangle 8">
            <a:extLst>
              <a:ext uri="{FF2B5EF4-FFF2-40B4-BE49-F238E27FC236}">
                <a16:creationId xmlns:a16="http://schemas.microsoft.com/office/drawing/2014/main" id="{1A1C6ACB-4719-4549-B739-EC3E3879A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75783" name="Object 7">
            <a:extLst>
              <a:ext uri="{FF2B5EF4-FFF2-40B4-BE49-F238E27FC236}">
                <a16:creationId xmlns:a16="http://schemas.microsoft.com/office/drawing/2014/main" id="{627B86AA-8A0D-48E6-B55E-89049B9D63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2060575"/>
          <a:ext cx="27908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7" name="ISIS/Draw Sketch" r:id="rId5" imgW="2791527" imgH="1227255" progId="ISISServer">
                  <p:embed/>
                </p:oleObj>
              </mc:Choice>
              <mc:Fallback>
                <p:oleObj name="ISIS/Draw Sketch" r:id="rId5" imgW="2791527" imgH="1227255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060575"/>
                        <a:ext cx="2790825" cy="122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5" name="Rectangle 9">
            <a:extLst>
              <a:ext uri="{FF2B5EF4-FFF2-40B4-BE49-F238E27FC236}">
                <a16:creationId xmlns:a16="http://schemas.microsoft.com/office/drawing/2014/main" id="{69B95972-095B-4D82-88C0-E07E1D338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32845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l-SI" altLang="sl-SI" b="1"/>
              <a:t>Celobioza</a:t>
            </a:r>
          </a:p>
        </p:txBody>
      </p:sp>
      <p:sp>
        <p:nvSpPr>
          <p:cNvPr id="75787" name="Rectangle 11">
            <a:extLst>
              <a:ext uri="{FF2B5EF4-FFF2-40B4-BE49-F238E27FC236}">
                <a16:creationId xmlns:a16="http://schemas.microsoft.com/office/drawing/2014/main" id="{5F2C1F72-4543-4B78-8642-74C38B453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75786" name="Object 10">
            <a:extLst>
              <a:ext uri="{FF2B5EF4-FFF2-40B4-BE49-F238E27FC236}">
                <a16:creationId xmlns:a16="http://schemas.microsoft.com/office/drawing/2014/main" id="{52DA9AB1-AAAB-48D7-B8D2-EEF07CC7B6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573463"/>
          <a:ext cx="59245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ISIS/Draw Sketch" r:id="rId7" imgW="5962041" imgH="1233613" progId="ISISServer">
                  <p:embed/>
                </p:oleObj>
              </mc:Choice>
              <mc:Fallback>
                <p:oleObj name="ISIS/Draw Sketch" r:id="rId7" imgW="5962041" imgH="1233613" progId="ISISServer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573463"/>
                        <a:ext cx="592455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8" name="Rectangle 12">
            <a:extLst>
              <a:ext uri="{FF2B5EF4-FFF2-40B4-BE49-F238E27FC236}">
                <a16:creationId xmlns:a16="http://schemas.microsoft.com/office/drawing/2014/main" id="{1ACEC1A3-72D9-4AA9-8D8D-0B73F2C3B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797425"/>
            <a:ext cx="314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l-SI" altLang="sl-SI" b="1"/>
              <a:t>Izsek iz celulozne molekule</a:t>
            </a:r>
          </a:p>
        </p:txBody>
      </p:sp>
      <p:sp>
        <p:nvSpPr>
          <p:cNvPr id="75790" name="Rectangle 14">
            <a:extLst>
              <a:ext uri="{FF2B5EF4-FFF2-40B4-BE49-F238E27FC236}">
                <a16:creationId xmlns:a16="http://schemas.microsoft.com/office/drawing/2014/main" id="{C4D0EF66-99BF-44AA-8E88-539F2AABA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75789" name="Object 13">
            <a:extLst>
              <a:ext uri="{FF2B5EF4-FFF2-40B4-BE49-F238E27FC236}">
                <a16:creationId xmlns:a16="http://schemas.microsoft.com/office/drawing/2014/main" id="{9982C5BB-DD47-4BE9-8E88-346B48100E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5229225"/>
          <a:ext cx="45624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9" name="ISIS/Draw Sketch" r:id="rId9" imgW="4561826" imgH="746527" progId="ISISServer">
                  <p:embed/>
                </p:oleObj>
              </mc:Choice>
              <mc:Fallback>
                <p:oleObj name="ISIS/Draw Sketch" r:id="rId9" imgW="4561826" imgH="746527" progId="ISISServer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229225"/>
                        <a:ext cx="45624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1" name="Rectangle 15">
            <a:extLst>
              <a:ext uri="{FF2B5EF4-FFF2-40B4-BE49-F238E27FC236}">
                <a16:creationId xmlns:a16="http://schemas.microsoft.com/office/drawing/2014/main" id="{89A44DA7-5EF7-4618-85AF-1C92CDE6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6021388"/>
            <a:ext cx="418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l-SI" altLang="sl-SI" b="1"/>
              <a:t>Konformacijska oblika stola celuloze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59FB3-70DA-4D4C-86CA-ACDE4EF8D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2D4B8-56E7-4702-852B-3A92F7B2FE51}" type="slidenum">
              <a:rPr lang="sl-SI" altLang="sl-SI"/>
              <a:pPr/>
              <a:t>32</a:t>
            </a:fld>
            <a:endParaRPr lang="sl-SI" altLang="sl-SI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52AE79A5-078F-49FC-BDA9-855027833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D022162-8D8D-4B6A-A0DE-76C81742D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18488" cy="4471988"/>
          </a:xfrm>
        </p:spPr>
        <p:txBody>
          <a:bodyPr/>
          <a:lstStyle/>
          <a:p>
            <a:r>
              <a:rPr lang="sl-SI" altLang="sl-SI" sz="1800" b="1">
                <a:sym typeface="Symbol" panose="05050102010706020507" pitchFamily="18" charset="2"/>
              </a:rPr>
              <a:t>-glukoza ima hidroksilne skupine na C1, C3 in C6 atomu</a:t>
            </a:r>
          </a:p>
          <a:p>
            <a:r>
              <a:rPr lang="sl-SI" altLang="sl-SI" sz="1800" b="1">
                <a:sym typeface="Symbol" panose="05050102010706020507" pitchFamily="18" charset="2"/>
              </a:rPr>
              <a:t>primarne in sekundarne hidroksilne skupine – popolnoma zaestrimo in zaetrimo</a:t>
            </a:r>
          </a:p>
          <a:p>
            <a:r>
              <a:rPr lang="sl-SI" altLang="sl-SI" sz="1800" b="1">
                <a:sym typeface="Symbol" panose="05050102010706020507" pitchFamily="18" charset="2"/>
              </a:rPr>
              <a:t>hidroksilne skupine na obeh koncih celulozne molekule – </a:t>
            </a:r>
            <a:r>
              <a:rPr lang="sl-SI" altLang="sl-SI" sz="1800" b="1">
                <a:solidFill>
                  <a:srgbClr val="CC00FF"/>
                </a:solidFill>
                <a:sym typeface="Symbol" panose="05050102010706020507" pitchFamily="18" charset="2"/>
              </a:rPr>
              <a:t>različne lastnosti</a:t>
            </a:r>
            <a:r>
              <a:rPr lang="sl-SI" altLang="sl-SI" sz="1800" b="1">
                <a:sym typeface="Symbol" panose="05050102010706020507" pitchFamily="18" charset="2"/>
              </a:rPr>
              <a:t>:</a:t>
            </a:r>
          </a:p>
          <a:p>
            <a:pPr lvl="1"/>
            <a:r>
              <a:rPr lang="sl-SI" altLang="sl-SI" sz="1600" b="1">
                <a:sym typeface="Symbol" panose="05050102010706020507" pitchFamily="18" charset="2"/>
              </a:rPr>
              <a:t>-OH na C1 atomu pripada polaketalni obliki, ki izhaja iz aldehidne skupine – deluje kot reducent</a:t>
            </a:r>
          </a:p>
          <a:p>
            <a:pPr lvl="1"/>
            <a:r>
              <a:rPr lang="sl-SI" altLang="sl-SI" sz="1600" b="1">
                <a:sym typeface="Symbol" panose="05050102010706020507" pitchFamily="18" charset="2"/>
              </a:rPr>
              <a:t>-OH na C4 atomu je alkoholna hidroksilna skupina – nima redukcijskih sposobnosti</a:t>
            </a:r>
          </a:p>
          <a:p>
            <a:r>
              <a:rPr lang="sl-SI" altLang="sl-SI" sz="1800" b="1">
                <a:sym typeface="Symbol" panose="05050102010706020507" pitchFamily="18" charset="2"/>
              </a:rPr>
              <a:t>hidroksilne skupine vzdolž molekularne verige </a:t>
            </a:r>
            <a:r>
              <a:rPr lang="sl-SI" altLang="sl-SI" sz="1800" b="1">
                <a:sym typeface="Wingdings" panose="05000000000000000000" pitchFamily="2" charset="2"/>
              </a:rPr>
              <a:t> visoka reaktivnost</a:t>
            </a:r>
          </a:p>
          <a:p>
            <a:r>
              <a:rPr lang="sl-SI" altLang="sl-SI" sz="1800" b="1">
                <a:sym typeface="Wingdings" panose="05000000000000000000" pitchFamily="2" charset="2"/>
              </a:rPr>
              <a:t>oksidacija </a:t>
            </a:r>
            <a:r>
              <a:rPr lang="sl-SI" altLang="sl-SI" sz="1800" b="1">
                <a:solidFill>
                  <a:srgbClr val="CC00FF"/>
                </a:solidFill>
                <a:sym typeface="Wingdings" panose="05000000000000000000" pitchFamily="2" charset="2"/>
              </a:rPr>
              <a:t>primarnih</a:t>
            </a:r>
            <a:r>
              <a:rPr lang="sl-SI" altLang="sl-SI" sz="1800" b="1">
                <a:sym typeface="Wingdings" panose="05000000000000000000" pitchFamily="2" charset="2"/>
              </a:rPr>
              <a:t> –OH skupin  aldehidne skupine</a:t>
            </a:r>
          </a:p>
          <a:p>
            <a:r>
              <a:rPr lang="sl-SI" altLang="sl-SI" sz="1800" b="1">
                <a:sym typeface="Wingdings" panose="05000000000000000000" pitchFamily="2" charset="2"/>
              </a:rPr>
              <a:t>oksidacija </a:t>
            </a:r>
            <a:r>
              <a:rPr lang="sl-SI" altLang="sl-SI" sz="1800" b="1">
                <a:solidFill>
                  <a:srgbClr val="CC00FF"/>
                </a:solidFill>
                <a:sym typeface="Wingdings" panose="05000000000000000000" pitchFamily="2" charset="2"/>
              </a:rPr>
              <a:t>sekundarnih</a:t>
            </a:r>
            <a:r>
              <a:rPr lang="sl-SI" altLang="sl-SI" sz="1800" b="1">
                <a:sym typeface="Wingdings" panose="05000000000000000000" pitchFamily="2" charset="2"/>
              </a:rPr>
              <a:t> –OH skupin  ketonske skupine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800" b="1">
              <a:sym typeface="Symbol" panose="05050102010706020507" pitchFamily="18" charset="2"/>
            </a:endParaRPr>
          </a:p>
          <a:p>
            <a:pPr lvl="1">
              <a:buFont typeface="Wingdings" panose="05000000000000000000" pitchFamily="2" charset="2"/>
              <a:buNone/>
            </a:pPr>
            <a:endParaRPr lang="sl-SI" altLang="sl-SI" sz="1600" b="1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DC0AB-CB85-4AA0-99EB-1E239DFD1F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A89B1-7326-480F-A6CA-398771FFB650}" type="slidenum">
              <a:rPr lang="sl-SI" altLang="sl-SI"/>
              <a:pPr/>
              <a:t>33</a:t>
            </a:fld>
            <a:endParaRPr lang="sl-SI" altLang="sl-SI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D2FCA901-A081-4D16-A634-591A5F809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Topnost celuloze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6698D3F-FCCC-427E-A99F-FA552E9E1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18488" cy="4327525"/>
          </a:xfrm>
        </p:spPr>
        <p:txBody>
          <a:bodyPr/>
          <a:lstStyle/>
          <a:p>
            <a:r>
              <a:rPr lang="sl-SI" altLang="sl-SI" sz="1800" b="1"/>
              <a:t>za raziskovanje </a:t>
            </a:r>
            <a:r>
              <a:rPr lang="sl-SI" altLang="sl-SI" sz="1800" b="1">
                <a:sym typeface="Wingdings" panose="05000000000000000000" pitchFamily="2" charset="2"/>
              </a:rPr>
              <a:t> pretvoriti v raztopino</a:t>
            </a:r>
          </a:p>
          <a:p>
            <a:r>
              <a:rPr lang="sl-SI" altLang="sl-SI" sz="1800" b="1">
                <a:sym typeface="Wingdings" panose="05000000000000000000" pitchFamily="2" charset="2"/>
              </a:rPr>
              <a:t>kljub </a:t>
            </a:r>
            <a:r>
              <a:rPr lang="sl-SI" altLang="sl-SI" sz="1800" b="1">
                <a:solidFill>
                  <a:srgbClr val="CC00FF"/>
                </a:solidFill>
                <a:sym typeface="Wingdings" panose="05000000000000000000" pitchFamily="2" charset="2"/>
              </a:rPr>
              <a:t>hidrofilnemu</a:t>
            </a:r>
            <a:r>
              <a:rPr lang="sl-SI" altLang="sl-SI" sz="1800" b="1">
                <a:sym typeface="Wingdings" panose="05000000000000000000" pitchFamily="2" charset="2"/>
              </a:rPr>
              <a:t> karakterju ni topna v nobenem običajnem topilu – direktno samo v koncentriranih kislinah (npr. fosforjevi)</a:t>
            </a:r>
          </a:p>
          <a:p>
            <a:r>
              <a:rPr lang="sl-SI" altLang="sl-SI" sz="1800" b="1">
                <a:solidFill>
                  <a:srgbClr val="FF9900"/>
                </a:solidFill>
                <a:sym typeface="Wingdings" panose="05000000000000000000" pitchFamily="2" charset="2"/>
              </a:rPr>
              <a:t>ni topna v vodi </a:t>
            </a:r>
            <a:r>
              <a:rPr lang="sl-SI" altLang="sl-SI" sz="1800" b="1">
                <a:sym typeface="Wingdings" panose="05000000000000000000" pitchFamily="2" charset="2"/>
              </a:rPr>
              <a:t>– številne H-vezi, ki povezujejo –OH skupine celuloze</a:t>
            </a:r>
          </a:p>
          <a:p>
            <a:r>
              <a:rPr lang="sl-SI" altLang="sl-SI" sz="1800" b="1">
                <a:sym typeface="Wingdings" panose="05000000000000000000" pitchFamily="2" charset="2"/>
              </a:rPr>
              <a:t>-OH skupibne vzdolž molekule – velika reaktivnost – možnost tvorbe celuloznih derivatov s pomočjo eterifikacije in esterifikacije</a:t>
            </a:r>
          </a:p>
          <a:p>
            <a:r>
              <a:rPr lang="sl-SI" altLang="sl-SI" sz="1800" b="1">
                <a:sym typeface="Wingdings" panose="05000000000000000000" pitchFamily="2" charset="2"/>
              </a:rPr>
              <a:t>v raztopinah celulozne molekuleizgubijo iztegnjeno obliko prehajajo v klobčičasto</a:t>
            </a:r>
          </a:p>
          <a:p>
            <a:r>
              <a:rPr lang="sl-SI" altLang="sl-SI" sz="1800" b="1">
                <a:sym typeface="Wingdings" panose="05000000000000000000" pitchFamily="2" charset="2"/>
              </a:rPr>
              <a:t>proces raztapljanja celuloze: na površini nadmolekulske strukture – vdor topila prične povečevati razmik med gradbenimi enotami – nastane gosta asociirana molekulska mreža –povečanje topila  idealno ločene posamezne molekule</a:t>
            </a:r>
          </a:p>
          <a:p>
            <a:endParaRPr lang="sl-SI" altLang="sl-SI" sz="1800" b="1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sl-SI" altLang="sl-SI" sz="1800" b="1">
              <a:solidFill>
                <a:srgbClr val="FF9900"/>
              </a:solidFill>
              <a:sym typeface="Wingdings" panose="05000000000000000000" pitchFamily="2" charset="2"/>
            </a:endParaRPr>
          </a:p>
          <a:p>
            <a:endParaRPr lang="sl-SI" altLang="sl-SI" sz="1800" b="1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4F590-11BD-402D-8CDD-80C329E80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89B06C-5348-48B2-AC14-A16E297DA590}" type="slidenum">
              <a:rPr lang="sl-SI" altLang="sl-SI"/>
              <a:pPr/>
              <a:t>34</a:t>
            </a:fld>
            <a:endParaRPr lang="sl-SI" altLang="sl-SI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FD1C894D-77D3-4DD6-B735-8BBD9F417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Sorpcijske lastnosti celuloznih vlaken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EB9F4AE-66A4-4775-8E68-B75180855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r>
              <a:rPr lang="sl-SI" altLang="sl-SI" sz="1600" b="1"/>
              <a:t>Vplivata: </a:t>
            </a:r>
          </a:p>
          <a:p>
            <a:pPr lvl="1"/>
            <a:r>
              <a:rPr lang="sl-SI" altLang="sl-SI" sz="1400" b="1">
                <a:solidFill>
                  <a:srgbClr val="CC00FF"/>
                </a:solidFill>
              </a:rPr>
              <a:t>Molekulska struktura</a:t>
            </a:r>
            <a:r>
              <a:rPr lang="sl-SI" altLang="sl-SI" sz="1400" b="1"/>
              <a:t> vlaken (kemična sestava, dolžina makromolekul, število končnih skupin)</a:t>
            </a:r>
          </a:p>
          <a:p>
            <a:pPr lvl="1"/>
            <a:r>
              <a:rPr lang="sl-SI" altLang="sl-SI" sz="1400" b="1">
                <a:solidFill>
                  <a:srgbClr val="CC00FF"/>
                </a:solidFill>
              </a:rPr>
              <a:t>Nadmolekulska struktura</a:t>
            </a:r>
            <a:r>
              <a:rPr lang="sl-SI" altLang="sl-SI" sz="1400" b="1"/>
              <a:t> (stopnja kristaliničnosti, velikost kristalitov, delež in oblika praznin,…)</a:t>
            </a:r>
          </a:p>
          <a:p>
            <a:pPr lvl="1">
              <a:buFont typeface="Wingdings" panose="05000000000000000000" pitchFamily="2" charset="2"/>
              <a:buNone/>
            </a:pPr>
            <a:endParaRPr lang="sl-SI" altLang="sl-SI" sz="1400" b="1"/>
          </a:p>
          <a:p>
            <a:r>
              <a:rPr lang="sl-SI" altLang="sl-SI" sz="1600" b="1"/>
              <a:t>Bistven pomen: molska masa in delež amorfnih področij</a:t>
            </a:r>
          </a:p>
          <a:p>
            <a:r>
              <a:rPr lang="sl-SI" altLang="sl-SI" sz="1600" b="1"/>
              <a:t>celulozna vlakna imajo močan hidrofilni karakter, ker –OH skupine glukoznih monomerov privlačijo vodikove ione (H</a:t>
            </a:r>
            <a:r>
              <a:rPr lang="sl-SI" altLang="sl-SI" sz="1600" b="1" baseline="30000"/>
              <a:t>+</a:t>
            </a:r>
            <a:r>
              <a:rPr lang="sl-SI" altLang="sl-SI" sz="1600" b="1"/>
              <a:t>) iz vode in vodnih raztopin</a:t>
            </a:r>
          </a:p>
          <a:p>
            <a:r>
              <a:rPr lang="sl-SI" altLang="sl-SI" sz="1600" b="1"/>
              <a:t>odstranitev vode iz vlaken – sušenje – ponovna tvorba vodikovih vezi</a:t>
            </a:r>
          </a:p>
          <a:p>
            <a:r>
              <a:rPr lang="sl-SI" altLang="sl-SI" sz="1600" b="1"/>
              <a:t>delovanje alkalnih raztopin – tvorba alkalijske celuloze – na -OH skupine vežejo Na</a:t>
            </a:r>
            <a:r>
              <a:rPr lang="sl-SI" altLang="sl-SI" sz="1600" b="1" baseline="30000"/>
              <a:t>+</a:t>
            </a:r>
            <a:r>
              <a:rPr lang="sl-SI" altLang="sl-SI" sz="1600" b="1"/>
              <a:t> ioni – večje nabrekanje</a:t>
            </a:r>
          </a:p>
          <a:p>
            <a:r>
              <a:rPr lang="sl-SI" altLang="sl-SI" sz="1600" b="1">
                <a:solidFill>
                  <a:srgbClr val="CC00FF"/>
                </a:solidFill>
              </a:rPr>
              <a:t>nabrekanje</a:t>
            </a:r>
            <a:r>
              <a:rPr lang="sl-SI" altLang="sl-SI" sz="1600" b="1"/>
              <a:t> – porušitev intermolekulskih vodikovih vezi – zrahljanje strukture – pomembno za predelovalne postopke</a:t>
            </a:r>
          </a:p>
          <a:p>
            <a:endParaRPr lang="sl-SI" altLang="sl-SI" sz="16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40170-87A7-45BA-80A0-644AF58DD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DFFD02-771A-4AE0-9941-5F1E6032C060}" type="slidenum">
              <a:rPr lang="sl-SI" altLang="sl-SI"/>
              <a:pPr/>
              <a:t>35</a:t>
            </a:fld>
            <a:endParaRPr lang="sl-SI" altLang="sl-SI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2E4F2612-C553-414F-9DD9-CBF814C24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Vezi v molekuli celuloze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1122996-0F30-47E4-8239-2B45181F7D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000"/>
              <a:t>makromolekula celuloze je trakaste oblike –urejeni v fibrilarno strukturo, ki temelji na medsebojni povezavi z H-vezmi – zagotavljajo povezavo med sosednjimi celuloznimi verigami</a:t>
            </a:r>
          </a:p>
          <a:p>
            <a:r>
              <a:rPr lang="sl-SI" altLang="sl-SI" sz="2000"/>
              <a:t>H-vezi – odgovorne za fibrilarno strukturo v celični steni in s tem za trdnost stančevine in papirja</a:t>
            </a:r>
            <a:endParaRPr lang="sl-SI" altLang="sl-SI" sz="1400"/>
          </a:p>
        </p:txBody>
      </p:sp>
      <p:pic>
        <p:nvPicPr>
          <p:cNvPr id="79880" name="Picture 8" descr="slika5">
            <a:extLst>
              <a:ext uri="{FF2B5EF4-FFF2-40B4-BE49-F238E27FC236}">
                <a16:creationId xmlns:a16="http://schemas.microsoft.com/office/drawing/2014/main" id="{98BF9DC9-A495-435A-8217-03367E8752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30475"/>
            <a:ext cx="4038600" cy="278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72C8E-E8E9-4D64-AD6E-0F8010C2E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65219-573F-499A-8961-DA62C2938593}" type="slidenum">
              <a:rPr lang="sl-SI" altLang="sl-SI"/>
              <a:pPr/>
              <a:t>36</a:t>
            </a:fld>
            <a:endParaRPr lang="sl-SI" altLang="sl-SI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6CDA8606-4E83-40F6-AE9A-2F5348A91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Intramolekularne H-vezi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6AA2E940-8B89-4ED3-8E98-A077E407A9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1600" b="1"/>
              <a:t>tvorijo se med H atomom na C3 atomu glukozne enote in O atomom v piranoznem obroču sosednje glukoze iste celulozne molekule</a:t>
            </a:r>
          </a:p>
          <a:p>
            <a:endParaRPr lang="sl-SI" altLang="sl-SI" sz="1600" b="1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600" b="1"/>
              <a:t>			</a:t>
            </a:r>
            <a:r>
              <a:rPr lang="sl-SI" altLang="sl-SI" sz="1600" b="1">
                <a:solidFill>
                  <a:srgbClr val="CC00FF"/>
                </a:solidFill>
              </a:rPr>
              <a:t>ALI</a:t>
            </a:r>
          </a:p>
          <a:p>
            <a:endParaRPr lang="sl-SI" altLang="sl-SI" sz="1600" b="1">
              <a:solidFill>
                <a:srgbClr val="CC00FF"/>
              </a:solidFill>
            </a:endParaRPr>
          </a:p>
          <a:p>
            <a:endParaRPr lang="sl-SI" altLang="sl-SI" sz="1600" b="1"/>
          </a:p>
          <a:p>
            <a:r>
              <a:rPr lang="sl-SI" altLang="sl-SI" sz="1600" b="1"/>
              <a:t>vzpostavitev med –OH skupinami na C6 atomu ene glukozne enote in H-atomom na C2 atomu sosednje glukozne enote</a:t>
            </a:r>
          </a:p>
        </p:txBody>
      </p:sp>
      <p:pic>
        <p:nvPicPr>
          <p:cNvPr id="82952" name="Picture 8" descr="slika6a">
            <a:extLst>
              <a:ext uri="{FF2B5EF4-FFF2-40B4-BE49-F238E27FC236}">
                <a16:creationId xmlns:a16="http://schemas.microsoft.com/office/drawing/2014/main" id="{CE2EEA18-8E27-4549-92EB-6CFE7EA07D1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2128838"/>
            <a:ext cx="1509713" cy="1376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53" name="Picture 9" descr="slika7a">
            <a:extLst>
              <a:ext uri="{FF2B5EF4-FFF2-40B4-BE49-F238E27FC236}">
                <a16:creationId xmlns:a16="http://schemas.microsoft.com/office/drawing/2014/main" id="{8A6EBBBC-ED35-43D5-AA7F-AF8D38BF443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9788" y="4156075"/>
            <a:ext cx="1495425" cy="155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E6577B4-4646-4C9A-8C70-20E523E1B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31AFB-5D51-449D-830A-63491C7FD628}" type="slidenum">
              <a:rPr lang="sl-SI" altLang="sl-SI"/>
              <a:pPr/>
              <a:t>37</a:t>
            </a:fld>
            <a:endParaRPr lang="sl-SI" altLang="sl-SI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071120DD-468C-4AE2-8D22-32F12E6A4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Intermolekularne H-vezi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94FC66C6-E1BE-436B-B522-D47C945BEE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sl-SI" altLang="sl-SI" sz="2400" b="1"/>
          </a:p>
          <a:p>
            <a:endParaRPr lang="sl-SI" altLang="sl-SI" sz="2400" b="1"/>
          </a:p>
          <a:p>
            <a:r>
              <a:rPr lang="sl-SI" altLang="sl-SI" sz="2400" b="1"/>
              <a:t>nastane med H atomom na C3 atomu ene verige in O atomi –OH skupine na C6 atomu sosednje verige</a:t>
            </a:r>
          </a:p>
        </p:txBody>
      </p:sp>
      <p:pic>
        <p:nvPicPr>
          <p:cNvPr id="86023" name="Picture 7" descr="slika20">
            <a:extLst>
              <a:ext uri="{FF2B5EF4-FFF2-40B4-BE49-F238E27FC236}">
                <a16:creationId xmlns:a16="http://schemas.microsoft.com/office/drawing/2014/main" id="{5B8BEDF2-239F-4482-BA88-26053130439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213100"/>
            <a:ext cx="2897187" cy="1420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95C76-874D-4E0E-BA8F-5B48F8B35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2CED7B-50CF-4348-8958-D27839D1BDA2}" type="slidenum">
              <a:rPr lang="sl-SI" altLang="sl-SI"/>
              <a:pPr/>
              <a:t>38</a:t>
            </a:fld>
            <a:endParaRPr lang="sl-SI" altLang="sl-SI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28947961-104A-497C-AE8D-72DD8E8C0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Reakcije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FC5C336-4539-4D49-A23F-9DA3D3D66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>
                <a:solidFill>
                  <a:srgbClr val="CC00FF"/>
                </a:solidFill>
              </a:rPr>
              <a:t>zaestrenje z ocetno kislino</a:t>
            </a:r>
            <a:r>
              <a:rPr lang="sl-SI" altLang="sl-SI" sz="2400" b="1"/>
              <a:t> </a:t>
            </a:r>
            <a:r>
              <a:rPr lang="sl-SI" altLang="sl-SI" sz="2400" b="1">
                <a:sym typeface="Wingdings" panose="05000000000000000000" pitchFamily="2" charset="2"/>
              </a:rPr>
              <a:t> acetatno celulozo</a:t>
            </a:r>
          </a:p>
          <a:p>
            <a:r>
              <a:rPr lang="sl-SI" altLang="sl-SI" sz="2400" b="1">
                <a:solidFill>
                  <a:srgbClr val="CC00FF"/>
                </a:solidFill>
                <a:sym typeface="Wingdings" panose="05000000000000000000" pitchFamily="2" charset="2"/>
              </a:rPr>
              <a:t>Zaestrenje z HNO</a:t>
            </a:r>
            <a:r>
              <a:rPr lang="sl-SI" altLang="sl-SI" sz="2400" b="1" baseline="-25000">
                <a:solidFill>
                  <a:srgbClr val="CC00FF"/>
                </a:solidFill>
                <a:sym typeface="Wingdings" panose="05000000000000000000" pitchFamily="2" charset="2"/>
              </a:rPr>
              <a:t>3</a:t>
            </a:r>
            <a:r>
              <a:rPr lang="sl-SI" altLang="sl-SI" sz="2400" b="1">
                <a:sym typeface="Wingdings" panose="05000000000000000000" pitchFamily="2" charset="2"/>
              </a:rPr>
              <a:t>  nitro celulozo</a:t>
            </a:r>
          </a:p>
          <a:p>
            <a:r>
              <a:rPr lang="sl-SI" altLang="sl-SI" sz="2400" b="1">
                <a:solidFill>
                  <a:srgbClr val="CC00FF"/>
                </a:solidFill>
                <a:sym typeface="Wingdings" panose="05000000000000000000" pitchFamily="2" charset="2"/>
              </a:rPr>
              <a:t>Zaetrenje z metanolom</a:t>
            </a:r>
            <a:r>
              <a:rPr lang="sl-SI" altLang="sl-SI" sz="2400" b="1">
                <a:sym typeface="Wingdings" panose="05000000000000000000" pitchFamily="2" charset="2"/>
              </a:rPr>
              <a:t>  metilcelulozo</a:t>
            </a:r>
          </a:p>
          <a:p>
            <a:r>
              <a:rPr lang="sl-SI" altLang="sl-SI" sz="2400" b="1">
                <a:solidFill>
                  <a:srgbClr val="CC00FF"/>
                </a:solidFill>
                <a:sym typeface="Wingdings" panose="05000000000000000000" pitchFamily="2" charset="2"/>
              </a:rPr>
              <a:t>Pridobivanje viskoze</a:t>
            </a:r>
            <a:r>
              <a:rPr lang="sl-SI" altLang="sl-SI" sz="2400" b="1">
                <a:sym typeface="Wingdings" panose="05000000000000000000" pitchFamily="2" charset="2"/>
              </a:rPr>
              <a:t> – reagiranje celuloze v alaklnem mediju CS</a:t>
            </a:r>
            <a:r>
              <a:rPr lang="sl-SI" altLang="sl-SI" sz="2400" b="1" baseline="-25000">
                <a:sym typeface="Wingdings" panose="05000000000000000000" pitchFamily="2" charset="2"/>
              </a:rPr>
              <a:t>2</a:t>
            </a:r>
            <a:endParaRPr lang="sl-SI" altLang="sl-SI" sz="2400" b="1">
              <a:sym typeface="Wingdings" panose="05000000000000000000" pitchFamily="2" charset="2"/>
            </a:endParaRPr>
          </a:p>
          <a:p>
            <a:r>
              <a:rPr lang="sl-SI" altLang="sl-SI" sz="2400" b="1">
                <a:solidFill>
                  <a:srgbClr val="CC00FF"/>
                </a:solidFill>
                <a:sym typeface="Wingdings" panose="05000000000000000000" pitchFamily="2" charset="2"/>
              </a:rPr>
              <a:t>Hidroliza</a:t>
            </a:r>
            <a:r>
              <a:rPr lang="sl-SI" altLang="sl-SI" sz="2400" b="1">
                <a:sym typeface="Wingdings" panose="05000000000000000000" pitchFamily="2" charset="2"/>
              </a:rPr>
              <a:t> – kuhanje v raztopini mineralnih kislin</a:t>
            </a:r>
          </a:p>
          <a:p>
            <a:endParaRPr lang="sl-SI" altLang="sl-SI" sz="2400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5D37F30-F7DB-437A-AFC2-FF1F876A8B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C729ED-6ED4-4C0A-9E96-DF9CDD0B797D}" type="slidenum">
              <a:rPr lang="sl-SI" altLang="sl-SI"/>
              <a:pPr/>
              <a:t>39</a:t>
            </a:fld>
            <a:endParaRPr lang="sl-SI" altLang="sl-SI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3AE4DB91-1EB1-49BF-8866-F66BA89B3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Škrob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8F4F5CD1-C5D6-4EB5-9ADF-9A0613336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r>
              <a:rPr lang="sl-SI" altLang="sl-SI" sz="1600" b="1"/>
              <a:t>je polimer </a:t>
            </a:r>
            <a:r>
              <a:rPr lang="sl-SI" altLang="sl-SI" sz="1600" b="1">
                <a:sym typeface="Symbol" panose="05050102010706020507" pitchFamily="18" charset="2"/>
              </a:rPr>
              <a:t>-D glukoze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najpomembnejši rezervni ogljikov hidrat rastlin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Sestava: zunanje membrane in notranjost zrnca; oblika zrnc odvisna od vrste škroba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je mešanica dveh polimerov različne strukture: 25%  amiloze in 75% amilopektina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osnovne enote so povezane z </a:t>
            </a:r>
            <a:r>
              <a:rPr lang="sl-SI" altLang="sl-SI" sz="1600" b="1">
                <a:solidFill>
                  <a:srgbClr val="CC00FF"/>
                </a:solidFill>
                <a:sym typeface="Symbol" panose="05050102010706020507" pitchFamily="18" charset="2"/>
              </a:rPr>
              <a:t>1,4-</a:t>
            </a:r>
            <a:r>
              <a:rPr lang="sl-SI" altLang="sl-SI" sz="1600" b="1">
                <a:solidFill>
                  <a:srgbClr val="CC00FF"/>
                </a:solidFill>
              </a:rPr>
              <a:t> </a:t>
            </a:r>
            <a:r>
              <a:rPr lang="sl-SI" altLang="sl-SI" sz="1600" b="1">
                <a:solidFill>
                  <a:srgbClr val="CC00FF"/>
                </a:solidFill>
                <a:sym typeface="Symbol" panose="05050102010706020507" pitchFamily="18" charset="2"/>
              </a:rPr>
              <a:t>-glikozidnimi vezmi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krajše prečne verige so povezane z </a:t>
            </a:r>
            <a:r>
              <a:rPr lang="sl-SI" altLang="sl-SI" sz="1600" b="1">
                <a:solidFill>
                  <a:srgbClr val="CC00FF"/>
                </a:solidFill>
                <a:sym typeface="Symbol" panose="05050102010706020507" pitchFamily="18" charset="2"/>
              </a:rPr>
              <a:t>1,6-</a:t>
            </a:r>
            <a:r>
              <a:rPr lang="sl-SI" altLang="sl-SI" sz="1600" b="1">
                <a:solidFill>
                  <a:srgbClr val="CC00FF"/>
                </a:solidFill>
              </a:rPr>
              <a:t> </a:t>
            </a:r>
            <a:r>
              <a:rPr lang="sl-SI" altLang="sl-SI" sz="1600" b="1">
                <a:solidFill>
                  <a:srgbClr val="CC00FF"/>
                </a:solidFill>
                <a:sym typeface="Symbol" panose="05050102010706020507" pitchFamily="18" charset="2"/>
              </a:rPr>
              <a:t>-glikozidnimi vezmi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vsebuje približno 100 000 glukoznih enot</a:t>
            </a:r>
          </a:p>
          <a:p>
            <a:endParaRPr lang="sl-SI" altLang="sl-SI" sz="1600" b="1">
              <a:sym typeface="Symbol" panose="05050102010706020507" pitchFamily="18" charset="2"/>
            </a:endParaRPr>
          </a:p>
          <a:p>
            <a:endParaRPr lang="sl-SI" altLang="sl-SI" sz="1600" b="1">
              <a:sym typeface="Symbol" panose="05050102010706020507" pitchFamily="18" charset="2"/>
            </a:endParaRPr>
          </a:p>
          <a:p>
            <a:endParaRPr lang="sl-SI" altLang="sl-SI" sz="1600" b="1">
              <a:sym typeface="Symbol" panose="05050102010706020507" pitchFamily="18" charset="2"/>
            </a:endParaRPr>
          </a:p>
          <a:p>
            <a:endParaRPr lang="sl-SI" altLang="sl-SI" sz="1600" b="1">
              <a:sym typeface="Symbol" panose="05050102010706020507" pitchFamily="18" charset="2"/>
            </a:endParaRPr>
          </a:p>
          <a:p>
            <a:endParaRPr lang="sl-SI" altLang="sl-SI" sz="1600" b="1">
              <a:sym typeface="Symbol" panose="05050102010706020507" pitchFamily="18" charset="2"/>
            </a:endParaRPr>
          </a:p>
          <a:p>
            <a:endParaRPr lang="sl-SI" altLang="sl-SI" sz="1600" b="1">
              <a:sym typeface="Symbol" panose="05050102010706020507" pitchFamily="18" charset="2"/>
            </a:endParaRPr>
          </a:p>
          <a:p>
            <a:endParaRPr lang="sl-SI" altLang="sl-SI" sz="1600" b="1">
              <a:sym typeface="Symbol" panose="05050102010706020507" pitchFamily="18" charset="2"/>
            </a:endParaRPr>
          </a:p>
          <a:p>
            <a:endParaRPr lang="sl-SI" altLang="sl-SI" sz="1600" b="1">
              <a:sym typeface="Symbol" panose="05050102010706020507" pitchFamily="18" charset="2"/>
            </a:endParaRPr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D8F70257-A74E-4475-AE6D-23A60A9F5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89092" name="Object 4">
            <a:extLst>
              <a:ext uri="{FF2B5EF4-FFF2-40B4-BE49-F238E27FC236}">
                <a16:creationId xmlns:a16="http://schemas.microsoft.com/office/drawing/2014/main" id="{87997B36-6520-4B1A-AD9D-2C5D9159C6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4581525"/>
          <a:ext cx="389572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5" name="ISIS/Draw Sketch" r:id="rId3" imgW="3890010" imgH="1557020" progId="ISISServer">
                  <p:embed/>
                </p:oleObj>
              </mc:Choice>
              <mc:Fallback>
                <p:oleObj name="ISIS/Draw Sketch" r:id="rId3" imgW="3890010" imgH="1557020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581525"/>
                        <a:ext cx="3895725" cy="155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C227C-F5FC-4DE4-A115-605C86DD3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819AB-C758-4BDA-98AA-0B5D48FF2927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081AD11-56A4-4900-8054-0A4CFCA81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OGLJIKOVI HIDRATI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A82EAB3-A7C6-453F-B17C-CEC10287F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/>
              <a:t>velika skupina organskih spojin – imajo pomembno vlogo v rastlinskem in živalskem svetu ter industriji</a:t>
            </a:r>
          </a:p>
          <a:p>
            <a:r>
              <a:rPr lang="sl-SI" altLang="sl-SI" sz="2400" b="1"/>
              <a:t>poleg ogljikovih atomov vsebujejo tudi atome vodika in kisika v razmerju 2:1</a:t>
            </a:r>
          </a:p>
          <a:p>
            <a:r>
              <a:rPr lang="sl-SI" altLang="sl-SI" sz="2400" b="1"/>
              <a:t>splošna formula se glasi: </a:t>
            </a:r>
            <a:r>
              <a:rPr lang="sl-SI" altLang="sl-SI" sz="2400" b="1">
                <a:solidFill>
                  <a:srgbClr val="FF6699"/>
                </a:solidFill>
              </a:rPr>
              <a:t>C</a:t>
            </a:r>
            <a:r>
              <a:rPr lang="sl-SI" altLang="sl-SI" sz="2400" b="1" baseline="-25000">
                <a:solidFill>
                  <a:srgbClr val="FF6699"/>
                </a:solidFill>
              </a:rPr>
              <a:t>n</a:t>
            </a:r>
            <a:r>
              <a:rPr lang="sl-SI" altLang="sl-SI" sz="2400" b="1">
                <a:solidFill>
                  <a:srgbClr val="FF6699"/>
                </a:solidFill>
              </a:rPr>
              <a:t>(H</a:t>
            </a:r>
            <a:r>
              <a:rPr lang="sl-SI" altLang="sl-SI" sz="2400" b="1" baseline="-25000">
                <a:solidFill>
                  <a:srgbClr val="FF6699"/>
                </a:solidFill>
              </a:rPr>
              <a:t>2</a:t>
            </a:r>
            <a:r>
              <a:rPr lang="sl-SI" altLang="sl-SI" sz="2400" b="1">
                <a:solidFill>
                  <a:srgbClr val="FF6699"/>
                </a:solidFill>
              </a:rPr>
              <a:t>O)</a:t>
            </a:r>
            <a:r>
              <a:rPr lang="sl-SI" altLang="sl-SI" sz="2400" b="1" baseline="-25000">
                <a:solidFill>
                  <a:srgbClr val="FF6699"/>
                </a:solidFill>
              </a:rPr>
              <a:t>m</a:t>
            </a:r>
          </a:p>
          <a:p>
            <a:r>
              <a:rPr lang="sl-SI" altLang="sl-SI" sz="2400" b="1"/>
              <a:t>Definicija: So </a:t>
            </a:r>
            <a:r>
              <a:rPr lang="sl-SI" altLang="sl-SI" sz="2400" b="1">
                <a:solidFill>
                  <a:srgbClr val="66CCFF"/>
                </a:solidFill>
              </a:rPr>
              <a:t>monookso</a:t>
            </a:r>
            <a:r>
              <a:rPr lang="sl-SI" altLang="sl-SI" sz="2400" b="1">
                <a:solidFill>
                  <a:srgbClr val="FF99FF"/>
                </a:solidFill>
              </a:rPr>
              <a:t>polihidroksi</a:t>
            </a:r>
            <a:r>
              <a:rPr lang="sl-SI" altLang="sl-SI" sz="2400" b="1"/>
              <a:t> spojine</a:t>
            </a:r>
          </a:p>
          <a:p>
            <a:r>
              <a:rPr lang="sl-SI" altLang="sl-SI" sz="2400" b="1"/>
              <a:t>okso skupina je: ketonska ali aldehidna – odrejata osnovne lastnosti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 b="1"/>
              <a:t>		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DD7ED8D-7E08-4486-BE84-D813A9927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3875E-81D0-43C2-9939-D6CB23C4176B}" type="slidenum">
              <a:rPr lang="sl-SI" altLang="sl-SI"/>
              <a:pPr/>
              <a:t>40</a:t>
            </a:fld>
            <a:endParaRPr lang="sl-SI" altLang="sl-SI"/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705C0B24-3C2F-416E-92B4-E066E7CA6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DCA8246-B94C-4EE9-BB24-79E247F036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1400" b="1"/>
              <a:t>sposobnost navzemanja vode in nabrekanja</a:t>
            </a:r>
          </a:p>
          <a:p>
            <a:r>
              <a:rPr lang="sl-SI" altLang="sl-SI" sz="1400" b="1">
                <a:solidFill>
                  <a:srgbClr val="CC00FF"/>
                </a:solidFill>
              </a:rPr>
              <a:t>nabrekanje </a:t>
            </a:r>
            <a:r>
              <a:rPr lang="sl-SI" altLang="sl-SI" sz="1400" b="1"/>
              <a:t>– prodiranje vode v škrobna zrnca</a:t>
            </a:r>
          </a:p>
          <a:p>
            <a:r>
              <a:rPr lang="sl-SI" altLang="sl-SI" sz="1400" b="1"/>
              <a:t>pri temperaturi 70 °C zrnce poči  </a:t>
            </a:r>
            <a:r>
              <a:rPr lang="sl-SI" altLang="sl-SI" sz="1400" b="1">
                <a:sym typeface="Wingdings" panose="05000000000000000000" pitchFamily="2" charset="2"/>
              </a:rPr>
              <a:t> prost dostop vode   nastanek vodikovih vezi  škrob želira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400" b="1">
              <a:sym typeface="Wingdings" panose="05000000000000000000" pitchFamily="2" charset="2"/>
            </a:endParaRPr>
          </a:p>
          <a:p>
            <a:r>
              <a:rPr lang="sl-SI" altLang="sl-SI" sz="1400" b="1">
                <a:sym typeface="Wingdings" panose="05000000000000000000" pitchFamily="2" charset="2"/>
              </a:rPr>
              <a:t>spodnja slika prikazuje nabrekanje 5% disperzije koruznega škroba v vodi pri različnih temperaturah</a:t>
            </a:r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FAD97029-6AD8-4AB7-9385-03F712C374E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7200" y="4000500"/>
            <a:ext cx="8229600" cy="24526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</p:txBody>
      </p:sp>
      <p:sp>
        <p:nvSpPr>
          <p:cNvPr id="90121" name="Rectangle 9">
            <a:extLst>
              <a:ext uri="{FF2B5EF4-FFF2-40B4-BE49-F238E27FC236}">
                <a16:creationId xmlns:a16="http://schemas.microsoft.com/office/drawing/2014/main" id="{5CE80E19-3F6B-4F34-9B48-4FD40A0D3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pic>
        <p:nvPicPr>
          <p:cNvPr id="90120" name="Picture 8" descr="škrob1">
            <a:extLst>
              <a:ext uri="{FF2B5EF4-FFF2-40B4-BE49-F238E27FC236}">
                <a16:creationId xmlns:a16="http://schemas.microsoft.com/office/drawing/2014/main" id="{C76EC1B1-9350-47CD-ABE2-BD368156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" r="3691" b="8377"/>
          <a:stretch>
            <a:fillRect/>
          </a:stretch>
        </p:blipFill>
        <p:spPr bwMode="auto">
          <a:xfrm>
            <a:off x="900113" y="4076700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2" name="Rectangle 10">
            <a:extLst>
              <a:ext uri="{FF2B5EF4-FFF2-40B4-BE49-F238E27FC236}">
                <a16:creationId xmlns:a16="http://schemas.microsoft.com/office/drawing/2014/main" id="{63B2114E-06B9-41B9-9B74-7EE5FD414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1076325"/>
            <a:ext cx="3127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sl-SI" altLang="sl-SI" sz="1200" b="1">
                <a:cs typeface="Times New Roman" panose="02020603050405020304" pitchFamily="18" charset="0"/>
              </a:rPr>
              <a:t>   </a:t>
            </a:r>
            <a:endParaRPr lang="sl-SI" altLang="sl-SI"/>
          </a:p>
        </p:txBody>
      </p:sp>
      <p:pic>
        <p:nvPicPr>
          <p:cNvPr id="90119" name="Picture 7" descr="škrob2">
            <a:extLst>
              <a:ext uri="{FF2B5EF4-FFF2-40B4-BE49-F238E27FC236}">
                <a16:creationId xmlns:a16="http://schemas.microsoft.com/office/drawing/2014/main" id="{69BB7B57-9BAB-48DF-8640-97FD1840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" r="5606" b="2916"/>
          <a:stretch>
            <a:fillRect/>
          </a:stretch>
        </p:blipFill>
        <p:spPr bwMode="auto">
          <a:xfrm>
            <a:off x="3924300" y="4076700"/>
            <a:ext cx="18192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škrob3">
            <a:extLst>
              <a:ext uri="{FF2B5EF4-FFF2-40B4-BE49-F238E27FC236}">
                <a16:creationId xmlns:a16="http://schemas.microsoft.com/office/drawing/2014/main" id="{7AA1F540-2188-4ABB-8933-211AA659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r="7475"/>
          <a:stretch>
            <a:fillRect/>
          </a:stretch>
        </p:blipFill>
        <p:spPr bwMode="auto">
          <a:xfrm>
            <a:off x="6877050" y="4076700"/>
            <a:ext cx="17811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4" name="Rectangle 12">
            <a:extLst>
              <a:ext uri="{FF2B5EF4-FFF2-40B4-BE49-F238E27FC236}">
                <a16:creationId xmlns:a16="http://schemas.microsoft.com/office/drawing/2014/main" id="{820C5525-F8DD-4CF2-A8D4-AC152FA8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5445125"/>
            <a:ext cx="9037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sl-SI" altLang="sl-SI"/>
              <a:t>         </a:t>
            </a:r>
            <a:r>
              <a:rPr lang="sl-SI" altLang="sl-SI" sz="1600"/>
              <a:t>5%  škrobovica sveža, 30 °C    5%  škrobovica sveža, 70 °C    5%  škrobovica sveža, 85 °C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01788-1CB9-43DD-B642-7641BA26F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7C762D-BAE6-4872-9460-ADAABB4171BD}" type="slidenum">
              <a:rPr lang="sl-SI" altLang="sl-SI"/>
              <a:pPr/>
              <a:t>41</a:t>
            </a:fld>
            <a:endParaRPr lang="sl-SI" altLang="sl-SI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4A262C58-E886-41B5-9F0F-84104D7E9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Nepojasnjena vprašanja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431C65E-F375-427D-A98F-D031120BC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/>
              <a:t>razdelitev amiloze in amilopektina znotraj škrobnega zrnca ter njihova orientacija in lokacija</a:t>
            </a:r>
          </a:p>
          <a:p>
            <a:r>
              <a:rPr lang="sl-SI" altLang="sl-SI" sz="2400" b="1"/>
              <a:t>poroznost škrobovega zrnca</a:t>
            </a:r>
          </a:p>
          <a:p>
            <a:r>
              <a:rPr lang="sl-SI" altLang="sl-SI" sz="2400" b="1"/>
              <a:t>fina struktura in osnovne gradbene enote (male blok strukture, mikrogranule ali vlakna)</a:t>
            </a:r>
          </a:p>
          <a:p>
            <a:r>
              <a:rPr lang="sl-SI" altLang="sl-SI" sz="2400" b="1"/>
              <a:t>stopnja kristaliničnosti</a:t>
            </a:r>
          </a:p>
          <a:p>
            <a:r>
              <a:rPr lang="sl-SI" altLang="sl-SI" sz="2400" b="1"/>
              <a:t>vloga vode pri oblikovanju strukture škroba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4C39583-2B0A-4CEA-8045-5A8454CFBF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790E3C-5AB1-4674-B14D-A0C76BF5B433}" type="slidenum">
              <a:rPr lang="sl-SI" altLang="sl-SI"/>
              <a:pPr/>
              <a:t>42</a:t>
            </a:fld>
            <a:endParaRPr lang="sl-SI" altLang="sl-SI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402856CD-6FD0-4536-9C5D-326FB653D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Amiloza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3DFFCC7-FC16-4EA5-A8D9-4001E2AA02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1400" b="1">
                <a:solidFill>
                  <a:srgbClr val="CC00FF"/>
                </a:solidFill>
              </a:rPr>
              <a:t>nerazvejana</a:t>
            </a:r>
            <a:r>
              <a:rPr lang="sl-SI" altLang="sl-SI" sz="1400" b="1"/>
              <a:t> molekula, glukozidne enote med seboj povezane z </a:t>
            </a:r>
            <a:r>
              <a:rPr lang="sl-SI" altLang="sl-SI" sz="1400" b="1">
                <a:solidFill>
                  <a:srgbClr val="CC00FF"/>
                </a:solidFill>
              </a:rPr>
              <a:t>1,4-</a:t>
            </a:r>
            <a:r>
              <a:rPr lang="sl-SI" altLang="sl-SI" sz="1400" b="1">
                <a:solidFill>
                  <a:srgbClr val="CC00FF"/>
                </a:solidFill>
                <a:sym typeface="Symbol" panose="05050102010706020507" pitchFamily="18" charset="2"/>
              </a:rPr>
              <a:t></a:t>
            </a:r>
            <a:r>
              <a:rPr lang="sl-SI" altLang="sl-SI" sz="1400" b="1">
                <a:solidFill>
                  <a:srgbClr val="CC00FF"/>
                </a:solidFill>
              </a:rPr>
              <a:t>-vezm</a:t>
            </a:r>
            <a:r>
              <a:rPr lang="sl-SI" altLang="sl-SI" sz="1400" b="1"/>
              <a:t>i </a:t>
            </a:r>
            <a:r>
              <a:rPr lang="sl-SI" altLang="sl-SI" sz="1400" b="1">
                <a:sym typeface="Wingdings" panose="05000000000000000000" pitchFamily="2" charset="2"/>
              </a:rPr>
              <a:t>oblika vijačnice</a:t>
            </a:r>
          </a:p>
          <a:p>
            <a:r>
              <a:rPr lang="sl-SI" altLang="sl-SI" sz="1400" b="1">
                <a:sym typeface="Wingdings" panose="05000000000000000000" pitchFamily="2" charset="2"/>
              </a:rPr>
              <a:t>spiralna oblika – tvorba kompleksa z malimi molekulami, ki se skriejo znotraj spirale</a:t>
            </a:r>
          </a:p>
          <a:p>
            <a:r>
              <a:rPr lang="sl-SI" altLang="sl-SI" sz="1400" b="1">
                <a:sym typeface="Wingdings" panose="05000000000000000000" pitchFamily="2" charset="2"/>
              </a:rPr>
              <a:t>v vodi topna, ne tvori kleja</a:t>
            </a:r>
          </a:p>
          <a:p>
            <a:r>
              <a:rPr lang="sl-SI" altLang="sl-SI" sz="1400" b="1">
                <a:sym typeface="Wingdings" panose="05000000000000000000" pitchFamily="2" charset="2"/>
              </a:rPr>
              <a:t>vsebuje 50-300 enot glukoze</a:t>
            </a:r>
          </a:p>
          <a:p>
            <a:r>
              <a:rPr lang="sl-SI" altLang="sl-SI" sz="1400" b="1">
                <a:sym typeface="Wingdings" panose="05000000000000000000" pitchFamily="2" charset="2"/>
              </a:rPr>
              <a:t>100% amilozo pridobivamo z encimatsko sintezo fosfoliaz</a:t>
            </a:r>
          </a:p>
          <a:p>
            <a:endParaRPr lang="sl-SI" altLang="sl-SI" sz="1400" b="1">
              <a:sym typeface="Wingdings" panose="05000000000000000000" pitchFamily="2" charset="2"/>
            </a:endParaRPr>
          </a:p>
        </p:txBody>
      </p:sp>
      <p:graphicFrame>
        <p:nvGraphicFramePr>
          <p:cNvPr id="93188" name="Object 4">
            <a:extLst>
              <a:ext uri="{FF2B5EF4-FFF2-40B4-BE49-F238E27FC236}">
                <a16:creationId xmlns:a16="http://schemas.microsoft.com/office/drawing/2014/main" id="{025A1550-C6BA-451E-A5A6-96BD2640C9C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24300" y="1052513"/>
          <a:ext cx="4822825" cy="329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" name="ISIS/Draw Sketch" r:id="rId3" imgW="5336332" imgH="3647426" progId="ISISServer">
                  <p:embed/>
                </p:oleObj>
              </mc:Choice>
              <mc:Fallback>
                <p:oleObj name="ISIS/Draw Sketch" r:id="rId3" imgW="5336332" imgH="3647426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052513"/>
                        <a:ext cx="4822825" cy="329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9" name="Rectangle 5">
            <a:extLst>
              <a:ext uri="{FF2B5EF4-FFF2-40B4-BE49-F238E27FC236}">
                <a16:creationId xmlns:a16="http://schemas.microsoft.com/office/drawing/2014/main" id="{4531AA0F-EBFF-4E78-852C-89F6EB4FD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4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pic>
        <p:nvPicPr>
          <p:cNvPr id="93192" name="Picture 8">
            <a:extLst>
              <a:ext uri="{FF2B5EF4-FFF2-40B4-BE49-F238E27FC236}">
                <a16:creationId xmlns:a16="http://schemas.microsoft.com/office/drawing/2014/main" id="{B4D369EC-F12B-42B3-8D7A-36483526355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416425"/>
            <a:ext cx="4038600" cy="1258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81DF69-F47D-4FC8-B25E-EBF0B816F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59939D-B9FB-4623-B88B-323C6FD7639C}" type="slidenum">
              <a:rPr lang="sl-SI" altLang="sl-SI"/>
              <a:pPr/>
              <a:t>43</a:t>
            </a:fld>
            <a:endParaRPr lang="sl-SI" altLang="sl-SI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6B7AB673-02C6-4FFF-9D42-8A890C897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Amilopektin</a:t>
            </a:r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24C02188-2A27-48CB-BB23-0A5FBAE728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1600" b="1"/>
              <a:t>na vsakih 25 glukoznih enot nastopajo v molekuli škroba </a:t>
            </a:r>
            <a:r>
              <a:rPr lang="sl-SI" altLang="sl-SI" sz="1600" b="1">
                <a:solidFill>
                  <a:srgbClr val="CC00FF"/>
                </a:solidFill>
              </a:rPr>
              <a:t>1,6-</a:t>
            </a:r>
            <a:r>
              <a:rPr lang="sl-SI" altLang="sl-SI" sz="1600" b="1">
                <a:solidFill>
                  <a:srgbClr val="CC00FF"/>
                </a:solidFill>
                <a:sym typeface="Symbol" panose="05050102010706020507" pitchFamily="18" charset="2"/>
              </a:rPr>
              <a:t>-glikozidne vezi</a:t>
            </a:r>
            <a:r>
              <a:rPr lang="sl-SI" altLang="sl-SI" sz="1600" b="1">
                <a:sym typeface="Symbol" panose="05050102010706020507" pitchFamily="18" charset="2"/>
              </a:rPr>
              <a:t> – amilopektin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makromolekula škroba zaradi tega razvejana – kompleksna kristalina zgradba škrobnih zrnc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v vroči vodi je težko topen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kot sestavni del vsebuje povprečno 0,2% fosforjeve kisline </a:t>
            </a:r>
            <a:r>
              <a:rPr lang="sl-SI" altLang="sl-SI" sz="1600" b="1">
                <a:sym typeface="Wingdings" panose="05000000000000000000" pitchFamily="2" charset="2"/>
              </a:rPr>
              <a:t></a:t>
            </a:r>
            <a:r>
              <a:rPr lang="sl-SI" altLang="sl-SI" sz="1600" b="1">
                <a:sym typeface="Symbol" panose="05050102010706020507" pitchFamily="18" charset="2"/>
              </a:rPr>
              <a:t> lepljivost amilopektina</a:t>
            </a:r>
          </a:p>
          <a:p>
            <a:r>
              <a:rPr lang="sl-SI" altLang="sl-SI" sz="1600" b="1">
                <a:sym typeface="Symbol" panose="05050102010706020507" pitchFamily="18" charset="2"/>
              </a:rPr>
              <a:t>fosfatna skupina – negativni naboj</a:t>
            </a:r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A3F85769-A3F1-4322-A301-A01435B64F8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sl-SI" altLang="sl-SI" sz="2800"/>
          </a:p>
        </p:txBody>
      </p:sp>
      <p:sp>
        <p:nvSpPr>
          <p:cNvPr id="95239" name="Rectangle 7">
            <a:extLst>
              <a:ext uri="{FF2B5EF4-FFF2-40B4-BE49-F238E27FC236}">
                <a16:creationId xmlns:a16="http://schemas.microsoft.com/office/drawing/2014/main" id="{9E247775-B56D-4895-9358-254F76D90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95238" name="Object 6">
            <a:extLst>
              <a:ext uri="{FF2B5EF4-FFF2-40B4-BE49-F238E27FC236}">
                <a16:creationId xmlns:a16="http://schemas.microsoft.com/office/drawing/2014/main" id="{E84E76B0-251D-480D-8140-B24D39BA85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1196975"/>
          <a:ext cx="4502150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" name="ISIS/Draw Sketch" r:id="rId3" imgW="3746500" imgH="3632200" progId="ISISServer">
                  <p:embed/>
                </p:oleObj>
              </mc:Choice>
              <mc:Fallback>
                <p:oleObj name="ISIS/Draw Sketch" r:id="rId3" imgW="3746500" imgH="3632200" progId="ISISServer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196975"/>
                        <a:ext cx="4502150" cy="435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6E702-E358-409E-8014-05A972A1F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8464FB-4B56-428C-A002-EEA0FE8B8DF7}" type="slidenum">
              <a:rPr lang="sl-SI" altLang="sl-SI"/>
              <a:pPr/>
              <a:t>44</a:t>
            </a:fld>
            <a:endParaRPr lang="sl-SI" altLang="sl-SI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4581096C-C5DB-48FA-B678-752417588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KVALITATIVNO IN KVANTITATIVNO DOLOČANJE OGLJIKOVIH HIDRATOV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FE7BE18B-EE1C-47B6-A54E-E287FB203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 sz="1800" b="1"/>
          </a:p>
          <a:p>
            <a:endParaRPr lang="sl-SI" altLang="sl-SI" sz="1800" b="1"/>
          </a:p>
          <a:p>
            <a:r>
              <a:rPr lang="sl-SI" altLang="sl-SI" sz="1800" b="1"/>
              <a:t>Vzorec mora biti reprezentativen in ostati nespremenjen</a:t>
            </a:r>
          </a:p>
          <a:p>
            <a:r>
              <a:rPr lang="sl-SI" altLang="sl-SI" sz="1800" b="1"/>
              <a:t>Priprava vzorca: </a:t>
            </a:r>
          </a:p>
          <a:p>
            <a:pPr lvl="1"/>
            <a:r>
              <a:rPr lang="sl-SI" altLang="sl-SI" sz="1800" b="1"/>
              <a:t>Ekstrakcija živila in čiščenje ekstrakta</a:t>
            </a:r>
          </a:p>
          <a:p>
            <a:pPr lvl="1"/>
            <a:r>
              <a:rPr lang="sl-SI" altLang="sl-SI" sz="1800" b="1"/>
              <a:t>Izberemo učinkovito topilo (najpogosteje voda in etanol)</a:t>
            </a:r>
          </a:p>
          <a:p>
            <a:pPr lvl="1"/>
            <a:r>
              <a:rPr lang="sl-SI" altLang="sl-SI" sz="1800" b="1"/>
              <a:t>Zagotoviti nevtralen medij – hidroliza!</a:t>
            </a:r>
          </a:p>
          <a:p>
            <a:pPr lvl="1"/>
            <a:r>
              <a:rPr lang="sl-SI" altLang="sl-SI" sz="1800" b="1"/>
              <a:t>Pri vodi paziti na mikrobiološke okužbe</a:t>
            </a:r>
          </a:p>
          <a:p>
            <a:pPr lvl="1"/>
            <a:r>
              <a:rPr lang="sl-SI" altLang="sl-SI" sz="1800" b="1"/>
              <a:t>Čiščenje odvisno od motečih snovi,ki jih vsebuje ekstrakt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800" b="1"/>
          </a:p>
          <a:p>
            <a:pPr lvl="1"/>
            <a:endParaRPr lang="sl-SI" altLang="sl-SI" sz="1400" b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6F875-D43E-4641-8243-5B5ADDEAC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25F17E-46A8-43F7-909C-A9CFC8B39EDB}" type="slidenum">
              <a:rPr lang="sl-SI" altLang="sl-SI"/>
              <a:pPr/>
              <a:t>45</a:t>
            </a:fld>
            <a:endParaRPr lang="sl-SI" altLang="sl-SI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8F95B052-105F-465F-A970-D48C0DEE4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Metode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FE9DFB5F-65B5-4441-9833-2728DBAC5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r>
              <a:rPr lang="sl-SI" altLang="sl-SI" sz="1600" b="1">
                <a:solidFill>
                  <a:srgbClr val="33CC33"/>
                </a:solidFill>
              </a:rPr>
              <a:t>Kemične metode</a:t>
            </a:r>
            <a:r>
              <a:rPr lang="sl-SI" altLang="sl-SI" sz="1600" b="1"/>
              <a:t> temeljijo na redukcijskih sposobnostih različnih sladkorjev</a:t>
            </a:r>
          </a:p>
          <a:p>
            <a:r>
              <a:rPr lang="sl-SI" altLang="sl-SI" sz="1600" b="1">
                <a:solidFill>
                  <a:srgbClr val="33CC33"/>
                </a:solidFill>
              </a:rPr>
              <a:t>Kolorimetrične metode</a:t>
            </a:r>
            <a:r>
              <a:rPr lang="sl-SI" altLang="sl-SI" sz="1600" b="1"/>
              <a:t> temeljijo na barvnih reakcijah zaradi kondenzacije razgradnih sladkorjev</a:t>
            </a:r>
          </a:p>
          <a:p>
            <a:r>
              <a:rPr lang="sl-SI" altLang="sl-SI" sz="1600" b="1">
                <a:solidFill>
                  <a:srgbClr val="33CC33"/>
                </a:solidFill>
              </a:rPr>
              <a:t>Refraktometrična metoda</a:t>
            </a:r>
            <a:r>
              <a:rPr lang="sl-SI" altLang="sl-SI" sz="1600" b="1"/>
              <a:t> za določanje vrste in koncentracije sladkorjev, ki temelji na dejstvu, da je lomni količnik neke raztopine odvisen od temperature in valovne dolžine svetlobe.</a:t>
            </a:r>
          </a:p>
          <a:p>
            <a:r>
              <a:rPr lang="sl-SI" altLang="sl-SI" sz="1600" b="1">
                <a:solidFill>
                  <a:srgbClr val="33CC33"/>
                </a:solidFill>
              </a:rPr>
              <a:t>Polarimetrična metoda</a:t>
            </a:r>
            <a:r>
              <a:rPr lang="sl-SI" altLang="sl-SI" sz="1600" b="1"/>
              <a:t> se uporablja za določanje čistosti in koncentracije raztopin optično aktivnih snovi.</a:t>
            </a:r>
          </a:p>
          <a:p>
            <a:r>
              <a:rPr lang="sl-SI" altLang="sl-SI" sz="1600" b="1">
                <a:solidFill>
                  <a:srgbClr val="33CC33"/>
                </a:solidFill>
              </a:rPr>
              <a:t>Encimatske metode</a:t>
            </a:r>
            <a:r>
              <a:rPr lang="sl-SI" altLang="sl-SI" sz="1600" b="1"/>
              <a:t> s katerimi je mogoče določiti monosahride, oligosaharide in polisaharide posamezno ali ob prisotnosti drugih sladkorjev.</a:t>
            </a:r>
          </a:p>
          <a:p>
            <a:r>
              <a:rPr lang="sl-SI" altLang="sl-SI" sz="1600" b="1">
                <a:solidFill>
                  <a:srgbClr val="33CC33"/>
                </a:solidFill>
              </a:rPr>
              <a:t>Kromatografske metode</a:t>
            </a:r>
            <a:r>
              <a:rPr lang="sl-SI" altLang="sl-SI" sz="1600" b="1"/>
              <a:t> s katerimi določamo ogljikove hidrate – njihovo vrsto ter stopnjo polimerizacije.</a:t>
            </a:r>
          </a:p>
          <a:p>
            <a:r>
              <a:rPr lang="sl-SI" altLang="sl-SI" sz="1600" b="1">
                <a:solidFill>
                  <a:srgbClr val="33CC33"/>
                </a:solidFill>
              </a:rPr>
              <a:t>Jedrska magnetna resonanca NMR</a:t>
            </a:r>
            <a:r>
              <a:rPr lang="sl-SI" altLang="sl-SI" sz="1600" b="1"/>
              <a:t> se uporablja za določanje strukture mono-, oligo- in polisahridov, mesta glikozidne vezi in sestave monosaharidov v polisaharidni molekuli</a:t>
            </a:r>
          </a:p>
          <a:p>
            <a:r>
              <a:rPr lang="sl-SI" altLang="sl-SI" sz="1600" b="1"/>
              <a:t>S </a:t>
            </a:r>
            <a:r>
              <a:rPr lang="sl-SI" altLang="sl-SI" sz="1600" b="1">
                <a:solidFill>
                  <a:srgbClr val="33CC33"/>
                </a:solidFill>
              </a:rPr>
              <a:t>senzorično analizo</a:t>
            </a:r>
            <a:r>
              <a:rPr lang="sl-SI" altLang="sl-SI" sz="1600" b="1"/>
              <a:t> lahko ugotovimo intenzivnost sladkega okusa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111D9-55FF-47F5-8BF2-A9BFC4F717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C3389-B554-4ACB-9D04-C29DA586DF65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648CD19-51BF-4A31-980C-50F15C777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77904C1-D4B4-4E66-877E-A34422A6D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3886200"/>
          </a:xfrm>
        </p:spPr>
        <p:txBody>
          <a:bodyPr/>
          <a:lstStyle/>
          <a:p>
            <a:r>
              <a:rPr lang="sl-SI" altLang="sl-SI" sz="2400" b="1"/>
              <a:t>število kisikovih atomov,ki jih vsebujejo hidroksi in okso skupine je enako številu ogljikovih atomov</a:t>
            </a:r>
          </a:p>
          <a:p>
            <a:r>
              <a:rPr lang="sl-SI" altLang="sl-SI" sz="2400" b="1"/>
              <a:t>vsakemu C-atomu pripada en kisikov atom</a:t>
            </a:r>
          </a:p>
          <a:p>
            <a:r>
              <a:rPr lang="sl-SI" altLang="sl-SI" sz="2400" b="1"/>
              <a:t>vsi ogljikovi hidrati razen polisaharidov se raztapljajo v vodi in imajo sladek okus-</a:t>
            </a:r>
            <a:r>
              <a:rPr lang="sl-SI" altLang="sl-SI" sz="2400" b="1">
                <a:solidFill>
                  <a:srgbClr val="FF3300"/>
                </a:solidFill>
              </a:rPr>
              <a:t>SLADKORJI</a:t>
            </a:r>
          </a:p>
          <a:p>
            <a:endParaRPr lang="sl-SI" altLang="sl-SI" sz="24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54F93-368E-4D3A-8A92-7EDF4806A3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6D1703-9111-4D16-8EDC-8A44AD1298DF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98489DD-F3B8-4601-ACAD-80DD9DDFF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DELITEV OGLJIKOVIH HIDRATOV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34043DF0-1273-49D5-B131-3AAB3C9C1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Glede na velikost njihovih molekul:</a:t>
            </a:r>
          </a:p>
          <a:p>
            <a:r>
              <a:rPr lang="sl-SI" altLang="sl-SI"/>
              <a:t>monosaharide,</a:t>
            </a:r>
          </a:p>
          <a:p>
            <a:r>
              <a:rPr lang="sl-SI" altLang="sl-SI"/>
              <a:t>oligosaharide in</a:t>
            </a:r>
          </a:p>
          <a:p>
            <a:r>
              <a:rPr lang="sl-SI" altLang="sl-SI"/>
              <a:t>polisaharide.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8E71C6F-184C-4AC8-A573-E1A439DA2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ED5FC-20EC-41CC-9758-D9EC3DA67876}" type="slidenum">
              <a:rPr lang="sl-SI" altLang="sl-SI"/>
              <a:pPr/>
              <a:t>7</a:t>
            </a:fld>
            <a:endParaRPr lang="sl-SI" altLang="sl-SI"/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9E4AECF4-0180-42A8-87E1-2A7FD82F0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6613"/>
            <a:ext cx="653573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431CE-CD74-46A3-9133-7EF52F6E6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2AAE1-9DB5-4654-865A-91619A15419E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C3E39852-2110-4495-92AD-A98FEFA4D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MONOSAHARIDI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0CB0B35-43F4-4DFC-89CD-0AF2F44DC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 b="1"/>
              <a:t>najenostavnejši in najnižje molekularni ogljikovi hidrati z le eno sladkorno komponento z neprekinjeno verigo C-atomov v molekuli</a:t>
            </a:r>
          </a:p>
          <a:p>
            <a:r>
              <a:rPr lang="sl-SI" altLang="sl-SI" sz="2800" b="1"/>
              <a:t>splošna formula: </a:t>
            </a:r>
            <a:r>
              <a:rPr lang="sl-SI" altLang="sl-SI" sz="2800" b="1">
                <a:solidFill>
                  <a:srgbClr val="FF6699"/>
                </a:solidFill>
              </a:rPr>
              <a:t>C</a:t>
            </a:r>
            <a:r>
              <a:rPr lang="sl-SI" altLang="sl-SI" sz="2800" b="1" baseline="-25000">
                <a:solidFill>
                  <a:srgbClr val="FF6699"/>
                </a:solidFill>
              </a:rPr>
              <a:t>n</a:t>
            </a:r>
            <a:r>
              <a:rPr lang="sl-SI" altLang="sl-SI" sz="2800" b="1">
                <a:solidFill>
                  <a:srgbClr val="FF6699"/>
                </a:solidFill>
              </a:rPr>
              <a:t>H</a:t>
            </a:r>
            <a:r>
              <a:rPr lang="sl-SI" altLang="sl-SI" sz="2800" b="1" baseline="-25000">
                <a:solidFill>
                  <a:srgbClr val="FF6699"/>
                </a:solidFill>
              </a:rPr>
              <a:t>2n</a:t>
            </a:r>
            <a:r>
              <a:rPr lang="sl-SI" altLang="sl-SI" sz="2800" b="1">
                <a:solidFill>
                  <a:srgbClr val="FF6699"/>
                </a:solidFill>
              </a:rPr>
              <a:t>O</a:t>
            </a:r>
            <a:r>
              <a:rPr lang="sl-SI" altLang="sl-SI" sz="2800" b="1" baseline="-25000">
                <a:solidFill>
                  <a:srgbClr val="FF6699"/>
                </a:solidFill>
              </a:rPr>
              <a:t>n</a:t>
            </a:r>
          </a:p>
          <a:p>
            <a:r>
              <a:rPr lang="sl-SI" altLang="sl-SI" sz="2800" b="1"/>
              <a:t>je aldehid ali keton, ki vsebuje najmanj dve OH-skupini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E019D9E-7688-48E5-8084-5A7B4AC63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A4C8C-31C6-4574-8E45-28449792A715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2D120C8-5E1C-4C8B-B646-7B0E7D568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DELITEV MONOSAHARIDOV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F0C5ABB-7389-4FDA-AA50-AF9A4E6D7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3886200"/>
          </a:xfrm>
        </p:spPr>
        <p:txBody>
          <a:bodyPr/>
          <a:lstStyle/>
          <a:p>
            <a:r>
              <a:rPr lang="sl-SI" altLang="sl-SI" sz="2400" b="1"/>
              <a:t>Glede na </a:t>
            </a:r>
            <a:r>
              <a:rPr lang="sl-SI" altLang="sl-SI" sz="2400" b="1">
                <a:solidFill>
                  <a:srgbClr val="CC00FF"/>
                </a:solidFill>
              </a:rPr>
              <a:t>število C-atomov</a:t>
            </a:r>
            <a:r>
              <a:rPr lang="sl-SI" altLang="sl-SI" sz="2400" b="1"/>
              <a:t> oz. O-atomov, ki so v karbonilnih in –OH skupinah: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 b="1"/>
              <a:t>Trioze, tetroze, pentoze, heksoze,….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				</a:t>
            </a:r>
            <a:r>
              <a:rPr lang="sl-SI" altLang="sl-SI" sz="1800"/>
              <a:t>najbolj razširjeni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800"/>
          </a:p>
          <a:p>
            <a:r>
              <a:rPr lang="sl-SI" altLang="sl-SI" sz="2400" b="1"/>
              <a:t>Glede na </a:t>
            </a:r>
            <a:r>
              <a:rPr lang="sl-SI" altLang="sl-SI" sz="2400" b="1">
                <a:solidFill>
                  <a:srgbClr val="CC00FF"/>
                </a:solidFill>
              </a:rPr>
              <a:t>funkcionalno skupino</a:t>
            </a:r>
            <a:r>
              <a:rPr lang="sl-SI" altLang="sl-SI" sz="2400" b="1"/>
              <a:t>:</a:t>
            </a:r>
          </a:p>
          <a:p>
            <a:pPr lvl="1"/>
            <a:r>
              <a:rPr lang="sl-SI" altLang="sl-SI" sz="2000" b="1"/>
              <a:t>Aldoze, ki vsebujejo aldehidno skupino (-CHO)</a:t>
            </a:r>
          </a:p>
          <a:p>
            <a:pPr lvl="1"/>
            <a:r>
              <a:rPr lang="sl-SI" altLang="sl-SI" sz="2000" b="1"/>
              <a:t>Ketoze, ki vsebujejo ketonsko skupino (=CO)</a:t>
            </a:r>
          </a:p>
        </p:txBody>
      </p:sp>
      <p:sp>
        <p:nvSpPr>
          <p:cNvPr id="41988" name="AutoShape 4">
            <a:extLst>
              <a:ext uri="{FF2B5EF4-FFF2-40B4-BE49-F238E27FC236}">
                <a16:creationId xmlns:a16="http://schemas.microsoft.com/office/drawing/2014/main" id="{063C7788-3B03-4210-8066-384976214D3E}"/>
              </a:ext>
            </a:extLst>
          </p:cNvPr>
          <p:cNvSpPr>
            <a:spLocks/>
          </p:cNvSpPr>
          <p:nvPr/>
        </p:nvSpPr>
        <p:spPr bwMode="auto">
          <a:xfrm rot="-5400000">
            <a:off x="3925093" y="1989932"/>
            <a:ext cx="144463" cy="2590800"/>
          </a:xfrm>
          <a:prstGeom prst="leftBrace">
            <a:avLst>
              <a:gd name="adj1" fmla="val 1494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ka">
  <a:themeElements>
    <a:clrScheme name="Pika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ka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2296</Words>
  <Application>Microsoft Office PowerPoint</Application>
  <PresentationFormat>On-screen Show (4:3)</PresentationFormat>
  <Paragraphs>381</Paragraphs>
  <Slides>45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Arial Black</vt:lpstr>
      <vt:lpstr>Sylfaen</vt:lpstr>
      <vt:lpstr>Times New Roman</vt:lpstr>
      <vt:lpstr>Wingdings</vt:lpstr>
      <vt:lpstr>Pika</vt:lpstr>
      <vt:lpstr>CorelDRAW</vt:lpstr>
      <vt:lpstr>ISIS/Draw Sketch</vt:lpstr>
      <vt:lpstr>Enačba</vt:lpstr>
      <vt:lpstr>OGLJIKOVI HIDRATI</vt:lpstr>
      <vt:lpstr>PowerPoint Presentation</vt:lpstr>
      <vt:lpstr> RAZDELITEV KEMIČNIH VLAKEN IZ NARAVNIH POLIMEROV </vt:lpstr>
      <vt:lpstr>OGLJIKOVI HIDRATI</vt:lpstr>
      <vt:lpstr>PowerPoint Presentation</vt:lpstr>
      <vt:lpstr>DELITEV OGLJIKOVIH HIDRATOV</vt:lpstr>
      <vt:lpstr>PowerPoint Presentation</vt:lpstr>
      <vt:lpstr>MONOSAHARIDI</vt:lpstr>
      <vt:lpstr>DELITEV MONOSAHARIDOV</vt:lpstr>
      <vt:lpstr>Lastnosti</vt:lpstr>
      <vt:lpstr>Konfiguracija</vt:lpstr>
      <vt:lpstr>PowerPoint Presentation</vt:lpstr>
      <vt:lpstr>PowerPoint Presentation</vt:lpstr>
      <vt:lpstr>Konformacijske oblike</vt:lpstr>
      <vt:lpstr>Optična rotacija</vt:lpstr>
      <vt:lpstr>Mutarotacija</vt:lpstr>
      <vt:lpstr>PowerPoint Presentation</vt:lpstr>
      <vt:lpstr>Pentoze</vt:lpstr>
      <vt:lpstr>Heksoze</vt:lpstr>
      <vt:lpstr>D-glukoza</vt:lpstr>
      <vt:lpstr>Glikozidi</vt:lpstr>
      <vt:lpstr>Reakcije anomernega C-atoma</vt:lpstr>
      <vt:lpstr>DISAHARIDI</vt:lpstr>
      <vt:lpstr>Saharoza</vt:lpstr>
      <vt:lpstr>Maltoza</vt:lpstr>
      <vt:lpstr>Laktoza</vt:lpstr>
      <vt:lpstr>Celobioza</vt:lpstr>
      <vt:lpstr>POLISAHARIDI</vt:lpstr>
      <vt:lpstr>Celuloza</vt:lpstr>
      <vt:lpstr>Struktura in konfiguracije</vt:lpstr>
      <vt:lpstr>PowerPoint Presentation</vt:lpstr>
      <vt:lpstr>PowerPoint Presentation</vt:lpstr>
      <vt:lpstr>Topnost celuloze</vt:lpstr>
      <vt:lpstr>Sorpcijske lastnosti celuloznih vlaken</vt:lpstr>
      <vt:lpstr>Vezi v molekuli celuloze</vt:lpstr>
      <vt:lpstr>Intramolekularne H-vezi</vt:lpstr>
      <vt:lpstr>Intermolekularne H-vezi</vt:lpstr>
      <vt:lpstr>Reakcije</vt:lpstr>
      <vt:lpstr>Škrob</vt:lpstr>
      <vt:lpstr>PowerPoint Presentation</vt:lpstr>
      <vt:lpstr>Nepojasnjena vprašanja</vt:lpstr>
      <vt:lpstr>Amiloza</vt:lpstr>
      <vt:lpstr>Amilopektin</vt:lpstr>
      <vt:lpstr>KVALITATIVNO IN KVANTITATIVNO DOLOČANJE OGLJIKOVIH HIDRATOV</vt:lpstr>
      <vt:lpstr>Metode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2019-05-31T08:48:25Z</dcterms:created>
  <dcterms:modified xsi:type="dcterms:W3CDTF">2019-05-31T08:48:25Z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