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9" r:id="rId2"/>
    <p:sldId id="260" r:id="rId3"/>
    <p:sldId id="275" r:id="rId4"/>
    <p:sldId id="261" r:id="rId5"/>
    <p:sldId id="277" r:id="rId6"/>
    <p:sldId id="267" r:id="rId7"/>
    <p:sldId id="276" r:id="rId8"/>
    <p:sldId id="268" r:id="rId9"/>
    <p:sldId id="269" r:id="rId10"/>
    <p:sldId id="272" r:id="rId11"/>
    <p:sldId id="278" r:id="rId12"/>
    <p:sldId id="273" r:id="rId13"/>
    <p:sldId id="271"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99"/>
    <a:srgbClr val="3333FF"/>
    <a:srgbClr val="6699FF"/>
    <a:srgbClr val="99FFCC"/>
    <a:srgbClr val="FF66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a:extLst>
              <a:ext uri="{FF2B5EF4-FFF2-40B4-BE49-F238E27FC236}">
                <a16:creationId xmlns:a16="http://schemas.microsoft.com/office/drawing/2014/main" id="{C46B33E9-E8D7-4BCA-A23D-696BD9FB7BBF}"/>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E10FE954-4FAF-40AE-A4D0-B062BCAC9E4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C20EDD2B-5D2F-4D79-8D3A-2DBC50E54CDC}"/>
              </a:ext>
            </a:extLst>
          </p:cNvPr>
          <p:cNvSpPr>
            <a:spLocks noGrp="1" noChangeArrowheads="1"/>
          </p:cNvSpPr>
          <p:nvPr>
            <p:ph type="sldNum" sz="quarter" idx="12"/>
          </p:nvPr>
        </p:nvSpPr>
        <p:spPr>
          <a:ln/>
        </p:spPr>
        <p:txBody>
          <a:bodyPr/>
          <a:lstStyle>
            <a:lvl1pPr>
              <a:defRPr/>
            </a:lvl1pPr>
          </a:lstStyle>
          <a:p>
            <a:fld id="{167986F2-521A-4536-A93B-83435611BBEC}" type="slidenum">
              <a:rPr lang="sl-SI" altLang="sl-SI"/>
              <a:pPr/>
              <a:t>‹#›</a:t>
            </a:fld>
            <a:endParaRPr lang="sl-SI" altLang="sl-SI"/>
          </a:p>
        </p:txBody>
      </p:sp>
    </p:spTree>
    <p:extLst>
      <p:ext uri="{BB962C8B-B14F-4D97-AF65-F5344CB8AC3E}">
        <p14:creationId xmlns:p14="http://schemas.microsoft.com/office/powerpoint/2010/main" val="352266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8E6C2D16-F046-484C-8E8B-90E9CBE723C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F05B0263-AF84-4084-9C47-9A93EBB401D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1DD535A2-F6BD-4552-9965-CC1BB38971AD}"/>
              </a:ext>
            </a:extLst>
          </p:cNvPr>
          <p:cNvSpPr>
            <a:spLocks noGrp="1" noChangeArrowheads="1"/>
          </p:cNvSpPr>
          <p:nvPr>
            <p:ph type="sldNum" sz="quarter" idx="12"/>
          </p:nvPr>
        </p:nvSpPr>
        <p:spPr>
          <a:ln/>
        </p:spPr>
        <p:txBody>
          <a:bodyPr/>
          <a:lstStyle>
            <a:lvl1pPr>
              <a:defRPr/>
            </a:lvl1pPr>
          </a:lstStyle>
          <a:p>
            <a:fld id="{049BD220-4668-4BD7-92BD-8086FD7FCE6D}" type="slidenum">
              <a:rPr lang="sl-SI" altLang="sl-SI"/>
              <a:pPr/>
              <a:t>‹#›</a:t>
            </a:fld>
            <a:endParaRPr lang="sl-SI" altLang="sl-SI"/>
          </a:p>
        </p:txBody>
      </p:sp>
    </p:spTree>
    <p:extLst>
      <p:ext uri="{BB962C8B-B14F-4D97-AF65-F5344CB8AC3E}">
        <p14:creationId xmlns:p14="http://schemas.microsoft.com/office/powerpoint/2010/main" val="97763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A40B9478-E731-4150-BE8F-4BCB62C93B60}"/>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C186E298-0BEA-4E5D-B4B5-D171ED3FEA4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8F8FC375-1A78-439B-BEE2-A7B0A9E52FD1}"/>
              </a:ext>
            </a:extLst>
          </p:cNvPr>
          <p:cNvSpPr>
            <a:spLocks noGrp="1" noChangeArrowheads="1"/>
          </p:cNvSpPr>
          <p:nvPr>
            <p:ph type="sldNum" sz="quarter" idx="12"/>
          </p:nvPr>
        </p:nvSpPr>
        <p:spPr>
          <a:ln/>
        </p:spPr>
        <p:txBody>
          <a:bodyPr/>
          <a:lstStyle>
            <a:lvl1pPr>
              <a:defRPr/>
            </a:lvl1pPr>
          </a:lstStyle>
          <a:p>
            <a:fld id="{02628DA6-B32F-42A5-B772-D649387BE26E}" type="slidenum">
              <a:rPr lang="sl-SI" altLang="sl-SI"/>
              <a:pPr/>
              <a:t>‹#›</a:t>
            </a:fld>
            <a:endParaRPr lang="sl-SI" altLang="sl-SI"/>
          </a:p>
        </p:txBody>
      </p:sp>
    </p:spTree>
    <p:extLst>
      <p:ext uri="{BB962C8B-B14F-4D97-AF65-F5344CB8AC3E}">
        <p14:creationId xmlns:p14="http://schemas.microsoft.com/office/powerpoint/2010/main" val="195857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16A048CE-0B89-4382-880C-ECE748053FA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F5A85DAD-DD01-47B4-8F22-D5F10C8F99A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ADB79B5D-2890-4124-82C1-8540A9AF6C1F}"/>
              </a:ext>
            </a:extLst>
          </p:cNvPr>
          <p:cNvSpPr>
            <a:spLocks noGrp="1" noChangeArrowheads="1"/>
          </p:cNvSpPr>
          <p:nvPr>
            <p:ph type="sldNum" sz="quarter" idx="12"/>
          </p:nvPr>
        </p:nvSpPr>
        <p:spPr>
          <a:ln/>
        </p:spPr>
        <p:txBody>
          <a:bodyPr/>
          <a:lstStyle>
            <a:lvl1pPr>
              <a:defRPr/>
            </a:lvl1pPr>
          </a:lstStyle>
          <a:p>
            <a:fld id="{5CA5996D-E961-4EEF-9A4B-E6211CA61AD2}" type="slidenum">
              <a:rPr lang="sl-SI" altLang="sl-SI"/>
              <a:pPr/>
              <a:t>‹#›</a:t>
            </a:fld>
            <a:endParaRPr lang="sl-SI" altLang="sl-SI"/>
          </a:p>
        </p:txBody>
      </p:sp>
    </p:spTree>
    <p:extLst>
      <p:ext uri="{BB962C8B-B14F-4D97-AF65-F5344CB8AC3E}">
        <p14:creationId xmlns:p14="http://schemas.microsoft.com/office/powerpoint/2010/main" val="393539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a:extLst>
              <a:ext uri="{FF2B5EF4-FFF2-40B4-BE49-F238E27FC236}">
                <a16:creationId xmlns:a16="http://schemas.microsoft.com/office/drawing/2014/main" id="{F6397538-0F45-4D54-B213-4483ACD1052F}"/>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9A32A524-5011-4D16-A47C-B8E11F826E3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CE645A0B-60E3-4521-A70D-08C18EDE6F47}"/>
              </a:ext>
            </a:extLst>
          </p:cNvPr>
          <p:cNvSpPr>
            <a:spLocks noGrp="1" noChangeArrowheads="1"/>
          </p:cNvSpPr>
          <p:nvPr>
            <p:ph type="sldNum" sz="quarter" idx="12"/>
          </p:nvPr>
        </p:nvSpPr>
        <p:spPr>
          <a:ln/>
        </p:spPr>
        <p:txBody>
          <a:bodyPr/>
          <a:lstStyle>
            <a:lvl1pPr>
              <a:defRPr/>
            </a:lvl1pPr>
          </a:lstStyle>
          <a:p>
            <a:fld id="{B4CE1AD0-F0BB-486A-A649-106A731CEDA1}" type="slidenum">
              <a:rPr lang="sl-SI" altLang="sl-SI"/>
              <a:pPr/>
              <a:t>‹#›</a:t>
            </a:fld>
            <a:endParaRPr lang="sl-SI" altLang="sl-SI"/>
          </a:p>
        </p:txBody>
      </p:sp>
    </p:spTree>
    <p:extLst>
      <p:ext uri="{BB962C8B-B14F-4D97-AF65-F5344CB8AC3E}">
        <p14:creationId xmlns:p14="http://schemas.microsoft.com/office/powerpoint/2010/main" val="194333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a:extLst>
              <a:ext uri="{FF2B5EF4-FFF2-40B4-BE49-F238E27FC236}">
                <a16:creationId xmlns:a16="http://schemas.microsoft.com/office/drawing/2014/main" id="{45037552-1146-42B2-88B4-6BAC8879B66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A3113C1F-ABD4-4118-A3A7-FB573794C3D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76BABB81-3214-4467-B1DD-10B616A3034B}"/>
              </a:ext>
            </a:extLst>
          </p:cNvPr>
          <p:cNvSpPr>
            <a:spLocks noGrp="1" noChangeArrowheads="1"/>
          </p:cNvSpPr>
          <p:nvPr>
            <p:ph type="sldNum" sz="quarter" idx="12"/>
          </p:nvPr>
        </p:nvSpPr>
        <p:spPr>
          <a:ln/>
        </p:spPr>
        <p:txBody>
          <a:bodyPr/>
          <a:lstStyle>
            <a:lvl1pPr>
              <a:defRPr/>
            </a:lvl1pPr>
          </a:lstStyle>
          <a:p>
            <a:fld id="{08EE9C8F-6F14-4007-AF89-94672D90E34D}" type="slidenum">
              <a:rPr lang="sl-SI" altLang="sl-SI"/>
              <a:pPr/>
              <a:t>‹#›</a:t>
            </a:fld>
            <a:endParaRPr lang="sl-SI" altLang="sl-SI"/>
          </a:p>
        </p:txBody>
      </p:sp>
    </p:spTree>
    <p:extLst>
      <p:ext uri="{BB962C8B-B14F-4D97-AF65-F5344CB8AC3E}">
        <p14:creationId xmlns:p14="http://schemas.microsoft.com/office/powerpoint/2010/main" val="5548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a:extLst>
              <a:ext uri="{FF2B5EF4-FFF2-40B4-BE49-F238E27FC236}">
                <a16:creationId xmlns:a16="http://schemas.microsoft.com/office/drawing/2014/main" id="{52B90BE3-487D-4256-812D-6A33CCC05DF4}"/>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D647DB6E-CBBD-45CC-B4E4-9704A622BE2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E27E5B84-E1C5-4F0A-809F-A3C50F3D9AAF}"/>
              </a:ext>
            </a:extLst>
          </p:cNvPr>
          <p:cNvSpPr>
            <a:spLocks noGrp="1" noChangeArrowheads="1"/>
          </p:cNvSpPr>
          <p:nvPr>
            <p:ph type="sldNum" sz="quarter" idx="12"/>
          </p:nvPr>
        </p:nvSpPr>
        <p:spPr>
          <a:ln/>
        </p:spPr>
        <p:txBody>
          <a:bodyPr/>
          <a:lstStyle>
            <a:lvl1pPr>
              <a:defRPr/>
            </a:lvl1pPr>
          </a:lstStyle>
          <a:p>
            <a:fld id="{AC2C5F05-55D3-403F-9BAE-CDE4EFF0F1F6}" type="slidenum">
              <a:rPr lang="sl-SI" altLang="sl-SI"/>
              <a:pPr/>
              <a:t>‹#›</a:t>
            </a:fld>
            <a:endParaRPr lang="sl-SI" altLang="sl-SI"/>
          </a:p>
        </p:txBody>
      </p:sp>
    </p:spTree>
    <p:extLst>
      <p:ext uri="{BB962C8B-B14F-4D97-AF65-F5344CB8AC3E}">
        <p14:creationId xmlns:p14="http://schemas.microsoft.com/office/powerpoint/2010/main" val="312361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a:extLst>
              <a:ext uri="{FF2B5EF4-FFF2-40B4-BE49-F238E27FC236}">
                <a16:creationId xmlns:a16="http://schemas.microsoft.com/office/drawing/2014/main" id="{83031DE2-E3A8-4C43-8282-C64BB28A7B47}"/>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08F171E4-B102-4A03-A51E-2BD4491BD1F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5830B224-1FD8-4034-A0A8-A6A4B4E68C79}"/>
              </a:ext>
            </a:extLst>
          </p:cNvPr>
          <p:cNvSpPr>
            <a:spLocks noGrp="1" noChangeArrowheads="1"/>
          </p:cNvSpPr>
          <p:nvPr>
            <p:ph type="sldNum" sz="quarter" idx="12"/>
          </p:nvPr>
        </p:nvSpPr>
        <p:spPr>
          <a:ln/>
        </p:spPr>
        <p:txBody>
          <a:bodyPr/>
          <a:lstStyle>
            <a:lvl1pPr>
              <a:defRPr/>
            </a:lvl1pPr>
          </a:lstStyle>
          <a:p>
            <a:fld id="{63E61BD6-AF14-4526-BEB0-25EF59AD96B7}" type="slidenum">
              <a:rPr lang="sl-SI" altLang="sl-SI"/>
              <a:pPr/>
              <a:t>‹#›</a:t>
            </a:fld>
            <a:endParaRPr lang="sl-SI" altLang="sl-SI"/>
          </a:p>
        </p:txBody>
      </p:sp>
    </p:spTree>
    <p:extLst>
      <p:ext uri="{BB962C8B-B14F-4D97-AF65-F5344CB8AC3E}">
        <p14:creationId xmlns:p14="http://schemas.microsoft.com/office/powerpoint/2010/main" val="350731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8F4639-75AF-47A0-A4C2-84D16577460F}"/>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99BBB3DC-A765-45D6-A37E-835F2D6FA59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A8542CC5-E277-4DAA-9A1F-EE872B0A3331}"/>
              </a:ext>
            </a:extLst>
          </p:cNvPr>
          <p:cNvSpPr>
            <a:spLocks noGrp="1" noChangeArrowheads="1"/>
          </p:cNvSpPr>
          <p:nvPr>
            <p:ph type="sldNum" sz="quarter" idx="12"/>
          </p:nvPr>
        </p:nvSpPr>
        <p:spPr>
          <a:ln/>
        </p:spPr>
        <p:txBody>
          <a:bodyPr/>
          <a:lstStyle>
            <a:lvl1pPr>
              <a:defRPr/>
            </a:lvl1pPr>
          </a:lstStyle>
          <a:p>
            <a:fld id="{F2C92D25-934A-4834-A376-4E53CB4E5AD7}" type="slidenum">
              <a:rPr lang="sl-SI" altLang="sl-SI"/>
              <a:pPr/>
              <a:t>‹#›</a:t>
            </a:fld>
            <a:endParaRPr lang="sl-SI" altLang="sl-SI"/>
          </a:p>
        </p:txBody>
      </p:sp>
    </p:spTree>
    <p:extLst>
      <p:ext uri="{BB962C8B-B14F-4D97-AF65-F5344CB8AC3E}">
        <p14:creationId xmlns:p14="http://schemas.microsoft.com/office/powerpoint/2010/main" val="22836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E922BE2F-F88A-48FA-8AA2-8031B67E2319}"/>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ACBDB033-12F1-4D13-A4A1-25638B3D2F5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DD001D41-12D5-4D7F-93B5-A79D6AB68DEC}"/>
              </a:ext>
            </a:extLst>
          </p:cNvPr>
          <p:cNvSpPr>
            <a:spLocks noGrp="1" noChangeArrowheads="1"/>
          </p:cNvSpPr>
          <p:nvPr>
            <p:ph type="sldNum" sz="quarter" idx="12"/>
          </p:nvPr>
        </p:nvSpPr>
        <p:spPr>
          <a:ln/>
        </p:spPr>
        <p:txBody>
          <a:bodyPr/>
          <a:lstStyle>
            <a:lvl1pPr>
              <a:defRPr/>
            </a:lvl1pPr>
          </a:lstStyle>
          <a:p>
            <a:fld id="{D03CABD8-569E-4618-8DAB-9FC88E470DF3}" type="slidenum">
              <a:rPr lang="sl-SI" altLang="sl-SI"/>
              <a:pPr/>
              <a:t>‹#›</a:t>
            </a:fld>
            <a:endParaRPr lang="sl-SI" altLang="sl-SI"/>
          </a:p>
        </p:txBody>
      </p:sp>
    </p:spTree>
    <p:extLst>
      <p:ext uri="{BB962C8B-B14F-4D97-AF65-F5344CB8AC3E}">
        <p14:creationId xmlns:p14="http://schemas.microsoft.com/office/powerpoint/2010/main" val="91402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C7B89A7D-4701-4B58-AD25-2699B90B652E}"/>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8D775B12-AD97-4D45-9DC9-0D3D75D5C0A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10A0D88A-A31F-42C4-8DD8-4A3F6E86C486}"/>
              </a:ext>
            </a:extLst>
          </p:cNvPr>
          <p:cNvSpPr>
            <a:spLocks noGrp="1" noChangeArrowheads="1"/>
          </p:cNvSpPr>
          <p:nvPr>
            <p:ph type="sldNum" sz="quarter" idx="12"/>
          </p:nvPr>
        </p:nvSpPr>
        <p:spPr>
          <a:ln/>
        </p:spPr>
        <p:txBody>
          <a:bodyPr/>
          <a:lstStyle>
            <a:lvl1pPr>
              <a:defRPr/>
            </a:lvl1pPr>
          </a:lstStyle>
          <a:p>
            <a:fld id="{84B1E04F-5723-4617-A271-AC3161519CCD}" type="slidenum">
              <a:rPr lang="sl-SI" altLang="sl-SI"/>
              <a:pPr/>
              <a:t>‹#›</a:t>
            </a:fld>
            <a:endParaRPr lang="sl-SI" altLang="sl-SI"/>
          </a:p>
        </p:txBody>
      </p:sp>
    </p:spTree>
    <p:extLst>
      <p:ext uri="{BB962C8B-B14F-4D97-AF65-F5344CB8AC3E}">
        <p14:creationId xmlns:p14="http://schemas.microsoft.com/office/powerpoint/2010/main" val="196380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DA9C71-30FB-4691-A090-7592BFB304B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28A14FE1-C40F-4670-806D-4653C397BEC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5B4126AD-79D4-4219-9719-1C81BD6781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sl-SI"/>
          </a:p>
        </p:txBody>
      </p:sp>
      <p:sp>
        <p:nvSpPr>
          <p:cNvPr id="1029" name="Rectangle 5">
            <a:extLst>
              <a:ext uri="{FF2B5EF4-FFF2-40B4-BE49-F238E27FC236}">
                <a16:creationId xmlns:a16="http://schemas.microsoft.com/office/drawing/2014/main" id="{7F2271DC-4FCC-485C-A677-61923A400C3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sl-SI"/>
          </a:p>
        </p:txBody>
      </p:sp>
      <p:sp>
        <p:nvSpPr>
          <p:cNvPr id="1030" name="Rectangle 6">
            <a:extLst>
              <a:ext uri="{FF2B5EF4-FFF2-40B4-BE49-F238E27FC236}">
                <a16:creationId xmlns:a16="http://schemas.microsoft.com/office/drawing/2014/main" id="{B7D8DFAB-1FCC-4257-BFB4-2753550040C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14DABF-409B-49E2-B37B-B0DFD392B9BE}"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exsite.info/Naravno_vlakno"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wikipedia.org/wiki/Material" TargetMode="External"/><Relationship Id="rId7" Type="http://schemas.openxmlformats.org/officeDocument/2006/relationships/hyperlink" Target="http://sl.wikipedia.org/w/index.php?title=Plasti%C4%8Dnost&amp;action=edit&amp;redlink=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wikipedia.org/wiki/Spojina" TargetMode="External"/><Relationship Id="rId5" Type="http://schemas.openxmlformats.org/officeDocument/2006/relationships/hyperlink" Target="http://sl.wikipedia.org/wiki/Ogljik" TargetMode="External"/><Relationship Id="rId4" Type="http://schemas.openxmlformats.org/officeDocument/2006/relationships/hyperlink" Target="http://sl.wikipedia.org/wiki/Polimerizacij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wikipedia.org/wiki/Polizdelek" TargetMode="External"/><Relationship Id="rId3" Type="http://schemas.openxmlformats.org/officeDocument/2006/relationships/hyperlink" Target="http://sl.wikipedia.org/wiki/Surovina" TargetMode="External"/><Relationship Id="rId7" Type="http://schemas.openxmlformats.org/officeDocument/2006/relationships/hyperlink" Target="http://sl.wikipedia.org/w/index.php?title=Termostabilnost&amp;action=edit&amp;redlink=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wikipedia.org/w/index.php?title=Lomljivost&amp;action=edit&amp;redlink=1" TargetMode="External"/><Relationship Id="rId5" Type="http://schemas.openxmlformats.org/officeDocument/2006/relationships/hyperlink" Target="http://sl.wikipedia.org/w/index.php?title=Elasti%C4%8Dnost&amp;action=edit&amp;redlink=1" TargetMode="External"/><Relationship Id="rId10" Type="http://schemas.openxmlformats.org/officeDocument/2006/relationships/hyperlink" Target="http://sl.wikipedia.org/w/index.php?title=Folija&amp;action=edit&amp;redlink=1" TargetMode="External"/><Relationship Id="rId4" Type="http://schemas.openxmlformats.org/officeDocument/2006/relationships/hyperlink" Target="http://sl.wikipedia.org/wiki/Trdota" TargetMode="External"/><Relationship Id="rId9" Type="http://schemas.openxmlformats.org/officeDocument/2006/relationships/hyperlink" Target="http://sl.wikipedia.org/w/index.php?title=Vlakno&amp;action=edit&amp;redlink=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wikipedia.org/w/index.php?title=Polietilen&amp;action=edit&amp;redlink=1"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l.wikipedia.org/w/index.php?title=Teflon&amp;action=edit&amp;redlink=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80px-Isotactic-polypropylene-3D-balls">
            <a:extLst>
              <a:ext uri="{FF2B5EF4-FFF2-40B4-BE49-F238E27FC236}">
                <a16:creationId xmlns:a16="http://schemas.microsoft.com/office/drawing/2014/main" id="{22C675E6-6F58-470B-AAAD-65F97FFB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28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Naslov 3">
            <a:extLst>
              <a:ext uri="{FF2B5EF4-FFF2-40B4-BE49-F238E27FC236}">
                <a16:creationId xmlns:a16="http://schemas.microsoft.com/office/drawing/2014/main" id="{53236F88-E95C-43B7-A00E-814DE73350E6}"/>
              </a:ext>
            </a:extLst>
          </p:cNvPr>
          <p:cNvSpPr>
            <a:spLocks noGrp="1"/>
          </p:cNvSpPr>
          <p:nvPr>
            <p:ph type="ctrTitle"/>
          </p:nvPr>
        </p:nvSpPr>
        <p:spPr>
          <a:xfrm>
            <a:off x="685800" y="0"/>
            <a:ext cx="7772400" cy="1676400"/>
          </a:xfrm>
        </p:spPr>
        <p:txBody>
          <a:bodyPr/>
          <a:lstStyle/>
          <a:p>
            <a:r>
              <a:rPr lang="sl-SI" altLang="sl-SI">
                <a:solidFill>
                  <a:srgbClr val="FF0000"/>
                </a:solidFill>
              </a:rPr>
              <a:t>UPORABA IN LASNOST POLIMEROV</a:t>
            </a:r>
            <a:endParaRPr lang="sl-SI" altLang="sl-SI"/>
          </a:p>
        </p:txBody>
      </p:sp>
      <p:sp>
        <p:nvSpPr>
          <p:cNvPr id="2" name="Subtitle 1">
            <a:extLst>
              <a:ext uri="{FF2B5EF4-FFF2-40B4-BE49-F238E27FC236}">
                <a16:creationId xmlns:a16="http://schemas.microsoft.com/office/drawing/2014/main" id="{FE6525A8-6C6F-4DA8-9405-8BE6975459E6}"/>
              </a:ext>
            </a:extLst>
          </p:cNvPr>
          <p:cNvSpPr>
            <a:spLocks noGrp="1"/>
          </p:cNvSpPr>
          <p:nvPr>
            <p:ph type="subTitle" idx="1"/>
          </p:nvPr>
        </p:nvSpPr>
        <p:spPr/>
        <p:txBody>
          <a:bodyPr/>
          <a:lstStyle/>
          <a:p>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156D4D0A-B7A1-4696-B4BD-459AE3FE0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Naslov 1">
            <a:extLst>
              <a:ext uri="{FF2B5EF4-FFF2-40B4-BE49-F238E27FC236}">
                <a16:creationId xmlns:a16="http://schemas.microsoft.com/office/drawing/2014/main" id="{1BE69588-7A12-42B0-AD99-B5936CFE4667}"/>
              </a:ext>
            </a:extLst>
          </p:cNvPr>
          <p:cNvSpPr>
            <a:spLocks noGrp="1"/>
          </p:cNvSpPr>
          <p:nvPr>
            <p:ph type="title"/>
          </p:nvPr>
        </p:nvSpPr>
        <p:spPr/>
        <p:txBody>
          <a:bodyPr/>
          <a:lstStyle/>
          <a:p>
            <a:r>
              <a:rPr lang="sl-SI" altLang="sl-SI">
                <a:solidFill>
                  <a:srgbClr val="FF0000"/>
                </a:solidFill>
              </a:rPr>
              <a:t>SINTETIČNO VLAKNO</a:t>
            </a:r>
          </a:p>
        </p:txBody>
      </p:sp>
      <p:sp>
        <p:nvSpPr>
          <p:cNvPr id="3" name="Ograda vsebine 2">
            <a:extLst>
              <a:ext uri="{FF2B5EF4-FFF2-40B4-BE49-F238E27FC236}">
                <a16:creationId xmlns:a16="http://schemas.microsoft.com/office/drawing/2014/main" id="{27E9EED3-5C86-417A-B874-3A5265EA7256}"/>
              </a:ext>
            </a:extLst>
          </p:cNvPr>
          <p:cNvSpPr>
            <a:spLocks noGrp="1"/>
          </p:cNvSpPr>
          <p:nvPr>
            <p:ph idx="1"/>
          </p:nvPr>
        </p:nvSpPr>
        <p:spPr>
          <a:xfrm>
            <a:off x="457200" y="1285875"/>
            <a:ext cx="8229600" cy="5072063"/>
          </a:xfrm>
        </p:spPr>
        <p:txBody>
          <a:bodyPr>
            <a:normAutofit/>
          </a:bodyPr>
          <a:lstStyle/>
          <a:p>
            <a:pPr>
              <a:defRPr/>
            </a:pPr>
            <a:r>
              <a:rPr lang="sl-SI" dirty="0">
                <a:solidFill>
                  <a:schemeClr val="accent6"/>
                </a:solidFill>
              </a:rPr>
              <a:t>Je izdelano iz sintetičnih </a:t>
            </a:r>
            <a:r>
              <a:rPr lang="sl-SI" dirty="0" err="1">
                <a:solidFill>
                  <a:schemeClr val="accent6"/>
                </a:solidFill>
              </a:rPr>
              <a:t>makromulekularnih</a:t>
            </a:r>
            <a:r>
              <a:rPr lang="sl-SI" dirty="0">
                <a:solidFill>
                  <a:schemeClr val="accent6"/>
                </a:solidFill>
              </a:rPr>
              <a:t> materialov (polimerov), ki tvorijo vlakna in so oblikovani z večkratno reakcijo iz enostavnih kemijskih materialov (</a:t>
            </a:r>
            <a:r>
              <a:rPr lang="sl-SI" dirty="0" err="1">
                <a:solidFill>
                  <a:schemeClr val="accent6"/>
                </a:solidFill>
              </a:rPr>
              <a:t>monomerov</a:t>
            </a:r>
            <a:r>
              <a:rPr lang="sl-SI" dirty="0">
                <a:solidFill>
                  <a:schemeClr val="accent6"/>
                </a:solidFill>
              </a:rPr>
              <a:t>).Z njihovimi kvalitetami, določene (odpornost na visoko temperaturo, razteznost, elastičnost, itd.) se lahko slučajno spremenijo, kar v veliko primerih ustreza </a:t>
            </a:r>
            <a:r>
              <a:rPr lang="sl-SI" dirty="0">
                <a:solidFill>
                  <a:schemeClr val="accent6"/>
                </a:solidFill>
                <a:hlinkClick r:id="rId3" tooltip="Naravno vlakno"/>
              </a:rPr>
              <a:t>naravnim vlaknom</a:t>
            </a:r>
            <a:r>
              <a:rPr lang="sl-SI" dirty="0">
                <a:solidFill>
                  <a:schemeClr val="accent6"/>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08AE2C16-B765-4B34-A79C-DF7BBF6E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a:extLst>
              <a:ext uri="{FF2B5EF4-FFF2-40B4-BE49-F238E27FC236}">
                <a16:creationId xmlns:a16="http://schemas.microsoft.com/office/drawing/2014/main" id="{0F247E2D-2105-4C58-8534-4C5BD59814E2}"/>
              </a:ext>
            </a:extLst>
          </p:cNvPr>
          <p:cNvSpPr>
            <a:spLocks noGrp="1"/>
          </p:cNvSpPr>
          <p:nvPr>
            <p:ph idx="1"/>
          </p:nvPr>
        </p:nvSpPr>
        <p:spPr>
          <a:xfrm>
            <a:off x="457200" y="1524000"/>
            <a:ext cx="8229600" cy="5334000"/>
          </a:xfrm>
        </p:spPr>
        <p:txBody>
          <a:bodyPr/>
          <a:lstStyle/>
          <a:p>
            <a:r>
              <a:rPr lang="sl-SI" altLang="sl-SI" sz="2800">
                <a:solidFill>
                  <a:srgbClr val="FF0000"/>
                </a:solidFill>
              </a:rPr>
              <a:t>poliamid</a:t>
            </a:r>
          </a:p>
          <a:p>
            <a:r>
              <a:rPr lang="sl-SI" altLang="sl-SI" sz="2800">
                <a:solidFill>
                  <a:srgbClr val="FF0000"/>
                </a:solidFill>
              </a:rPr>
              <a:t>poliester, </a:t>
            </a:r>
          </a:p>
          <a:p>
            <a:r>
              <a:rPr lang="sl-SI" altLang="sl-SI" sz="2800">
                <a:solidFill>
                  <a:srgbClr val="FF0000"/>
                </a:solidFill>
              </a:rPr>
              <a:t>poliolefin, </a:t>
            </a:r>
          </a:p>
          <a:p>
            <a:r>
              <a:rPr lang="sl-SI" altLang="sl-SI" sz="2800">
                <a:solidFill>
                  <a:srgbClr val="FF0000"/>
                </a:solidFill>
              </a:rPr>
              <a:t>poliakrilonitril </a:t>
            </a:r>
          </a:p>
          <a:p>
            <a:r>
              <a:rPr lang="sl-SI" altLang="sl-SI" sz="2800">
                <a:solidFill>
                  <a:srgbClr val="FF0000"/>
                </a:solidFill>
              </a:rPr>
              <a:t>polivinilklorid</a:t>
            </a:r>
          </a:p>
          <a:p>
            <a:r>
              <a:rPr lang="sl-SI" altLang="sl-SI" sz="2800">
                <a:solidFill>
                  <a:srgbClr val="FF0000"/>
                </a:solidFill>
              </a:rPr>
              <a:t>polivinil alkohol</a:t>
            </a:r>
          </a:p>
          <a:p>
            <a:pPr>
              <a:buFontTx/>
              <a:buNone/>
            </a:pPr>
            <a:r>
              <a:rPr lang="sl-SI" altLang="sl-SI" sz="2800">
                <a:solidFill>
                  <a:srgbClr val="FF0000"/>
                </a:solidFill>
              </a:rPr>
              <a:t>    polivinilliden</a:t>
            </a:r>
          </a:p>
          <a:p>
            <a:r>
              <a:rPr lang="sl-SI" altLang="sl-SI" sz="2800">
                <a:solidFill>
                  <a:srgbClr val="FF0000"/>
                </a:solidFill>
              </a:rPr>
              <a:t>polifluoretilen </a:t>
            </a:r>
          </a:p>
          <a:p>
            <a:r>
              <a:rPr lang="sl-SI" altLang="sl-SI" sz="2800">
                <a:solidFill>
                  <a:srgbClr val="FF0000"/>
                </a:solidFill>
              </a:rPr>
              <a:t>poliuretan</a:t>
            </a:r>
          </a:p>
          <a:p>
            <a:endParaRPr lang="sl-SI" altLang="sl-SI"/>
          </a:p>
        </p:txBody>
      </p:sp>
      <p:sp>
        <p:nvSpPr>
          <p:cNvPr id="12292" name="Naslov 3">
            <a:extLst>
              <a:ext uri="{FF2B5EF4-FFF2-40B4-BE49-F238E27FC236}">
                <a16:creationId xmlns:a16="http://schemas.microsoft.com/office/drawing/2014/main" id="{0ECC5C83-D444-45F3-94B1-ACB0F832EE28}"/>
              </a:ext>
            </a:extLst>
          </p:cNvPr>
          <p:cNvSpPr>
            <a:spLocks noGrp="1"/>
          </p:cNvSpPr>
          <p:nvPr>
            <p:ph type="title"/>
          </p:nvPr>
        </p:nvSpPr>
        <p:spPr/>
        <p:txBody>
          <a:bodyPr/>
          <a:lstStyle/>
          <a:p>
            <a:r>
              <a:rPr lang="sl-SI" altLang="sl-SI">
                <a:solidFill>
                  <a:srgbClr val="FF0000"/>
                </a:solidFill>
              </a:rPr>
              <a:t>SINTETIČNO VLAKNO PRIMERI</a:t>
            </a:r>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7" end="7"/>
                                            </p:txEl>
                                          </p:spTgt>
                                        </p:tgtEl>
                                      </p:cBhvr>
                                    </p:animEffect>
                                  </p:childTnLst>
                                </p:cTn>
                              </p:par>
                              <p:par>
                                <p:cTn id="85" presetID="25" presetClass="entr" presetSubtype="0" fill="hold" nodeType="with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D394D836-3637-46AB-B4AD-E8C6236AB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FB55CC30-47B1-4B90-8007-E2B2B6922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a:extLst>
              <a:ext uri="{FF2B5EF4-FFF2-40B4-BE49-F238E27FC236}">
                <a16:creationId xmlns:a16="http://schemas.microsoft.com/office/drawing/2014/main" id="{831E8336-B9C6-453E-A5BE-234FD2280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A61C6A6A-FE6E-42C5-9460-72E3CD55ED0E}"/>
              </a:ext>
            </a:extLst>
          </p:cNvPr>
          <p:cNvSpPr>
            <a:spLocks noGrp="1"/>
          </p:cNvSpPr>
          <p:nvPr>
            <p:ph type="title"/>
          </p:nvPr>
        </p:nvSpPr>
        <p:spPr>
          <a:xfrm>
            <a:off x="457200" y="0"/>
            <a:ext cx="8229600" cy="1752600"/>
          </a:xfrm>
        </p:spPr>
        <p:txBody>
          <a:bodyPr>
            <a:normAutofit fontScale="90000"/>
          </a:bodyPr>
          <a:lstStyle/>
          <a:p>
            <a:pPr>
              <a:defRPr/>
            </a:pPr>
            <a:r>
              <a:rPr lang="sl-SI" dirty="0">
                <a:solidFill>
                  <a:schemeClr val="accent3"/>
                </a:solidFill>
              </a:rPr>
              <a:t>PRIMERJAVA</a:t>
            </a:r>
            <a:br>
              <a:rPr lang="sl-SI" dirty="0">
                <a:solidFill>
                  <a:schemeClr val="accent3"/>
                </a:solidFill>
              </a:rPr>
            </a:br>
            <a:r>
              <a:rPr lang="sl-SI" dirty="0">
                <a:solidFill>
                  <a:schemeClr val="accent3"/>
                </a:solidFill>
              </a:rPr>
              <a:t>VOLNE,BOMBAŽA IN SINTETIČNEGA VLAKNA</a:t>
            </a:r>
          </a:p>
        </p:txBody>
      </p:sp>
      <p:sp>
        <p:nvSpPr>
          <p:cNvPr id="3" name="Ograda vsebine 2">
            <a:extLst>
              <a:ext uri="{FF2B5EF4-FFF2-40B4-BE49-F238E27FC236}">
                <a16:creationId xmlns:a16="http://schemas.microsoft.com/office/drawing/2014/main" id="{54ED16B3-90E6-4865-B1B3-D1504D63848F}"/>
              </a:ext>
            </a:extLst>
          </p:cNvPr>
          <p:cNvSpPr>
            <a:spLocks noGrp="1"/>
          </p:cNvSpPr>
          <p:nvPr>
            <p:ph idx="1"/>
          </p:nvPr>
        </p:nvSpPr>
        <p:spPr>
          <a:xfrm>
            <a:off x="457200" y="1828800"/>
            <a:ext cx="8229600" cy="4297363"/>
          </a:xfrm>
        </p:spPr>
        <p:txBody>
          <a:bodyPr>
            <a:normAutofit fontScale="77500" lnSpcReduction="20000"/>
          </a:bodyPr>
          <a:lstStyle/>
          <a:p>
            <a:pPr>
              <a:defRPr/>
            </a:pPr>
            <a:r>
              <a:rPr lang="sl-SI" dirty="0">
                <a:solidFill>
                  <a:srgbClr val="99FFCC"/>
                </a:solidFill>
              </a:rPr>
              <a:t>Volna so vlakna pridelana iz kožuhov živali družine </a:t>
            </a:r>
            <a:r>
              <a:rPr lang="sl-SI" dirty="0" err="1">
                <a:solidFill>
                  <a:srgbClr val="99FFCC"/>
                </a:solidFill>
              </a:rPr>
              <a:t>caprinae</a:t>
            </a:r>
            <a:endParaRPr lang="sl-SI" dirty="0">
              <a:solidFill>
                <a:srgbClr val="99FFCC"/>
              </a:solidFill>
            </a:endParaRPr>
          </a:p>
          <a:p>
            <a:pPr>
              <a:defRPr/>
            </a:pPr>
            <a:r>
              <a:rPr lang="sl-SI" dirty="0">
                <a:solidFill>
                  <a:srgbClr val="00B050"/>
                </a:solidFill>
              </a:rPr>
              <a:t>Bombaž so naravna vlakna.</a:t>
            </a:r>
          </a:p>
          <a:p>
            <a:pPr>
              <a:defRPr/>
            </a:pPr>
            <a:r>
              <a:rPr lang="sl-SI" dirty="0">
                <a:solidFill>
                  <a:srgbClr val="00B050"/>
                </a:solidFill>
              </a:rPr>
              <a:t>Sintetična vlakna pa so izdelana iz </a:t>
            </a:r>
            <a:r>
              <a:rPr lang="sl-SI" dirty="0" err="1">
                <a:solidFill>
                  <a:srgbClr val="00B050"/>
                </a:solidFill>
              </a:rPr>
              <a:t>makromulekularnih</a:t>
            </a:r>
            <a:r>
              <a:rPr lang="sl-SI" dirty="0">
                <a:solidFill>
                  <a:srgbClr val="00B050"/>
                </a:solidFill>
              </a:rPr>
              <a:t> </a:t>
            </a:r>
            <a:r>
              <a:rPr lang="sl-SI" dirty="0" err="1">
                <a:solidFill>
                  <a:srgbClr val="00B050"/>
                </a:solidFill>
              </a:rPr>
              <a:t>matrialov</a:t>
            </a:r>
            <a:r>
              <a:rPr lang="sl-SI" dirty="0">
                <a:solidFill>
                  <a:srgbClr val="92D050"/>
                </a:solidFill>
              </a:rPr>
              <a:t>.</a:t>
            </a:r>
          </a:p>
          <a:p>
            <a:pPr>
              <a:defRPr/>
            </a:pPr>
            <a:r>
              <a:rPr lang="sl-SI" dirty="0">
                <a:solidFill>
                  <a:srgbClr val="3333FF"/>
                </a:solidFill>
              </a:rPr>
              <a:t>Volna se uporablja za oblačila.</a:t>
            </a:r>
          </a:p>
          <a:p>
            <a:pPr>
              <a:defRPr/>
            </a:pPr>
            <a:r>
              <a:rPr lang="sl-SI" dirty="0">
                <a:solidFill>
                  <a:srgbClr val="3333FF"/>
                </a:solidFill>
              </a:rPr>
              <a:t>Bombaž se prede v tanke niti iz katerih izdelujejo tkanine.</a:t>
            </a:r>
          </a:p>
          <a:p>
            <a:pPr>
              <a:defRPr/>
            </a:pPr>
            <a:r>
              <a:rPr lang="sl-SI" dirty="0">
                <a:solidFill>
                  <a:srgbClr val="FF0000"/>
                </a:solidFill>
              </a:rPr>
              <a:t>Sintetična vlakna se uporabljajo v proizvodnji spodnjega perila in za tkanine in pletenine za ženske in moške obleke, pa tudi za </a:t>
            </a:r>
            <a:r>
              <a:rPr lang="sl-SI" dirty="0" err="1">
                <a:solidFill>
                  <a:srgbClr val="FF0000"/>
                </a:solidFill>
              </a:rPr>
              <a:t>proiozvodnjo</a:t>
            </a:r>
            <a:r>
              <a:rPr lang="sl-SI" dirty="0">
                <a:solidFill>
                  <a:srgbClr val="FF0000"/>
                </a:solidFill>
              </a:rPr>
              <a:t> izdelkov za tehnične namene.</a:t>
            </a:r>
          </a:p>
          <a:p>
            <a:pPr>
              <a:defRPr/>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9EB435D-87F6-4655-A5A2-D115244C4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888C11B0-7B97-455A-86B0-6DFA8D4D1ED5}"/>
              </a:ext>
            </a:extLst>
          </p:cNvPr>
          <p:cNvSpPr>
            <a:spLocks noGrp="1"/>
          </p:cNvSpPr>
          <p:nvPr>
            <p:ph type="title"/>
          </p:nvPr>
        </p:nvSpPr>
        <p:spPr/>
        <p:txBody>
          <a:bodyPr/>
          <a:lstStyle/>
          <a:p>
            <a:pPr>
              <a:defRPr/>
            </a:pPr>
            <a:r>
              <a:rPr lang="sl-SI" dirty="0">
                <a:solidFill>
                  <a:schemeClr val="accent3"/>
                </a:solidFill>
              </a:rPr>
              <a:t>SINTETIČNI POLIMERI V BARVAH,LAKIH IN LEPILIH</a:t>
            </a:r>
          </a:p>
        </p:txBody>
      </p:sp>
      <p:sp>
        <p:nvSpPr>
          <p:cNvPr id="10244" name="Ograda vsebine 2">
            <a:extLst>
              <a:ext uri="{FF2B5EF4-FFF2-40B4-BE49-F238E27FC236}">
                <a16:creationId xmlns:a16="http://schemas.microsoft.com/office/drawing/2014/main" id="{AD2D394C-8D6F-41A2-A6D0-FA76F827A80D}"/>
              </a:ext>
            </a:extLst>
          </p:cNvPr>
          <p:cNvSpPr>
            <a:spLocks noGrp="1"/>
          </p:cNvSpPr>
          <p:nvPr>
            <p:ph idx="1"/>
          </p:nvPr>
        </p:nvSpPr>
        <p:spPr/>
        <p:txBody>
          <a:bodyPr/>
          <a:lstStyle/>
          <a:p>
            <a:r>
              <a:rPr lang="sl-SI" altLang="sl-SI">
                <a:solidFill>
                  <a:srgbClr val="FFFF00"/>
                </a:solidFill>
              </a:rPr>
              <a:t>Veliko sodobnih barv lepil in lakov je polimerov. V zaprti pločevinki je barva(polimer)termoplastičen. Polimerne verige niso med seboj povezane. Šele pri uporabi se polimerne verige med seboj zamrežijo. Pri tem se barva strdi lepilo pa zlepi.</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2000"/>
                                        <p:tgtEl>
                                          <p:spTgt spid="10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4B737BA-9FFF-49F8-BD1C-3E588CDF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Naslov 1">
            <a:extLst>
              <a:ext uri="{FF2B5EF4-FFF2-40B4-BE49-F238E27FC236}">
                <a16:creationId xmlns:a16="http://schemas.microsoft.com/office/drawing/2014/main" id="{5BBD8781-4878-4BC1-B470-DBD9EB215401}"/>
              </a:ext>
            </a:extLst>
          </p:cNvPr>
          <p:cNvSpPr>
            <a:spLocks noGrp="1"/>
          </p:cNvSpPr>
          <p:nvPr>
            <p:ph type="title"/>
          </p:nvPr>
        </p:nvSpPr>
        <p:spPr/>
        <p:txBody>
          <a:bodyPr/>
          <a:lstStyle/>
          <a:p>
            <a:r>
              <a:rPr lang="sl-SI" altLang="sl-SI"/>
              <a:t>KAJ JE PLASTIKA</a:t>
            </a:r>
          </a:p>
        </p:txBody>
      </p:sp>
      <p:sp>
        <p:nvSpPr>
          <p:cNvPr id="3076" name="Ograda vsebine 2">
            <a:extLst>
              <a:ext uri="{FF2B5EF4-FFF2-40B4-BE49-F238E27FC236}">
                <a16:creationId xmlns:a16="http://schemas.microsoft.com/office/drawing/2014/main" id="{F8E058D1-6BA4-41D6-9CD0-525C669D5188}"/>
              </a:ext>
            </a:extLst>
          </p:cNvPr>
          <p:cNvSpPr>
            <a:spLocks noGrp="1"/>
          </p:cNvSpPr>
          <p:nvPr>
            <p:ph idx="1"/>
          </p:nvPr>
        </p:nvSpPr>
        <p:spPr/>
        <p:txBody>
          <a:bodyPr/>
          <a:lstStyle/>
          <a:p>
            <a:r>
              <a:rPr lang="sl-SI" altLang="sl-SI" b="1"/>
              <a:t>Plastika</a:t>
            </a:r>
            <a:r>
              <a:rPr lang="sl-SI" altLang="sl-SI"/>
              <a:t> ali </a:t>
            </a:r>
            <a:r>
              <a:rPr lang="sl-SI" altLang="sl-SI" b="1"/>
              <a:t>plastična masa</a:t>
            </a:r>
            <a:r>
              <a:rPr lang="sl-SI" altLang="sl-SI"/>
              <a:t> je skupno ime za vrsto sintetičnih in polsintetičnih </a:t>
            </a:r>
            <a:r>
              <a:rPr lang="sl-SI" altLang="sl-SI" u="sng">
                <a:hlinkClick r:id="rId3" tooltip="Material"/>
              </a:rPr>
              <a:t>materialov</a:t>
            </a:r>
            <a:r>
              <a:rPr lang="sl-SI" altLang="sl-SI"/>
              <a:t>, ki jih pridobivamo s </a:t>
            </a:r>
            <a:r>
              <a:rPr lang="sl-SI" altLang="sl-SI" u="sng">
                <a:hlinkClick r:id="rId4" tooltip="Polimerizacija"/>
              </a:rPr>
              <a:t>polimerizacijo</a:t>
            </a:r>
            <a:r>
              <a:rPr lang="sl-SI" altLang="sl-SI"/>
              <a:t> organskih </a:t>
            </a:r>
            <a:r>
              <a:rPr lang="sl-SI" altLang="sl-SI" u="sng">
                <a:hlinkClick r:id="rId5" tooltip="Ogljik"/>
              </a:rPr>
              <a:t>ogljikovih</a:t>
            </a:r>
            <a:r>
              <a:rPr lang="sl-SI" altLang="sl-SI"/>
              <a:t> </a:t>
            </a:r>
            <a:r>
              <a:rPr lang="sl-SI" altLang="sl-SI" u="sng">
                <a:hlinkClick r:id="rId6" tooltip="Spojina"/>
              </a:rPr>
              <a:t>spojin</a:t>
            </a:r>
            <a:r>
              <a:rPr lang="sl-SI" altLang="sl-SI"/>
              <a:t>. Plastičen predmet je sestavljen iz množice dolgih ogljikovih verig, ki so sestavljene iz ponavljajočih se kratkih enot. Za večino teh materialov je značilno, da se ob delovanju sile upognejo, ne da bi se zlomili - </a:t>
            </a:r>
            <a:r>
              <a:rPr lang="sl-SI" altLang="sl-SI" u="sng">
                <a:hlinkClick r:id="rId7" tooltip="Plastičnost (članek še ni napisan)"/>
              </a:rPr>
              <a:t>plastičnost</a:t>
            </a:r>
            <a:r>
              <a:rPr lang="sl-SI" altLang="sl-SI"/>
              <a:t>, po čemer so dobili tudi 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p:cTn id="7" dur="500" fill="hold"/>
                                        <p:tgtEl>
                                          <p:spTgt spid="307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0F6B0DC-5A7C-4112-84B7-1CD9E8A14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AFF8C17D-D549-42F1-AB98-13ADE8F4CC2A}"/>
              </a:ext>
            </a:extLst>
          </p:cNvPr>
          <p:cNvSpPr>
            <a:spLocks noGrp="1" noChangeArrowheads="1"/>
          </p:cNvSpPr>
          <p:nvPr>
            <p:ph type="title"/>
          </p:nvPr>
        </p:nvSpPr>
        <p:spPr>
          <a:xfrm>
            <a:off x="457200" y="-76200"/>
            <a:ext cx="7848600" cy="76200"/>
          </a:xfrm>
        </p:spPr>
        <p:txBody>
          <a:bodyPr/>
          <a:lstStyle/>
          <a:p>
            <a:endParaRPr lang="sl-SI" altLang="sl-SI" sz="4000"/>
          </a:p>
        </p:txBody>
      </p:sp>
      <p:sp>
        <p:nvSpPr>
          <p:cNvPr id="4100" name="Rectangle 3">
            <a:extLst>
              <a:ext uri="{FF2B5EF4-FFF2-40B4-BE49-F238E27FC236}">
                <a16:creationId xmlns:a16="http://schemas.microsoft.com/office/drawing/2014/main" id="{EA1F9F42-BBC7-4045-BEFF-B252A209C36A}"/>
              </a:ext>
            </a:extLst>
          </p:cNvPr>
          <p:cNvSpPr>
            <a:spLocks noGrp="1" noChangeArrowheads="1"/>
          </p:cNvSpPr>
          <p:nvPr>
            <p:ph type="body" idx="1"/>
          </p:nvPr>
        </p:nvSpPr>
        <p:spPr>
          <a:xfrm>
            <a:off x="0" y="0"/>
            <a:ext cx="9144000" cy="6858000"/>
          </a:xfrm>
        </p:spPr>
        <p:txBody>
          <a:bodyPr/>
          <a:lstStyle/>
          <a:p>
            <a:r>
              <a:rPr lang="sl-SI" altLang="sl-SI" sz="4400"/>
              <a:t>V uporabi je široka paleta plastik, ki jim ustrezna </a:t>
            </a:r>
            <a:r>
              <a:rPr lang="sl-SI" altLang="sl-SI" sz="4400" u="sng">
                <a:hlinkClick r:id="rId3" tooltip="Surovina"/>
              </a:rPr>
              <a:t>surovina</a:t>
            </a:r>
            <a:r>
              <a:rPr lang="sl-SI" altLang="sl-SI" sz="4400"/>
              <a:t>, proizvodni proces in dodatki dajejo različno </a:t>
            </a:r>
            <a:r>
              <a:rPr lang="sl-SI" altLang="sl-SI" sz="4400" u="sng">
                <a:hlinkClick r:id="rId4" tooltip="Trdota"/>
              </a:rPr>
              <a:t>trdoto</a:t>
            </a:r>
            <a:r>
              <a:rPr lang="sl-SI" altLang="sl-SI" sz="4400"/>
              <a:t>, </a:t>
            </a:r>
            <a:r>
              <a:rPr lang="sl-SI" altLang="sl-SI" sz="4400" u="sng">
                <a:hlinkClick r:id="rId5" tooltip="Elastičnost (članek še ni napisan)"/>
              </a:rPr>
              <a:t>elastičnost</a:t>
            </a:r>
            <a:r>
              <a:rPr lang="sl-SI" altLang="sl-SI" sz="4400"/>
              <a:t>, </a:t>
            </a:r>
            <a:r>
              <a:rPr lang="sl-SI" altLang="sl-SI" sz="4400" u="sng">
                <a:hlinkClick r:id="rId6" tooltip="Lomljivost (članek še ni napisan)"/>
              </a:rPr>
              <a:t>lomljivost</a:t>
            </a:r>
            <a:r>
              <a:rPr lang="sl-SI" altLang="sl-SI" sz="4400"/>
              <a:t>, </a:t>
            </a:r>
            <a:r>
              <a:rPr lang="sl-SI" altLang="sl-SI" sz="4400" u="sng">
                <a:hlinkClick r:id="rId7" tooltip="Termostabilnost (članek še ni napisan)"/>
              </a:rPr>
              <a:t>termo-</a:t>
            </a:r>
            <a:r>
              <a:rPr lang="sl-SI" altLang="sl-SI" sz="4400"/>
              <a:t> in kemično stabilnost. Plastika se v proizvodnem procesu obdela v že oblikovane predmete, </a:t>
            </a:r>
            <a:r>
              <a:rPr lang="sl-SI" altLang="sl-SI" sz="4400" u="sng">
                <a:hlinkClick r:id="rId8" tooltip="Polizdelek"/>
              </a:rPr>
              <a:t>polizdelke</a:t>
            </a:r>
            <a:r>
              <a:rPr lang="sl-SI" altLang="sl-SI" sz="4400"/>
              <a:t>, </a:t>
            </a:r>
            <a:r>
              <a:rPr lang="sl-SI" altLang="sl-SI" sz="4400" u="sng">
                <a:hlinkClick r:id="rId9" tooltip="Vlakno (članek še ni napisan)"/>
              </a:rPr>
              <a:t>vlakna</a:t>
            </a:r>
            <a:r>
              <a:rPr lang="sl-SI" altLang="sl-SI" sz="4400"/>
              <a:t> ali </a:t>
            </a:r>
            <a:r>
              <a:rPr lang="sl-SI" altLang="sl-SI" sz="4400" u="sng">
                <a:hlinkClick r:id="rId10" tooltip="Folija (članek še ni napisan)"/>
              </a:rPr>
              <a:t>folije</a:t>
            </a:r>
            <a:r>
              <a:rPr lang="sl-SI" altLang="sl-SI" sz="44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18C41E-FA1A-423E-81C5-443B28674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Naslov 1">
            <a:extLst>
              <a:ext uri="{FF2B5EF4-FFF2-40B4-BE49-F238E27FC236}">
                <a16:creationId xmlns:a16="http://schemas.microsoft.com/office/drawing/2014/main" id="{DD31F109-F3A6-40C6-928A-F5C52D933FD3}"/>
              </a:ext>
            </a:extLst>
          </p:cNvPr>
          <p:cNvSpPr>
            <a:spLocks noGrp="1"/>
          </p:cNvSpPr>
          <p:nvPr>
            <p:ph type="title"/>
          </p:nvPr>
        </p:nvSpPr>
        <p:spPr/>
        <p:txBody>
          <a:bodyPr/>
          <a:lstStyle/>
          <a:p>
            <a:r>
              <a:rPr lang="sl-SI" altLang="sl-SI">
                <a:solidFill>
                  <a:srgbClr val="FF0000"/>
                </a:solidFill>
              </a:rPr>
              <a:t>PLASTOMERI(TERMOLASTI</a:t>
            </a:r>
            <a:r>
              <a:rPr lang="sl-SI" altLang="sl-SI" sz="4800">
                <a:solidFill>
                  <a:srgbClr val="FF0000"/>
                </a:solidFill>
              </a:rPr>
              <a:t>)</a:t>
            </a:r>
            <a:endParaRPr lang="sl-SI" altLang="sl-SI"/>
          </a:p>
        </p:txBody>
      </p:sp>
      <p:sp>
        <p:nvSpPr>
          <p:cNvPr id="3" name="Ograda vsebine 2">
            <a:extLst>
              <a:ext uri="{FF2B5EF4-FFF2-40B4-BE49-F238E27FC236}">
                <a16:creationId xmlns:a16="http://schemas.microsoft.com/office/drawing/2014/main" id="{F1154218-D830-4EBD-97F5-3B5987B88685}"/>
              </a:ext>
            </a:extLst>
          </p:cNvPr>
          <p:cNvSpPr>
            <a:spLocks noGrp="1"/>
          </p:cNvSpPr>
          <p:nvPr>
            <p:ph idx="1"/>
          </p:nvPr>
        </p:nvSpPr>
        <p:spPr>
          <a:xfrm>
            <a:off x="457200" y="1600200"/>
            <a:ext cx="8229600" cy="5257800"/>
          </a:xfrm>
        </p:spPr>
        <p:txBody>
          <a:bodyPr>
            <a:normAutofit/>
          </a:bodyPr>
          <a:lstStyle/>
          <a:p>
            <a:pPr>
              <a:defRPr/>
            </a:pPr>
            <a:r>
              <a:rPr lang="sl-SI" sz="3600" dirty="0" err="1">
                <a:solidFill>
                  <a:schemeClr val="accent3"/>
                </a:solidFill>
              </a:rPr>
              <a:t>Plastomer</a:t>
            </a:r>
            <a:r>
              <a:rPr lang="sl-SI" sz="3600" dirty="0">
                <a:solidFill>
                  <a:schemeClr val="accent3"/>
                </a:solidFill>
              </a:rPr>
              <a:t> ali termoplast</a:t>
            </a:r>
            <a:r>
              <a:rPr lang="sl-SI" sz="3600" dirty="0">
                <a:solidFill>
                  <a:srgbClr val="FF0000"/>
                </a:solidFill>
              </a:rPr>
              <a:t> je </a:t>
            </a:r>
            <a:r>
              <a:rPr lang="sl-SI" sz="3600" dirty="0" err="1">
                <a:solidFill>
                  <a:srgbClr val="FF0000"/>
                </a:solidFill>
              </a:rPr>
              <a:t>nezamrežen</a:t>
            </a:r>
            <a:r>
              <a:rPr lang="sl-SI" sz="3600" dirty="0">
                <a:solidFill>
                  <a:srgbClr val="FF0000"/>
                </a:solidFill>
              </a:rPr>
              <a:t> polimerni material sestavljen iz polimernih verig, katere so lahko rahlo razvejane, ali pa so dolge linearne. Te verige so prostorsko vezane s šibkimi molekulskimi ali </a:t>
            </a:r>
            <a:r>
              <a:rPr lang="sl-SI" sz="3600" dirty="0" err="1">
                <a:solidFill>
                  <a:srgbClr val="FF0000"/>
                </a:solidFill>
              </a:rPr>
              <a:t>van</a:t>
            </a:r>
            <a:r>
              <a:rPr lang="sl-SI" sz="3600" dirty="0">
                <a:solidFill>
                  <a:srgbClr val="FF0000"/>
                </a:solidFill>
              </a:rPr>
              <a:t> </a:t>
            </a:r>
            <a:r>
              <a:rPr lang="sl-SI" sz="3600" dirty="0" err="1">
                <a:solidFill>
                  <a:srgbClr val="FF0000"/>
                </a:solidFill>
              </a:rPr>
              <a:t>der</a:t>
            </a:r>
            <a:r>
              <a:rPr lang="sl-SI" sz="3600" dirty="0">
                <a:solidFill>
                  <a:srgbClr val="FF0000"/>
                </a:solidFill>
              </a:rPr>
              <a:t> </a:t>
            </a:r>
            <a:r>
              <a:rPr lang="sl-SI" sz="3600" dirty="0" err="1">
                <a:solidFill>
                  <a:srgbClr val="FF0000"/>
                </a:solidFill>
              </a:rPr>
              <a:t>Waalsovimi</a:t>
            </a:r>
            <a:r>
              <a:rPr lang="sl-SI" sz="3600" dirty="0">
                <a:solidFill>
                  <a:srgbClr val="FF0000"/>
                </a:solidFill>
              </a:rPr>
              <a:t> vezmi, znanimi tudi kot sekundarne vezi.</a:t>
            </a:r>
          </a:p>
          <a:p>
            <a:pPr>
              <a:defRPr/>
            </a:pPr>
            <a:endParaRPr lang="sl-SI" sz="2400" dirty="0"/>
          </a:p>
          <a:p>
            <a:pPr>
              <a:defRPr/>
            </a:pPr>
            <a:endParaRPr lang="sl-SI"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E5241FF-7027-413A-A570-93E1C7382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slov 1">
            <a:extLst>
              <a:ext uri="{FF2B5EF4-FFF2-40B4-BE49-F238E27FC236}">
                <a16:creationId xmlns:a16="http://schemas.microsoft.com/office/drawing/2014/main" id="{20548F56-A94F-4DB6-A0F6-3F9DF3D4FE2F}"/>
              </a:ext>
            </a:extLst>
          </p:cNvPr>
          <p:cNvSpPr>
            <a:spLocks noGrp="1"/>
          </p:cNvSpPr>
          <p:nvPr>
            <p:ph type="title"/>
          </p:nvPr>
        </p:nvSpPr>
        <p:spPr/>
        <p:txBody>
          <a:bodyPr/>
          <a:lstStyle/>
          <a:p>
            <a:r>
              <a:rPr lang="sl-SI" altLang="sl-SI">
                <a:solidFill>
                  <a:srgbClr val="FF0000"/>
                </a:solidFill>
              </a:rPr>
              <a:t>PLASTOMERI PRIMERI</a:t>
            </a:r>
            <a:br>
              <a:rPr lang="sl-SI" altLang="sl-SI">
                <a:solidFill>
                  <a:srgbClr val="FF0000"/>
                </a:solidFill>
              </a:rPr>
            </a:br>
            <a:endParaRPr lang="sl-SI" altLang="sl-SI"/>
          </a:p>
        </p:txBody>
      </p:sp>
      <p:sp>
        <p:nvSpPr>
          <p:cNvPr id="3" name="Ograda vsebine 2">
            <a:extLst>
              <a:ext uri="{FF2B5EF4-FFF2-40B4-BE49-F238E27FC236}">
                <a16:creationId xmlns:a16="http://schemas.microsoft.com/office/drawing/2014/main" id="{FF255E7B-B0B6-4C4D-AC3C-E32F4780651F}"/>
              </a:ext>
            </a:extLst>
          </p:cNvPr>
          <p:cNvSpPr>
            <a:spLocks noGrp="1"/>
          </p:cNvSpPr>
          <p:nvPr>
            <p:ph idx="1"/>
          </p:nvPr>
        </p:nvSpPr>
        <p:spPr>
          <a:xfrm>
            <a:off x="457200" y="838200"/>
            <a:ext cx="8229600" cy="6019800"/>
          </a:xfrm>
        </p:spPr>
        <p:txBody>
          <a:bodyPr/>
          <a:lstStyle/>
          <a:p>
            <a:r>
              <a:rPr lang="sl-SI" altLang="sl-SI" sz="2800">
                <a:solidFill>
                  <a:srgbClr val="FF0000"/>
                </a:solidFill>
              </a:rPr>
              <a:t>CN - celuloid</a:t>
            </a:r>
          </a:p>
          <a:p>
            <a:r>
              <a:rPr lang="sl-SI" altLang="sl-SI" sz="2800">
                <a:solidFill>
                  <a:srgbClr val="FF0000"/>
                </a:solidFill>
              </a:rPr>
              <a:t>PVC – polivinilklorid</a:t>
            </a:r>
          </a:p>
          <a:p>
            <a:r>
              <a:rPr lang="sl-SI" altLang="sl-SI" sz="2800">
                <a:solidFill>
                  <a:srgbClr val="FF0000"/>
                </a:solidFill>
              </a:rPr>
              <a:t>PS - polistiren</a:t>
            </a:r>
          </a:p>
          <a:p>
            <a:r>
              <a:rPr lang="sl-SI" altLang="sl-SI" sz="2800">
                <a:solidFill>
                  <a:srgbClr val="FF0000"/>
                </a:solidFill>
              </a:rPr>
              <a:t>PC </a:t>
            </a:r>
            <a:r>
              <a:rPr lang="sl-SI" altLang="sl-SI" sz="2800">
                <a:solidFill>
                  <a:srgbClr val="FF0000"/>
                </a:solidFill>
                <a:hlinkClick r:id="rId3" tooltip="Polietilen (članek še ni napisan)"/>
              </a:rPr>
              <a:t>–</a:t>
            </a:r>
            <a:r>
              <a:rPr lang="sl-SI" altLang="sl-SI" sz="2800">
                <a:solidFill>
                  <a:srgbClr val="FF0000"/>
                </a:solidFill>
              </a:rPr>
              <a:t> policarbonat</a:t>
            </a:r>
          </a:p>
          <a:p>
            <a:r>
              <a:rPr lang="sl-SI" altLang="sl-SI" sz="2800">
                <a:solidFill>
                  <a:srgbClr val="FF0000"/>
                </a:solidFill>
              </a:rPr>
              <a:t>Polietilen</a:t>
            </a:r>
            <a:r>
              <a:rPr lang="sl-SI" altLang="sl-SI" sz="2800"/>
              <a:t>: pakiranje hrane - enostavno oblikovalen v tanke in gibke neprodušne folije</a:t>
            </a:r>
          </a:p>
          <a:p>
            <a:r>
              <a:rPr lang="sl-SI" altLang="sl-SI" sz="2800"/>
              <a:t>PA – poliamid</a:t>
            </a:r>
          </a:p>
          <a:p>
            <a:r>
              <a:rPr lang="sl-SI" altLang="sl-SI" sz="2800"/>
              <a:t>PTFE </a:t>
            </a:r>
            <a:r>
              <a:rPr lang="sl-SI" altLang="sl-SI" sz="2800">
                <a:solidFill>
                  <a:srgbClr val="FF0000"/>
                </a:solidFill>
              </a:rPr>
              <a:t>- politetrafluoretilen </a:t>
            </a:r>
            <a:r>
              <a:rPr lang="sl-SI" altLang="sl-SI" sz="2800"/>
              <a:t>(</a:t>
            </a:r>
            <a:r>
              <a:rPr lang="sl-SI" altLang="sl-SI" sz="2800">
                <a:hlinkClick r:id="rId4" tooltip="Teflon (članek še ni napisan)"/>
              </a:rPr>
              <a:t>teflon</a:t>
            </a:r>
            <a:r>
              <a:rPr lang="sl-SI" altLang="sl-SI"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0" end="0"/>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p:cTn id="5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5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5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5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55" dur="500"/>
                                        <p:tgtEl>
                                          <p:spTgt spid="3">
                                            <p:txEl>
                                              <p:pRg st="1" end="1"/>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 calcmode="lin" valueType="num">
                                      <p:cBhvr>
                                        <p:cTn id="58"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59"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60"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61"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62" dur="500"/>
                                        <p:tgtEl>
                                          <p:spTgt spid="3">
                                            <p:txEl>
                                              <p:pRg st="2" end="2"/>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p:cTn id="6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6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6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69" dur="500"/>
                                        <p:tgtEl>
                                          <p:spTgt spid="3">
                                            <p:txEl>
                                              <p:pRg st="3" end="3"/>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 calcmode="lin" valueType="num">
                                      <p:cBhvr>
                                        <p:cTn id="7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7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7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76" dur="500"/>
                                        <p:tgtEl>
                                          <p:spTgt spid="3">
                                            <p:txEl>
                                              <p:pRg st="4" end="4"/>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5" end="5"/>
                                            </p:txEl>
                                          </p:spTgt>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 calcmode="lin" valueType="num">
                                      <p:cBhvr>
                                        <p:cTn id="86"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87"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8"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89"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9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5A5C239-4A2A-4CE5-A027-AE25BC985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454C7AD-0A6F-40FB-BAC2-D5F26671BAFA}"/>
              </a:ext>
            </a:extLst>
          </p:cNvPr>
          <p:cNvSpPr>
            <a:spLocks noGrp="1"/>
          </p:cNvSpPr>
          <p:nvPr>
            <p:ph type="title"/>
          </p:nvPr>
        </p:nvSpPr>
        <p:spPr/>
        <p:txBody>
          <a:bodyPr/>
          <a:lstStyle/>
          <a:p>
            <a:r>
              <a:rPr lang="sl-SI" altLang="sl-SI"/>
              <a:t>DUROMERI</a:t>
            </a:r>
            <a:r>
              <a:rPr lang="sl-SI" altLang="sl-SI" sz="2800"/>
              <a:t>(DUROPLASTI)</a:t>
            </a:r>
            <a:endParaRPr lang="sl-SI" altLang="sl-SI"/>
          </a:p>
        </p:txBody>
      </p:sp>
      <p:sp>
        <p:nvSpPr>
          <p:cNvPr id="3" name="Ograda vsebine 2">
            <a:extLst>
              <a:ext uri="{FF2B5EF4-FFF2-40B4-BE49-F238E27FC236}">
                <a16:creationId xmlns:a16="http://schemas.microsoft.com/office/drawing/2014/main" id="{F0CBF7E8-C38F-4358-B360-AF486DDFD65F}"/>
              </a:ext>
            </a:extLst>
          </p:cNvPr>
          <p:cNvSpPr>
            <a:spLocks noGrp="1"/>
          </p:cNvSpPr>
          <p:nvPr>
            <p:ph idx="1"/>
          </p:nvPr>
        </p:nvSpPr>
        <p:spPr>
          <a:xfrm>
            <a:off x="457200" y="1219200"/>
            <a:ext cx="8229600" cy="5638800"/>
          </a:xfrm>
        </p:spPr>
        <p:txBody>
          <a:bodyPr>
            <a:normAutofit fontScale="85000" lnSpcReduction="20000"/>
          </a:bodyPr>
          <a:lstStyle/>
          <a:p>
            <a:pPr>
              <a:defRPr/>
            </a:pPr>
            <a:r>
              <a:rPr lang="sl-SI" b="1" dirty="0" err="1">
                <a:solidFill>
                  <a:schemeClr val="bg1"/>
                </a:solidFill>
              </a:rPr>
              <a:t>Duromer</a:t>
            </a:r>
            <a:r>
              <a:rPr lang="sl-SI" dirty="0">
                <a:solidFill>
                  <a:schemeClr val="bg1"/>
                </a:solidFill>
              </a:rPr>
              <a:t> ali </a:t>
            </a:r>
            <a:r>
              <a:rPr lang="sl-SI" b="1" dirty="0">
                <a:solidFill>
                  <a:schemeClr val="bg1"/>
                </a:solidFill>
              </a:rPr>
              <a:t>duroplast</a:t>
            </a:r>
            <a:r>
              <a:rPr lang="sl-SI" dirty="0">
                <a:solidFill>
                  <a:schemeClr val="bg1"/>
                </a:solidFill>
              </a:rPr>
              <a:t> je predstavnik skupine plastičnih mas, ki ob segrevanju ireverzibilno otrdi. </a:t>
            </a:r>
            <a:r>
              <a:rPr lang="sl-SI" dirty="0" err="1">
                <a:solidFill>
                  <a:schemeClr val="bg1"/>
                </a:solidFill>
              </a:rPr>
              <a:t>Duromerov</a:t>
            </a:r>
            <a:r>
              <a:rPr lang="sl-SI" dirty="0">
                <a:solidFill>
                  <a:schemeClr val="bg1"/>
                </a:solidFill>
              </a:rPr>
              <a:t> ne moremo preoblikovati, variti in reciklirati.</a:t>
            </a:r>
          </a:p>
          <a:p>
            <a:pPr>
              <a:defRPr/>
            </a:pPr>
            <a:r>
              <a:rPr lang="sl-SI" dirty="0" err="1">
                <a:solidFill>
                  <a:schemeClr val="bg1"/>
                </a:solidFill>
              </a:rPr>
              <a:t>Duromeri</a:t>
            </a:r>
            <a:r>
              <a:rPr lang="sl-SI" dirty="0">
                <a:solidFill>
                  <a:schemeClr val="bg1"/>
                </a:solidFill>
              </a:rPr>
              <a:t> so sestavljeni iz polimernih verig, ki so med seboj povezane z močnimi, </a:t>
            </a:r>
            <a:r>
              <a:rPr lang="sl-SI" dirty="0" err="1">
                <a:solidFill>
                  <a:schemeClr val="bg1"/>
                </a:solidFill>
              </a:rPr>
              <a:t>kovaletnimi</a:t>
            </a:r>
            <a:r>
              <a:rPr lang="sl-SI" dirty="0">
                <a:solidFill>
                  <a:schemeClr val="bg1"/>
                </a:solidFill>
              </a:rPr>
              <a:t> vezmi in tvorijo tridimenzionalno mrežasto zgradbo. Pojav, pri katerem se tvorijo primarne kemijske vezi med makromolekulami, imenujemo </a:t>
            </a:r>
            <a:r>
              <a:rPr lang="sl-SI" b="1" dirty="0" err="1">
                <a:solidFill>
                  <a:schemeClr val="bg1"/>
                </a:solidFill>
              </a:rPr>
              <a:t>zamreženje</a:t>
            </a:r>
            <a:r>
              <a:rPr lang="sl-SI" dirty="0">
                <a:solidFill>
                  <a:schemeClr val="bg1"/>
                </a:solidFill>
              </a:rPr>
              <a:t>. Obseg oziroma trdnost </a:t>
            </a:r>
            <a:r>
              <a:rPr lang="sl-SI" dirty="0" err="1">
                <a:solidFill>
                  <a:schemeClr val="bg1"/>
                </a:solidFill>
              </a:rPr>
              <a:t>zamreženja</a:t>
            </a:r>
            <a:r>
              <a:rPr lang="sl-SI" dirty="0">
                <a:solidFill>
                  <a:schemeClr val="bg1"/>
                </a:solidFill>
              </a:rPr>
              <a:t> določa lastnosti teh materialov. Z naraščanjem stopnje </a:t>
            </a:r>
            <a:r>
              <a:rPr lang="sl-SI" dirty="0" err="1">
                <a:solidFill>
                  <a:schemeClr val="bg1"/>
                </a:solidFill>
              </a:rPr>
              <a:t>zamreženosti</a:t>
            </a:r>
            <a:r>
              <a:rPr lang="sl-SI" dirty="0">
                <a:solidFill>
                  <a:schemeClr val="bg1"/>
                </a:solidFill>
              </a:rPr>
              <a:t> imajo </a:t>
            </a:r>
            <a:r>
              <a:rPr lang="sl-SI" dirty="0" err="1">
                <a:solidFill>
                  <a:schemeClr val="bg1"/>
                </a:solidFill>
              </a:rPr>
              <a:t>duromeri</a:t>
            </a:r>
            <a:r>
              <a:rPr lang="sl-SI" dirty="0">
                <a:solidFill>
                  <a:schemeClr val="bg1"/>
                </a:solidFill>
              </a:rPr>
              <a:t> večjo trdnost, material postaja bolj trd in krhek in ga ni mogoče več staliti. Pri segrevanju prej razpade zamrežena tridimenzionalna zgradba v atome oziroma v </a:t>
            </a:r>
            <a:r>
              <a:rPr lang="sl-SI" dirty="0" err="1">
                <a:solidFill>
                  <a:schemeClr val="bg1"/>
                </a:solidFill>
              </a:rPr>
              <a:t>maloatomne</a:t>
            </a:r>
            <a:r>
              <a:rPr lang="sl-SI" dirty="0">
                <a:solidFill>
                  <a:schemeClr val="bg1"/>
                </a:solidFill>
              </a:rPr>
              <a:t> molekule.</a:t>
            </a:r>
          </a:p>
          <a:p>
            <a:pPr>
              <a:defRPr/>
            </a:pPr>
            <a:endParaRPr lang="sl-SI" dirty="0">
              <a:solidFill>
                <a:srgbClr val="FF0000"/>
              </a:solidFill>
            </a:endParaRPr>
          </a:p>
          <a:p>
            <a:pPr>
              <a:defRPr/>
            </a:pPr>
            <a:endParaRPr lang="sl-SI" dirty="0">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1000"/>
                                        <p:tgtEl>
                                          <p:spTgt spid="3">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4)">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4B00AA1-35E2-4984-AC46-0AA555441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Naslov 1">
            <a:extLst>
              <a:ext uri="{FF2B5EF4-FFF2-40B4-BE49-F238E27FC236}">
                <a16:creationId xmlns:a16="http://schemas.microsoft.com/office/drawing/2014/main" id="{61C30C40-22F9-427E-A466-E184DF489B3A}"/>
              </a:ext>
            </a:extLst>
          </p:cNvPr>
          <p:cNvSpPr>
            <a:spLocks noGrp="1"/>
          </p:cNvSpPr>
          <p:nvPr>
            <p:ph type="title"/>
          </p:nvPr>
        </p:nvSpPr>
        <p:spPr/>
        <p:txBody>
          <a:bodyPr/>
          <a:lstStyle/>
          <a:p>
            <a:r>
              <a:rPr lang="sl-SI" altLang="sl-SI"/>
              <a:t>DUROMERI PRIMERI</a:t>
            </a:r>
          </a:p>
        </p:txBody>
      </p:sp>
      <p:sp>
        <p:nvSpPr>
          <p:cNvPr id="3" name="Ograda vsebine 2">
            <a:extLst>
              <a:ext uri="{FF2B5EF4-FFF2-40B4-BE49-F238E27FC236}">
                <a16:creationId xmlns:a16="http://schemas.microsoft.com/office/drawing/2014/main" id="{3F6C92A2-3F01-4B7C-92BB-6EAEF8318559}"/>
              </a:ext>
            </a:extLst>
          </p:cNvPr>
          <p:cNvSpPr>
            <a:spLocks noGrp="1"/>
          </p:cNvSpPr>
          <p:nvPr>
            <p:ph idx="1"/>
          </p:nvPr>
        </p:nvSpPr>
        <p:spPr/>
        <p:txBody>
          <a:bodyPr/>
          <a:lstStyle/>
          <a:p>
            <a:r>
              <a:rPr lang="sl-SI" altLang="sl-SI" sz="3600">
                <a:solidFill>
                  <a:schemeClr val="bg1"/>
                </a:solidFill>
              </a:rPr>
              <a:t>fenoplasti </a:t>
            </a:r>
          </a:p>
          <a:p>
            <a:r>
              <a:rPr lang="sl-SI" altLang="sl-SI" sz="3600">
                <a:solidFill>
                  <a:schemeClr val="bg1"/>
                </a:solidFill>
              </a:rPr>
              <a:t>aminoplasti </a:t>
            </a:r>
          </a:p>
          <a:p>
            <a:r>
              <a:rPr lang="sl-SI" altLang="sl-SI" sz="3600">
                <a:solidFill>
                  <a:schemeClr val="bg1"/>
                </a:solidFill>
              </a:rPr>
              <a:t>nenasičene poliesterske smole </a:t>
            </a:r>
          </a:p>
          <a:p>
            <a:r>
              <a:rPr lang="sl-SI" altLang="sl-SI" sz="3600">
                <a:solidFill>
                  <a:schemeClr val="bg1"/>
                </a:solidFill>
              </a:rPr>
              <a:t>epoksidne smole </a:t>
            </a:r>
          </a:p>
          <a:p>
            <a:r>
              <a:rPr lang="sl-SI" altLang="sl-SI" sz="3600">
                <a:solidFill>
                  <a:schemeClr val="bg1"/>
                </a:solidFill>
              </a:rPr>
              <a:t>silikonske smole </a:t>
            </a:r>
          </a:p>
          <a:p>
            <a:r>
              <a:rPr lang="sl-SI" altLang="sl-SI" sz="3600">
                <a:solidFill>
                  <a:schemeClr val="bg1"/>
                </a:solidFill>
              </a:rPr>
              <a:t>poliuretanske smole</a:t>
            </a:r>
          </a:p>
          <a:p>
            <a:pPr>
              <a:buFontTx/>
              <a:buNone/>
            </a:pPr>
            <a:endParaRPr lang="sl-SI" altLang="sl-SI"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455" fill="hold">
                                          <p:stCondLst>
                                            <p:cond delay="0"/>
                                          </p:stCondLst>
                                        </p:cTn>
                                        <p:tgtEl>
                                          <p:spTgt spid="3">
                                            <p:txEl>
                                              <p:pRg st="1" end="1"/>
                                            </p:txEl>
                                          </p:spTgt>
                                        </p:tgtEl>
                                        <p:attrNameLst>
                                          <p:attrName>style.rotation</p:attrName>
                                        </p:attrNameLst>
                                      </p:cBhvr>
                                      <p:to>
                                        <p:strVal val="-45.0"/>
                                      </p:to>
                                    </p:set>
                                    <p:anim calcmode="lin" valueType="num">
                                      <p:cBhvr>
                                        <p:cTn id="1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set>
                                      <p:cBhvr>
                                        <p:cTn id="21" dur="455" fill="hold">
                                          <p:stCondLst>
                                            <p:cond delay="0"/>
                                          </p:stCondLst>
                                        </p:cTn>
                                        <p:tgtEl>
                                          <p:spTgt spid="3">
                                            <p:txEl>
                                              <p:pRg st="2" end="2"/>
                                            </p:txEl>
                                          </p:spTgt>
                                        </p:tgtEl>
                                        <p:attrNameLst>
                                          <p:attrName>style.rotation</p:attrName>
                                        </p:attrNameLst>
                                      </p:cBhvr>
                                      <p:to>
                                        <p:strVal val="-45.0"/>
                                      </p:to>
                                    </p:set>
                                    <p:anim calcmode="lin" valueType="num">
                                      <p:cBhvr>
                                        <p:cTn id="22"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set>
                                      <p:cBhvr>
                                        <p:cTn id="28" dur="455" fill="hold">
                                          <p:stCondLst>
                                            <p:cond delay="0"/>
                                          </p:stCondLst>
                                        </p:cTn>
                                        <p:tgtEl>
                                          <p:spTgt spid="3">
                                            <p:txEl>
                                              <p:pRg st="3" end="3"/>
                                            </p:txEl>
                                          </p:spTgt>
                                        </p:tgtEl>
                                        <p:attrNameLst>
                                          <p:attrName>style.rotation</p:attrName>
                                        </p:attrNameLst>
                                      </p:cBhvr>
                                      <p:to>
                                        <p:strVal val="-45.0"/>
                                      </p:to>
                                    </p:set>
                                    <p:anim calcmode="lin" valueType="num">
                                      <p:cBhvr>
                                        <p:cTn id="2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set>
                                      <p:cBhvr>
                                        <p:cTn id="35" dur="455" fill="hold">
                                          <p:stCondLst>
                                            <p:cond delay="0"/>
                                          </p:stCondLst>
                                        </p:cTn>
                                        <p:tgtEl>
                                          <p:spTgt spid="3">
                                            <p:txEl>
                                              <p:pRg st="4" end="4"/>
                                            </p:txEl>
                                          </p:spTgt>
                                        </p:tgtEl>
                                        <p:attrNameLst>
                                          <p:attrName>style.rotation</p:attrName>
                                        </p:attrNameLst>
                                      </p:cBhvr>
                                      <p:to>
                                        <p:strVal val="-45.0"/>
                                      </p:to>
                                    </p:set>
                                    <p:anim calcmode="lin" valueType="num">
                                      <p:cBhvr>
                                        <p:cTn id="36"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set>
                                      <p:cBhvr>
                                        <p:cTn id="42" dur="455" fill="hold">
                                          <p:stCondLst>
                                            <p:cond delay="0"/>
                                          </p:stCondLst>
                                        </p:cTn>
                                        <p:tgtEl>
                                          <p:spTgt spid="3">
                                            <p:txEl>
                                              <p:pRg st="5" end="5"/>
                                            </p:txEl>
                                          </p:spTgt>
                                        </p:tgtEl>
                                        <p:attrNameLst>
                                          <p:attrName>style.rotation</p:attrName>
                                        </p:attrNameLst>
                                      </p:cBhvr>
                                      <p:to>
                                        <p:strVal val="-45.0"/>
                                      </p:to>
                                    </p:set>
                                    <p:anim calcmode="lin" valueType="num">
                                      <p:cBhvr>
                                        <p:cTn id="4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950EAF23-31B0-44EE-889E-9A82B092F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015DB143-DA92-4570-95AB-7791BD21708F}"/>
              </a:ext>
            </a:extLst>
          </p:cNvPr>
          <p:cNvSpPr>
            <a:spLocks noGrp="1"/>
          </p:cNvSpPr>
          <p:nvPr>
            <p:ph type="title"/>
          </p:nvPr>
        </p:nvSpPr>
        <p:spPr/>
        <p:txBody>
          <a:bodyPr/>
          <a:lstStyle/>
          <a:p>
            <a:pPr>
              <a:defRPr/>
            </a:pPr>
            <a:r>
              <a:rPr lang="sl-SI" dirty="0">
                <a:solidFill>
                  <a:schemeClr val="accent1">
                    <a:lumMod val="20000"/>
                    <a:lumOff val="80000"/>
                  </a:schemeClr>
                </a:solidFill>
              </a:rPr>
              <a:t>VOLNA</a:t>
            </a:r>
          </a:p>
        </p:txBody>
      </p:sp>
      <p:sp>
        <p:nvSpPr>
          <p:cNvPr id="3" name="Ograda vsebine 2">
            <a:extLst>
              <a:ext uri="{FF2B5EF4-FFF2-40B4-BE49-F238E27FC236}">
                <a16:creationId xmlns:a16="http://schemas.microsoft.com/office/drawing/2014/main" id="{B28FFD1F-DE56-4545-8126-21C716533B9A}"/>
              </a:ext>
            </a:extLst>
          </p:cNvPr>
          <p:cNvSpPr>
            <a:spLocks noGrp="1"/>
          </p:cNvSpPr>
          <p:nvPr>
            <p:ph idx="1"/>
          </p:nvPr>
        </p:nvSpPr>
        <p:spPr>
          <a:xfrm>
            <a:off x="428625" y="1571625"/>
            <a:ext cx="8229600" cy="4525963"/>
          </a:xfrm>
        </p:spPr>
        <p:txBody>
          <a:bodyPr/>
          <a:lstStyle/>
          <a:p>
            <a:pPr lvl="1">
              <a:buFontTx/>
              <a:buNone/>
            </a:pPr>
            <a:r>
              <a:rPr lang="sl-SI" altLang="sl-SI" sz="3600">
                <a:solidFill>
                  <a:schemeClr val="bg1"/>
                </a:solidFill>
              </a:rPr>
              <a:t>Lasnosti:</a:t>
            </a:r>
          </a:p>
          <a:p>
            <a:r>
              <a:rPr lang="sl-SI" altLang="sl-SI" b="1">
                <a:solidFill>
                  <a:schemeClr val="bg1"/>
                </a:solidFill>
              </a:rPr>
              <a:t>Volna</a:t>
            </a:r>
            <a:r>
              <a:rPr lang="sl-SI" altLang="sl-SI">
                <a:solidFill>
                  <a:schemeClr val="bg1"/>
                </a:solidFill>
              </a:rPr>
              <a:t> so vlakna, pridelana iz kožuhov živali družine caprinae, predvsem udomačene ovce. Pridelovana je tudi iz dlake nekaterih drugih sesalcev, kot so koze, lame ali zajci. Volna se še danes uporablja za kakšna oblačila</a:t>
            </a:r>
            <a:r>
              <a:rPr lang="sl-SI" altLang="sl-SI"/>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81F8DFD4-C1C3-4BBF-B6A4-AEFA8D00B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slov 1">
            <a:extLst>
              <a:ext uri="{FF2B5EF4-FFF2-40B4-BE49-F238E27FC236}">
                <a16:creationId xmlns:a16="http://schemas.microsoft.com/office/drawing/2014/main" id="{56E2B2D9-B914-4414-B064-4700563F2553}"/>
              </a:ext>
            </a:extLst>
          </p:cNvPr>
          <p:cNvSpPr>
            <a:spLocks noGrp="1"/>
          </p:cNvSpPr>
          <p:nvPr>
            <p:ph type="title"/>
          </p:nvPr>
        </p:nvSpPr>
        <p:spPr/>
        <p:txBody>
          <a:bodyPr/>
          <a:lstStyle/>
          <a:p>
            <a:r>
              <a:rPr lang="sl-SI" altLang="sl-SI"/>
              <a:t>BOMBAŽ	</a:t>
            </a:r>
          </a:p>
        </p:txBody>
      </p:sp>
      <p:sp>
        <p:nvSpPr>
          <p:cNvPr id="3" name="Ograda vsebine 2">
            <a:extLst>
              <a:ext uri="{FF2B5EF4-FFF2-40B4-BE49-F238E27FC236}">
                <a16:creationId xmlns:a16="http://schemas.microsoft.com/office/drawing/2014/main" id="{5F21CA9F-E411-4BB3-91CC-0DACB85AF233}"/>
              </a:ext>
            </a:extLst>
          </p:cNvPr>
          <p:cNvSpPr>
            <a:spLocks noGrp="1"/>
          </p:cNvSpPr>
          <p:nvPr>
            <p:ph idx="1"/>
          </p:nvPr>
        </p:nvSpPr>
        <p:spPr/>
        <p:txBody>
          <a:bodyPr/>
          <a:lstStyle/>
          <a:p>
            <a:r>
              <a:rPr lang="sl-SI" altLang="sl-SI">
                <a:solidFill>
                  <a:srgbClr val="66FF33"/>
                </a:solidFill>
              </a:rPr>
              <a:t>Lasnosti:</a:t>
            </a:r>
          </a:p>
          <a:p>
            <a:r>
              <a:rPr lang="sl-SI" altLang="sl-SI" b="1">
                <a:solidFill>
                  <a:srgbClr val="66FF33"/>
                </a:solidFill>
              </a:rPr>
              <a:t>Bombaž</a:t>
            </a:r>
            <a:r>
              <a:rPr lang="sl-SI" altLang="sl-SI">
                <a:solidFill>
                  <a:srgbClr val="66FF33"/>
                </a:solidFill>
              </a:rPr>
              <a:t> so naravna vlakna. Dejansko so to semenske nitke semen rastline bombaževec. Te nitke omogočajo, da veter semena prenaša na velikih razdaljah Največkrat jih predejo v tanke niti, iz katerih se tkejo tkanine.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550</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Privzeti načrt</vt:lpstr>
      <vt:lpstr>UPORABA IN LASNOST POLIMEROV</vt:lpstr>
      <vt:lpstr>KAJ JE PLASTIKA</vt:lpstr>
      <vt:lpstr>PowerPoint Presentation</vt:lpstr>
      <vt:lpstr>PLASTOMERI(TERMOLASTI)</vt:lpstr>
      <vt:lpstr>PLASTOMERI PRIMERI </vt:lpstr>
      <vt:lpstr>DUROMERI(DUROPLASTI)</vt:lpstr>
      <vt:lpstr>DUROMERI PRIMERI</vt:lpstr>
      <vt:lpstr>VOLNA</vt:lpstr>
      <vt:lpstr>BOMBAŽ </vt:lpstr>
      <vt:lpstr>SINTETIČNO VLAKNO</vt:lpstr>
      <vt:lpstr>SINTETIČNO VLAKNO PRIMERI</vt:lpstr>
      <vt:lpstr>PRIMERJAVA VOLNE,BOMBAŽA IN SINTETIČNEGA VLAKNA</vt:lpstr>
      <vt:lpstr>SINTETIČNI POLIMERI V BARVAH,LAKIH IN LEPILIH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2019-06-03T09:04:35Z</dcterms:created>
  <dcterms:modified xsi:type="dcterms:W3CDTF">2019-06-03T09:04:35Z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