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7559675" cy="10691813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65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764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045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542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105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8666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2915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780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9707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5798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964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62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6290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4412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2623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8350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9290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585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2146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595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5427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559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6917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9889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4780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4646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23868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8593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2143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880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275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736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641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78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520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80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>
            <a:extLst>
              <a:ext uri="{FF2B5EF4-FFF2-40B4-BE49-F238E27FC236}">
                <a16:creationId xmlns:a16="http://schemas.microsoft.com/office/drawing/2014/main" id="{9DC1F830-AD72-4C3D-9DA5-62AFF686DB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 za urejanje oblike naslovaKliknite, če želite urediti slog naslova matrice</a:t>
            </a:r>
          </a:p>
        </p:txBody>
      </p:sp>
      <p:sp>
        <p:nvSpPr>
          <p:cNvPr id="6" name="PlaceHolder 2">
            <a:extLst>
              <a:ext uri="{FF2B5EF4-FFF2-40B4-BE49-F238E27FC236}">
                <a16:creationId xmlns:a16="http://schemas.microsoft.com/office/drawing/2014/main" id="{10DF005E-EF6B-4F21-8382-D6199FF5C96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 za urejanje oblike orisa</a:t>
            </a:r>
            <a:endParaRPr/>
          </a:p>
          <a:p>
            <a:pPr lvl="1"/>
            <a:r>
              <a:rPr lang="sl-SI"/>
              <a:t>Druga raven orisa</a:t>
            </a:r>
            <a:endParaRPr/>
          </a:p>
          <a:p>
            <a:pPr lvl="2"/>
            <a:r>
              <a:rPr lang="sl-SI"/>
              <a:t>Tretja raven orisa</a:t>
            </a:r>
            <a:endParaRPr/>
          </a:p>
          <a:p>
            <a:pPr lvl="3"/>
            <a:r>
              <a:rPr lang="sl-SI"/>
              <a:t>Četrta raven orisa</a:t>
            </a:r>
            <a:endParaRPr/>
          </a:p>
          <a:p>
            <a:pPr lvl="4"/>
            <a:r>
              <a:rPr lang="sl-SI"/>
              <a:t>Peta raven orisa</a:t>
            </a:r>
            <a:endParaRPr/>
          </a:p>
          <a:p>
            <a:pPr lvl="5"/>
            <a:r>
              <a:rPr lang="sl-SI"/>
              <a:t>Šesta raven orisa</a:t>
            </a:r>
            <a:endParaRPr/>
          </a:p>
          <a:p>
            <a:r>
              <a:rPr lang="sl-SI"/>
              <a:t>Sedma raven orisaKliknite, če želite urediti sloge besedila matrice</a:t>
            </a:r>
            <a:endParaRPr/>
          </a:p>
          <a:p>
            <a:pPr lvl="1"/>
            <a:r>
              <a:rPr lang="sl-SI"/>
              <a:t>Druga raven</a:t>
            </a:r>
            <a:endParaRPr/>
          </a:p>
          <a:p>
            <a:pPr lvl="1"/>
            <a:r>
              <a:rPr lang="sl-SI"/>
              <a:t>Tretja raven</a:t>
            </a:r>
            <a:endParaRPr/>
          </a:p>
          <a:p>
            <a:pPr lvl="2"/>
            <a:r>
              <a:rPr lang="sl-SI"/>
              <a:t>Četrta raven</a:t>
            </a:r>
            <a:endParaRPr/>
          </a:p>
          <a:p>
            <a:pPr lvl="3"/>
            <a:r>
              <a:rPr lang="sl-SI"/>
              <a:t>Peta raven</a:t>
            </a:r>
            <a:endParaRPr/>
          </a:p>
        </p:txBody>
      </p:sp>
      <p:sp>
        <p:nvSpPr>
          <p:cNvPr id="2" name="PlaceHolder 3">
            <a:extLst>
              <a:ext uri="{FF2B5EF4-FFF2-40B4-BE49-F238E27FC236}">
                <a16:creationId xmlns:a16="http://schemas.microsoft.com/office/drawing/2014/main" id="{FB4340BB-611C-44AF-8EEE-0FF3E93D073F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de-AT"/>
              <a:t>05.03.2013</a:t>
            </a:r>
            <a:endParaRPr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laceHolder 4">
            <a:extLst>
              <a:ext uri="{FF2B5EF4-FFF2-40B4-BE49-F238E27FC236}">
                <a16:creationId xmlns:a16="http://schemas.microsoft.com/office/drawing/2014/main" id="{D4FE578E-8CA2-4238-BFE2-7B026A06664F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PlaceHolder 5">
            <a:extLst>
              <a:ext uri="{FF2B5EF4-FFF2-40B4-BE49-F238E27FC236}">
                <a16:creationId xmlns:a16="http://schemas.microsoft.com/office/drawing/2014/main" id="{5617F4CE-1C2C-4702-BC95-7D67EA65B55A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C5A427ED-7BA5-4B37-895B-207614E79AA8}" type="slidenum">
              <a:rPr lang="de-AT" altLang="sl-SI"/>
              <a:pPr/>
              <a:t>‹#›</a:t>
            </a:fld>
            <a:endParaRPr lang="sl-SI" altLang="sl-SI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ceHolder 1">
            <a:extLst>
              <a:ext uri="{FF2B5EF4-FFF2-40B4-BE49-F238E27FC236}">
                <a16:creationId xmlns:a16="http://schemas.microsoft.com/office/drawing/2014/main" id="{360B1F16-A305-4736-881C-363DF7D9C2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 za urejanje oblike naslovaKliknite, če želite urediti slog naslova matrice</a:t>
            </a:r>
          </a:p>
        </p:txBody>
      </p:sp>
      <p:sp>
        <p:nvSpPr>
          <p:cNvPr id="38" name="PlaceHolder 2">
            <a:extLst>
              <a:ext uri="{FF2B5EF4-FFF2-40B4-BE49-F238E27FC236}">
                <a16:creationId xmlns:a16="http://schemas.microsoft.com/office/drawing/2014/main" id="{59381F90-3879-4890-9A55-B00CF01E6F2D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de-AT"/>
              <a:t>05.03.2013</a:t>
            </a:r>
            <a:endParaRPr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PlaceHolder 3">
            <a:extLst>
              <a:ext uri="{FF2B5EF4-FFF2-40B4-BE49-F238E27FC236}">
                <a16:creationId xmlns:a16="http://schemas.microsoft.com/office/drawing/2014/main" id="{85EE1210-E453-4013-BC15-2F437DB536F8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0" name="PlaceHolder 4">
            <a:extLst>
              <a:ext uri="{FF2B5EF4-FFF2-40B4-BE49-F238E27FC236}">
                <a16:creationId xmlns:a16="http://schemas.microsoft.com/office/drawing/2014/main" id="{A66CDCA5-AF24-4B4F-B396-DC406B2DBA73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A7AD344C-F34B-48FE-9BF8-0AE90119867F}" type="slidenum">
              <a:rPr lang="de-AT" altLang="sl-SI"/>
              <a:pPr/>
              <a:t>‹#›</a:t>
            </a:fld>
            <a:endParaRPr lang="sl-SI" altLang="sl-SI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" name="PlaceHolder 5">
            <a:extLst>
              <a:ext uri="{FF2B5EF4-FFF2-40B4-BE49-F238E27FC236}">
                <a16:creationId xmlns:a16="http://schemas.microsoft.com/office/drawing/2014/main" id="{AAC716EB-A718-46E4-9758-9D27F26757F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604963"/>
            <a:ext cx="8047038" cy="3976687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sl-SI"/>
              <a:t>Kliknite za urejanje oblike orisa</a:t>
            </a:r>
            <a:endParaRPr/>
          </a:p>
          <a:p>
            <a:pPr lvl="1"/>
            <a:r>
              <a:rPr lang="sl-SI"/>
              <a:t>Druga raven orisa</a:t>
            </a:r>
            <a:endParaRPr/>
          </a:p>
          <a:p>
            <a:pPr lvl="2"/>
            <a:r>
              <a:rPr lang="sl-SI"/>
              <a:t>Tretja raven orisa</a:t>
            </a:r>
            <a:endParaRPr/>
          </a:p>
          <a:p>
            <a:pPr lvl="3"/>
            <a:r>
              <a:rPr lang="sl-SI"/>
              <a:t>Četrta raven orisa</a:t>
            </a:r>
            <a:endParaRPr/>
          </a:p>
          <a:p>
            <a:pPr lvl="4"/>
            <a:r>
              <a:rPr lang="sl-SI"/>
              <a:t>Peta raven orisa</a:t>
            </a:r>
            <a:endParaRPr/>
          </a:p>
          <a:p>
            <a:pPr lvl="5"/>
            <a:r>
              <a:rPr lang="sl-SI"/>
              <a:t>Šesta raven orisa</a:t>
            </a:r>
            <a:endParaRPr/>
          </a:p>
          <a:p>
            <a:pPr lvl="6"/>
            <a:r>
              <a:rPr lang="sl-SI"/>
              <a:t>Sedma raven orisa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>
            <a:extLst>
              <a:ext uri="{FF2B5EF4-FFF2-40B4-BE49-F238E27FC236}">
                <a16:creationId xmlns:a16="http://schemas.microsoft.com/office/drawing/2014/main" id="{3324979E-801C-4D26-A8A9-53B8BFE83FB9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de-AT"/>
              <a:t>05.03.2013</a:t>
            </a:r>
            <a:endParaRPr>
              <a:solidFill>
                <a:schemeClr val="tx1"/>
              </a:solidFill>
              <a:latin typeface="+mn-lt"/>
            </a:endParaRPr>
          </a:p>
        </p:txBody>
      </p:sp>
      <p:sp>
        <p:nvSpPr>
          <p:cNvPr id="75" name="PlaceHolder 2">
            <a:extLst>
              <a:ext uri="{FF2B5EF4-FFF2-40B4-BE49-F238E27FC236}">
                <a16:creationId xmlns:a16="http://schemas.microsoft.com/office/drawing/2014/main" id="{B5D92254-67AE-4E4D-87E1-450ECF90F48A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6" name="PlaceHolder 3">
            <a:extLst>
              <a:ext uri="{FF2B5EF4-FFF2-40B4-BE49-F238E27FC236}">
                <a16:creationId xmlns:a16="http://schemas.microsoft.com/office/drawing/2014/main" id="{05BB54E2-D2CB-4622-8C9F-CEC65DD3B95A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26735D17-BE7D-4730-9C50-8BCDC97C8010}" type="slidenum">
              <a:rPr lang="de-AT" altLang="sl-SI"/>
              <a:pPr/>
              <a:t>‹#›</a:t>
            </a:fld>
            <a:endParaRPr lang="sl-SI" altLang="sl-SI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PlaceHolder 4">
            <a:extLst>
              <a:ext uri="{FF2B5EF4-FFF2-40B4-BE49-F238E27FC236}">
                <a16:creationId xmlns:a16="http://schemas.microsoft.com/office/drawing/2014/main" id="{4293D5D6-91C3-42E0-B618-E197D0DD69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 za urejanje oblike naslova</a:t>
            </a:r>
          </a:p>
        </p:txBody>
      </p:sp>
      <p:sp>
        <p:nvSpPr>
          <p:cNvPr id="78" name="PlaceHolder 5">
            <a:extLst>
              <a:ext uri="{FF2B5EF4-FFF2-40B4-BE49-F238E27FC236}">
                <a16:creationId xmlns:a16="http://schemas.microsoft.com/office/drawing/2014/main" id="{BBA598FF-7E67-4C96-B612-D6B64953350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604963"/>
            <a:ext cx="8047038" cy="3976687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sl-SI"/>
              <a:t>Kliknite za urejanje oblike orisa</a:t>
            </a:r>
            <a:endParaRPr/>
          </a:p>
          <a:p>
            <a:pPr lvl="1"/>
            <a:r>
              <a:rPr lang="sl-SI"/>
              <a:t>Druga raven orisa</a:t>
            </a:r>
            <a:endParaRPr/>
          </a:p>
          <a:p>
            <a:pPr lvl="2"/>
            <a:r>
              <a:rPr lang="sl-SI"/>
              <a:t>Tretja raven orisa</a:t>
            </a:r>
            <a:endParaRPr/>
          </a:p>
          <a:p>
            <a:pPr lvl="3"/>
            <a:r>
              <a:rPr lang="sl-SI"/>
              <a:t>Četrta raven orisa</a:t>
            </a:r>
            <a:endParaRPr/>
          </a:p>
          <a:p>
            <a:pPr lvl="4"/>
            <a:r>
              <a:rPr lang="sl-SI"/>
              <a:t>Peta raven orisa</a:t>
            </a:r>
            <a:endParaRPr/>
          </a:p>
          <a:p>
            <a:pPr lvl="5"/>
            <a:r>
              <a:rPr lang="sl-SI"/>
              <a:t>Šesta raven orisa</a:t>
            </a:r>
            <a:endParaRPr/>
          </a:p>
          <a:p>
            <a:pPr lvl="6"/>
            <a:r>
              <a:rPr lang="sl-SI"/>
              <a:t>Sedma raven orisa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Shape 1">
            <a:extLst>
              <a:ext uri="{FF2B5EF4-FFF2-40B4-BE49-F238E27FC236}">
                <a16:creationId xmlns:a16="http://schemas.microsoft.com/office/drawing/2014/main" id="{6824DC5C-90FC-4870-B2B1-03BF2C9F6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Reaktivnost ogljikovodikov</a:t>
            </a:r>
            <a:endParaRPr lang="sl-SI" altLang="sl-SI"/>
          </a:p>
        </p:txBody>
      </p:sp>
      <p:sp>
        <p:nvSpPr>
          <p:cNvPr id="40963" name="CustomShape 2">
            <a:extLst>
              <a:ext uri="{FF2B5EF4-FFF2-40B4-BE49-F238E27FC236}">
                <a16:creationId xmlns:a16="http://schemas.microsoft.com/office/drawing/2014/main" id="{B4B1645C-84E5-4486-8799-F587CCF58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868488"/>
            <a:ext cx="8961437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>
              <a:buFont typeface="StarSymbol"/>
              <a:buChar char="-"/>
            </a:pPr>
            <a:r>
              <a:rPr lang="de-AT" altLang="sl-SI" sz="2000">
                <a:solidFill>
                  <a:srgbClr val="FFFF00"/>
                </a:solidFill>
                <a:latin typeface="Calibri" panose="020F0502020204030204" pitchFamily="34" charset="0"/>
              </a:rPr>
              <a:t> V tem poglavju bomo spoznavali različne reakcije, </a:t>
            </a:r>
            <a:endParaRPr lang="sl-SI" altLang="sl-SI"/>
          </a:p>
          <a:p>
            <a:pPr>
              <a:buFont typeface="StarSymbol"/>
              <a:buChar char="-"/>
            </a:pPr>
            <a:r>
              <a:rPr lang="de-AT" altLang="sl-SI" sz="2000">
                <a:solidFill>
                  <a:srgbClr val="FFFF00"/>
                </a:solidFill>
                <a:latin typeface="Calibri" panose="020F0502020204030204" pitchFamily="34" charset="0"/>
              </a:rPr>
              <a:t>ki so značilne za ogljikovodike:</a:t>
            </a:r>
            <a:endParaRPr lang="sl-SI" altLang="sl-SI"/>
          </a:p>
          <a:p>
            <a:endParaRPr lang="sl-SI" altLang="sl-SI"/>
          </a:p>
          <a:p>
            <a:pPr>
              <a:buFont typeface="StarSymbol"/>
              <a:buAutoNum type="arabicPeriod"/>
            </a:pPr>
            <a:r>
              <a:rPr lang="de-AT" altLang="sl-SI" sz="3600" b="1">
                <a:solidFill>
                  <a:srgbClr val="FF0000"/>
                </a:solidFill>
                <a:latin typeface="Calibri" panose="020F0502020204030204" pitchFamily="34" charset="0"/>
              </a:rPr>
              <a:t>GORENJE</a:t>
            </a:r>
            <a:endParaRPr lang="sl-SI" altLang="sl-SI"/>
          </a:p>
          <a:p>
            <a:pPr>
              <a:buFont typeface="StarSymbol"/>
              <a:buAutoNum type="arabicPeriod"/>
            </a:pPr>
            <a:r>
              <a:rPr lang="de-AT" altLang="sl-SI" sz="3600" b="1">
                <a:solidFill>
                  <a:srgbClr val="FF0000"/>
                </a:solidFill>
                <a:latin typeface="Calibri" panose="020F0502020204030204" pitchFamily="34" charset="0"/>
              </a:rPr>
              <a:t>SUBSTITUCIJA</a:t>
            </a:r>
            <a:endParaRPr lang="sl-SI" altLang="sl-SI"/>
          </a:p>
          <a:p>
            <a:r>
              <a:rPr lang="de-AT" altLang="sl-SI" sz="3600" b="1">
                <a:solidFill>
                  <a:srgbClr val="FF0000"/>
                </a:solidFill>
                <a:latin typeface="Calibri" panose="020F0502020204030204" pitchFamily="34" charset="0"/>
              </a:rPr>
              <a:t>3.    ADICIJA</a:t>
            </a:r>
            <a:endParaRPr lang="sl-SI" altLang="sl-SI"/>
          </a:p>
          <a:p>
            <a:r>
              <a:rPr lang="de-AT" altLang="sl-SI" sz="3600" b="1">
                <a:solidFill>
                  <a:srgbClr val="FF0000"/>
                </a:solidFill>
                <a:latin typeface="Calibri" panose="020F0502020204030204" pitchFamily="34" charset="0"/>
              </a:rPr>
              <a:t>4.    ADICIJSKA POLIMERIZACIJA</a:t>
            </a:r>
            <a:endParaRPr lang="sl-SI" altLang="sl-SI"/>
          </a:p>
          <a:p>
            <a:r>
              <a:rPr lang="de-AT" altLang="sl-SI" sz="3600" b="1">
                <a:solidFill>
                  <a:srgbClr val="FF0000"/>
                </a:solidFill>
                <a:latin typeface="Calibri" panose="020F0502020204030204" pitchFamily="34" charset="0"/>
              </a:rPr>
              <a:t>5.    KREKING 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ustomShape 1">
            <a:extLst>
              <a:ext uri="{FF2B5EF4-FFF2-40B4-BE49-F238E27FC236}">
                <a16:creationId xmlns:a16="http://schemas.microsoft.com/office/drawing/2014/main" id="{6D22DFCF-A759-41AD-912A-6E65C1F25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2286000"/>
            <a:ext cx="9334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  Cl2</a:t>
            </a:r>
            <a:endParaRPr lang="sl-SI" altLang="sl-SI"/>
          </a:p>
        </p:txBody>
      </p:sp>
      <p:cxnSp>
        <p:nvCxnSpPr>
          <p:cNvPr id="50179" name="CustomShape 2">
            <a:extLst>
              <a:ext uri="{FF2B5EF4-FFF2-40B4-BE49-F238E27FC236}">
                <a16:creationId xmlns:a16="http://schemas.microsoft.com/office/drawing/2014/main" id="{587924DA-5286-4A83-8D4B-35E3F64906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28938" y="2428875"/>
            <a:ext cx="1071562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0" name="CustomShape 3">
            <a:extLst>
              <a:ext uri="{FF2B5EF4-FFF2-40B4-BE49-F238E27FC236}">
                <a16:creationId xmlns:a16="http://schemas.microsoft.com/office/drawing/2014/main" id="{B3D78420-182B-464A-B4B1-2B56F02E3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2071688"/>
            <a:ext cx="331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endParaRPr lang="sl-SI" altLang="sl-SI"/>
          </a:p>
        </p:txBody>
      </p:sp>
      <p:sp>
        <p:nvSpPr>
          <p:cNvPr id="50181" name="CustomShape 4">
            <a:extLst>
              <a:ext uri="{FF2B5EF4-FFF2-40B4-BE49-F238E27FC236}">
                <a16:creationId xmlns:a16="http://schemas.microsoft.com/office/drawing/2014/main" id="{C25E8E54-746C-4441-B50A-BB27FCCA6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175" y="2286000"/>
            <a:ext cx="841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+ H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Cl</a:t>
            </a:r>
            <a:endParaRPr lang="sl-SI" altLang="sl-SI"/>
          </a:p>
        </p:txBody>
      </p:sp>
      <p:sp>
        <p:nvSpPr>
          <p:cNvPr id="50182" name="CustomShape 5">
            <a:extLst>
              <a:ext uri="{FF2B5EF4-FFF2-40B4-BE49-F238E27FC236}">
                <a16:creationId xmlns:a16="http://schemas.microsoft.com/office/drawing/2014/main" id="{23F39ADB-7653-4DA7-8342-ADBF54722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563" y="428625"/>
            <a:ext cx="4976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FFFFFF"/>
                </a:solidFill>
                <a:latin typeface="Calibri" panose="020F0502020204030204" pitchFamily="34" charset="0"/>
              </a:rPr>
              <a:t>3. primer: </a:t>
            </a:r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KLORIRANJE CIKLOPENTANA</a:t>
            </a:r>
            <a:endParaRPr lang="sl-SI" altLang="sl-SI"/>
          </a:p>
        </p:txBody>
      </p:sp>
      <p:sp>
        <p:nvSpPr>
          <p:cNvPr id="50183" name="CustomShape 6">
            <a:extLst>
              <a:ext uri="{FF2B5EF4-FFF2-40B4-BE49-F238E27FC236}">
                <a16:creationId xmlns:a16="http://schemas.microsoft.com/office/drawing/2014/main" id="{5A6D91E2-2A32-495D-A80A-6ADB47C74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8" y="3071813"/>
            <a:ext cx="1509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ciklopentan</a:t>
            </a:r>
            <a:endParaRPr lang="sl-SI" altLang="sl-SI"/>
          </a:p>
        </p:txBody>
      </p:sp>
      <p:sp>
        <p:nvSpPr>
          <p:cNvPr id="50184" name="CustomShape 7">
            <a:extLst>
              <a:ext uri="{FF2B5EF4-FFF2-40B4-BE49-F238E27FC236}">
                <a16:creationId xmlns:a16="http://schemas.microsoft.com/office/drawing/2014/main" id="{1082289B-254C-44D1-9CA5-11C4CE7A8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5" y="3071813"/>
            <a:ext cx="20780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kloro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ciklopentan</a:t>
            </a:r>
            <a:endParaRPr lang="sl-SI" altLang="sl-SI"/>
          </a:p>
        </p:txBody>
      </p:sp>
      <p:sp>
        <p:nvSpPr>
          <p:cNvPr id="50185" name="CustomShape 8">
            <a:extLst>
              <a:ext uri="{FF2B5EF4-FFF2-40B4-BE49-F238E27FC236}">
                <a16:creationId xmlns:a16="http://schemas.microsoft.com/office/drawing/2014/main" id="{1690A867-CB2A-49C6-AC89-0CBEE1989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071813"/>
            <a:ext cx="1778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vodikov klorid</a:t>
            </a:r>
            <a:endParaRPr lang="sl-SI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ustomShape 1">
            <a:extLst>
              <a:ext uri="{FF2B5EF4-FFF2-40B4-BE49-F238E27FC236}">
                <a16:creationId xmlns:a16="http://schemas.microsoft.com/office/drawing/2014/main" id="{366859EC-1BAE-466B-9631-A69146418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571500"/>
            <a:ext cx="8643937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 b="1">
                <a:solidFill>
                  <a:srgbClr val="FFFF00"/>
                </a:solidFill>
                <a:latin typeface="Calibri" panose="020F0502020204030204" pitchFamily="34" charset="0"/>
              </a:rPr>
              <a:t>Ali je potrebno vedno klorirati/bromirati do konca?</a:t>
            </a:r>
            <a:endParaRPr lang="sl-SI" altLang="sl-SI"/>
          </a:p>
          <a:p>
            <a:r>
              <a:rPr lang="de-AT" altLang="sl-SI" sz="2400" b="1">
                <a:solidFill>
                  <a:srgbClr val="FFFF00"/>
                </a:solidFill>
                <a:latin typeface="Calibri" panose="020F0502020204030204" pitchFamily="34" charset="0"/>
              </a:rPr>
              <a:t>Odg: NE</a:t>
            </a:r>
            <a:endParaRPr lang="sl-SI" altLang="sl-SI"/>
          </a:p>
          <a:p>
            <a:r>
              <a:rPr lang="de-AT" altLang="sl-SI" sz="2400" b="1">
                <a:solidFill>
                  <a:srgbClr val="FFFF00"/>
                </a:solidFill>
                <a:latin typeface="Calibri" panose="020F0502020204030204" pitchFamily="34" charset="0"/>
              </a:rPr>
              <a:t>Če v navodilih piše: Napiši reakcijsko shemo kloriranja/bromiranja metana  do diklorometana/dibromometana…se ustaviš pri temu in </a:t>
            </a:r>
            <a:endParaRPr lang="sl-SI" altLang="sl-SI"/>
          </a:p>
          <a:p>
            <a:r>
              <a:rPr lang="de-AT" altLang="sl-SI" sz="2400" b="1">
                <a:solidFill>
                  <a:srgbClr val="FFFF00"/>
                </a:solidFill>
                <a:latin typeface="Calibri" panose="020F0502020204030204" pitchFamily="34" charset="0"/>
              </a:rPr>
              <a:t>ne greš do konca.</a:t>
            </a:r>
            <a:endParaRPr lang="sl-SI" altLang="sl-SI"/>
          </a:p>
          <a:p>
            <a:endParaRPr lang="sl-SI" altLang="sl-SI"/>
          </a:p>
          <a:p>
            <a:r>
              <a:rPr lang="de-AT" altLang="sl-SI" sz="2400" b="1">
                <a:solidFill>
                  <a:srgbClr val="FFFF00"/>
                </a:solidFill>
                <a:latin typeface="Calibri" panose="020F0502020204030204" pitchFamily="34" charset="0"/>
              </a:rPr>
              <a:t>Lahko pa, da bo v navodilu: Zapiši reakcijo kloriranja/bromiranja metana…</a:t>
            </a:r>
            <a:endParaRPr lang="sl-SI" altLang="sl-SI"/>
          </a:p>
          <a:p>
            <a:r>
              <a:rPr lang="de-AT" altLang="sl-SI" sz="2400" b="1">
                <a:solidFill>
                  <a:srgbClr val="FFFF00"/>
                </a:solidFill>
                <a:latin typeface="Calibri" panose="020F0502020204030204" pitchFamily="34" charset="0"/>
              </a:rPr>
              <a:t>takrat pa je dovolj, da samo 1 atom vodika menjaš z atomom klora/broma.</a:t>
            </a:r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Shape 1">
            <a:extLst>
              <a:ext uri="{FF2B5EF4-FFF2-40B4-BE49-F238E27FC236}">
                <a16:creationId xmlns:a16="http://schemas.microsoft.com/office/drawing/2014/main" id="{542F1ACC-7167-4C94-B163-F490F07D4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3. ADICIJA </a:t>
            </a:r>
            <a:endParaRPr lang="sl-SI" altLang="sl-SI"/>
          </a:p>
        </p:txBody>
      </p:sp>
      <p:sp>
        <p:nvSpPr>
          <p:cNvPr id="235" name="CustomShape 2">
            <a:extLst>
              <a:ext uri="{FF2B5EF4-FFF2-40B4-BE49-F238E27FC236}">
                <a16:creationId xmlns:a16="http://schemas.microsoft.com/office/drawing/2014/main" id="{FF1BF4C9-73CD-41A5-AE22-CDC5E5E32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417638"/>
            <a:ext cx="72929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>
              <a:buFont typeface="StarSymbol"/>
              <a:buChar char="-"/>
            </a:pP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Poteka na alk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ih in alk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in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ih torej nenasičenih ogljikovodikih.</a:t>
            </a:r>
            <a:endParaRPr lang="sl-SI" altLang="sl-SI"/>
          </a:p>
        </p:txBody>
      </p:sp>
      <p:sp>
        <p:nvSpPr>
          <p:cNvPr id="236" name="CustomShape 3">
            <a:extLst>
              <a:ext uri="{FF2B5EF4-FFF2-40B4-BE49-F238E27FC236}">
                <a16:creationId xmlns:a16="http://schemas.microsoft.com/office/drawing/2014/main" id="{94E82499-7B9A-4F06-B02A-9DE96F4EB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2232025"/>
            <a:ext cx="8393112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1600">
                <a:solidFill>
                  <a:srgbClr val="FF0000"/>
                </a:solidFill>
                <a:latin typeface="Calibri" panose="020F0502020204030204" pitchFamily="34" charset="0"/>
              </a:rPr>
              <a:t>- Dvojna/trojna vez </a:t>
            </a:r>
            <a:r>
              <a:rPr lang="de-AT" altLang="sl-SI" sz="1600">
                <a:solidFill>
                  <a:srgbClr val="000000"/>
                </a:solidFill>
                <a:latin typeface="Calibri" panose="020F0502020204030204" pitchFamily="34" charset="0"/>
              </a:rPr>
              <a:t>poči, zato se na proste konce dvojne/trojne vezi lahko vežejo </a:t>
            </a:r>
            <a:endParaRPr lang="sl-SI" altLang="sl-SI"/>
          </a:p>
          <a:p>
            <a:r>
              <a:rPr lang="de-AT" altLang="sl-SI" sz="1600">
                <a:solidFill>
                  <a:srgbClr val="000000"/>
                </a:solidFill>
                <a:latin typeface="Calibri" panose="020F0502020204030204" pitchFamily="34" charset="0"/>
              </a:rPr>
              <a:t>atomi elementov. (</a:t>
            </a:r>
            <a:r>
              <a:rPr lang="de-AT" altLang="sl-SI" sz="1600">
                <a:solidFill>
                  <a:srgbClr val="FF0000"/>
                </a:solidFill>
                <a:latin typeface="Calibri" panose="020F0502020204030204" pitchFamily="34" charset="0"/>
              </a:rPr>
              <a:t>GLEJ ANIMACIJO</a:t>
            </a:r>
            <a:r>
              <a:rPr lang="de-AT" altLang="sl-SI" sz="1600">
                <a:solidFill>
                  <a:srgbClr val="000000"/>
                </a:solidFill>
                <a:latin typeface="Calibri" panose="020F0502020204030204" pitchFamily="34" charset="0"/>
              </a:rPr>
              <a:t>). Iz </a:t>
            </a:r>
            <a:r>
              <a:rPr lang="de-AT" altLang="sl-SI" sz="1600" b="1" i="1">
                <a:solidFill>
                  <a:srgbClr val="FFFF00"/>
                </a:solidFill>
                <a:latin typeface="Calibri" panose="020F0502020204030204" pitchFamily="34" charset="0"/>
              </a:rPr>
              <a:t>nenasičenih </a:t>
            </a:r>
            <a:r>
              <a:rPr lang="de-AT" altLang="sl-SI" sz="1600">
                <a:solidFill>
                  <a:srgbClr val="000000"/>
                </a:solidFill>
                <a:latin typeface="Calibri" panose="020F0502020204030204" pitchFamily="34" charset="0"/>
              </a:rPr>
              <a:t>(z dvojno ali trojno vezjo)</a:t>
            </a:r>
            <a:r>
              <a:rPr lang="de-AT" altLang="sl-SI" sz="1600" b="1" i="1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endParaRPr lang="sl-SI" altLang="sl-SI"/>
          </a:p>
          <a:p>
            <a:r>
              <a:rPr lang="de-AT" altLang="sl-SI" sz="1600">
                <a:solidFill>
                  <a:srgbClr val="000000"/>
                </a:solidFill>
                <a:latin typeface="Calibri" panose="020F0502020204030204" pitchFamily="34" charset="0"/>
              </a:rPr>
              <a:t>ogljikovodikov dobimo </a:t>
            </a:r>
            <a:r>
              <a:rPr lang="de-AT" altLang="sl-SI" sz="1600" b="1" i="1">
                <a:solidFill>
                  <a:srgbClr val="FFFF00"/>
                </a:solidFill>
                <a:latin typeface="Calibri" panose="020F0502020204030204" pitchFamily="34" charset="0"/>
              </a:rPr>
              <a:t>nasičene </a:t>
            </a:r>
            <a:r>
              <a:rPr lang="de-AT" altLang="sl-SI" sz="1600">
                <a:solidFill>
                  <a:srgbClr val="000000"/>
                </a:solidFill>
                <a:latin typeface="Calibri" panose="020F0502020204030204" pitchFamily="34" charset="0"/>
              </a:rPr>
              <a:t>(z enojno  vezjo). </a:t>
            </a:r>
            <a:endParaRPr lang="sl-SI" altLang="sl-SI"/>
          </a:p>
        </p:txBody>
      </p:sp>
      <p:sp>
        <p:nvSpPr>
          <p:cNvPr id="237" name="CustomShape 4">
            <a:extLst>
              <a:ext uri="{FF2B5EF4-FFF2-40B4-BE49-F238E27FC236}">
                <a16:creationId xmlns:a16="http://schemas.microsoft.com/office/drawing/2014/main" id="{1D89BC2D-6D94-42DD-96D5-008A738A1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3227388"/>
            <a:ext cx="66182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800" b="1">
                <a:solidFill>
                  <a:srgbClr val="FFFF00"/>
                </a:solidFill>
                <a:latin typeface="Calibri" panose="020F0502020204030204" pitchFamily="34" charset="0"/>
              </a:rPr>
              <a:t>- Pri adiciji nastane </a:t>
            </a:r>
            <a:r>
              <a:rPr lang="de-AT" altLang="sl-SI" sz="2800" b="1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de-AT" altLang="sl-SI" sz="2800" b="1">
                <a:solidFill>
                  <a:srgbClr val="FFFF00"/>
                </a:solidFill>
                <a:latin typeface="Calibri" panose="020F0502020204030204" pitchFamily="34" charset="0"/>
              </a:rPr>
              <a:t> produkt!!!</a:t>
            </a:r>
            <a:endParaRPr lang="sl-SI" altLang="sl-SI"/>
          </a:p>
        </p:txBody>
      </p:sp>
      <p:sp>
        <p:nvSpPr>
          <p:cNvPr id="238" name="CustomShape 5">
            <a:extLst>
              <a:ext uri="{FF2B5EF4-FFF2-40B4-BE49-F238E27FC236}">
                <a16:creationId xmlns:a16="http://schemas.microsoft.com/office/drawing/2014/main" id="{37A15C71-7A7F-45D8-9524-DAD44931D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56063"/>
            <a:ext cx="89312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- Običajno poteka že pri sobnih pogojih, saj so alkeni in alkini zelo reaktivne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Spojine, ni pa nujno….reakcije lahko pospešimo z dodatkom katalizatorja,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segrevanjem,…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 fill="freeze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1">
            <a:extLst>
              <a:ext uri="{FF2B5EF4-FFF2-40B4-BE49-F238E27FC236}">
                <a16:creationId xmlns:a16="http://schemas.microsoft.com/office/drawing/2014/main" id="{54A5BB48-42EB-4918-8554-E41AAD774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40767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51" name="Line 2">
            <a:extLst>
              <a:ext uri="{FF2B5EF4-FFF2-40B4-BE49-F238E27FC236}">
                <a16:creationId xmlns:a16="http://schemas.microsoft.com/office/drawing/2014/main" id="{E6C8DF52-9074-45CD-9650-122A33482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7475" y="377190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52" name="CustomShape 3">
            <a:extLst>
              <a:ext uri="{FF2B5EF4-FFF2-40B4-BE49-F238E27FC236}">
                <a16:creationId xmlns:a16="http://schemas.microsoft.com/office/drawing/2014/main" id="{C7A60278-672E-412D-9328-E34A09BA4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35433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3253" name="CustomShape 4">
            <a:extLst>
              <a:ext uri="{FF2B5EF4-FFF2-40B4-BE49-F238E27FC236}">
                <a16:creationId xmlns:a16="http://schemas.microsoft.com/office/drawing/2014/main" id="{9782564E-7125-4FAD-847F-BF770C1BB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5433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3254" name="CustomShape 5">
            <a:extLst>
              <a:ext uri="{FF2B5EF4-FFF2-40B4-BE49-F238E27FC236}">
                <a16:creationId xmlns:a16="http://schemas.microsoft.com/office/drawing/2014/main" id="{6C68EC30-5808-4A2E-8E27-09967E0A5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44577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3255" name="CustomShape 6">
            <a:extLst>
              <a:ext uri="{FF2B5EF4-FFF2-40B4-BE49-F238E27FC236}">
                <a16:creationId xmlns:a16="http://schemas.microsoft.com/office/drawing/2014/main" id="{BDD016A3-796E-474D-893E-9B3402E8C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27813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3256" name="CustomShape 7">
            <a:extLst>
              <a:ext uri="{FF2B5EF4-FFF2-40B4-BE49-F238E27FC236}">
                <a16:creationId xmlns:a16="http://schemas.microsoft.com/office/drawing/2014/main" id="{8282AB92-ABF8-49A5-B03E-3CE39C900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27813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3257" name="CustomShape 8">
            <a:extLst>
              <a:ext uri="{FF2B5EF4-FFF2-40B4-BE49-F238E27FC236}">
                <a16:creationId xmlns:a16="http://schemas.microsoft.com/office/drawing/2014/main" id="{093C3B38-0C43-4BD5-A1C5-36A606598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45339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3258" name="Line 9">
            <a:extLst>
              <a:ext uri="{FF2B5EF4-FFF2-40B4-BE49-F238E27FC236}">
                <a16:creationId xmlns:a16="http://schemas.microsoft.com/office/drawing/2014/main" id="{B88B6C0C-50BC-4F54-8A56-FB1B465D6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30861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59" name="Line 10">
            <a:extLst>
              <a:ext uri="{FF2B5EF4-FFF2-40B4-BE49-F238E27FC236}">
                <a16:creationId xmlns:a16="http://schemas.microsoft.com/office/drawing/2014/main" id="{E379744A-2C7D-4A79-B1C5-8CD3BAA88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40767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0" name="Line 11">
            <a:extLst>
              <a:ext uri="{FF2B5EF4-FFF2-40B4-BE49-F238E27FC236}">
                <a16:creationId xmlns:a16="http://schemas.microsoft.com/office/drawing/2014/main" id="{3EDD3F2E-F724-4303-B757-4C3152A41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30861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106CC738-0A5C-45E2-A11A-590003CC86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3860800"/>
            <a:ext cx="381000" cy="2286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1BF98FB9-6A96-433A-A092-E2F99D237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860800"/>
            <a:ext cx="381000" cy="2286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3" name="Line 14">
            <a:extLst>
              <a:ext uri="{FF2B5EF4-FFF2-40B4-BE49-F238E27FC236}">
                <a16:creationId xmlns:a16="http://schemas.microsoft.com/office/drawing/2014/main" id="{C1ED4A52-A760-4F86-B021-046F7153A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789363"/>
            <a:ext cx="504825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4" name="Line 15">
            <a:extLst>
              <a:ext uri="{FF2B5EF4-FFF2-40B4-BE49-F238E27FC236}">
                <a16:creationId xmlns:a16="http://schemas.microsoft.com/office/drawing/2014/main" id="{4AD04DFC-D6F0-46E3-B385-16023FAB1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3789363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5" name="Line 16">
            <a:extLst>
              <a:ext uri="{FF2B5EF4-FFF2-40B4-BE49-F238E27FC236}">
                <a16:creationId xmlns:a16="http://schemas.microsoft.com/office/drawing/2014/main" id="{62BA406F-765C-4A00-AFA5-3D4228B33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4006850"/>
            <a:ext cx="288925" cy="2159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285B4AE5-93DA-4C71-AE32-8B0D0881AF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4005263"/>
            <a:ext cx="307975" cy="2159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7" name="Line 18">
            <a:extLst>
              <a:ext uri="{FF2B5EF4-FFF2-40B4-BE49-F238E27FC236}">
                <a16:creationId xmlns:a16="http://schemas.microsoft.com/office/drawing/2014/main" id="{DFE5038D-0923-40F5-864C-604438DEB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4005263"/>
            <a:ext cx="71437" cy="360362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8" name="Line 19">
            <a:extLst>
              <a:ext uri="{FF2B5EF4-FFF2-40B4-BE49-F238E27FC236}">
                <a16:creationId xmlns:a16="http://schemas.microsoft.com/office/drawing/2014/main" id="{809A3DAB-609D-4E80-B7E7-7568DD9F1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0725" y="4005263"/>
            <a:ext cx="158750" cy="360362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9" name="Line 20">
            <a:extLst>
              <a:ext uri="{FF2B5EF4-FFF2-40B4-BE49-F238E27FC236}">
                <a16:creationId xmlns:a16="http://schemas.microsoft.com/office/drawing/2014/main" id="{A4B42329-C120-49AD-AEA2-0F50118512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933825"/>
            <a:ext cx="215900" cy="373063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70" name="Line 21">
            <a:extLst>
              <a:ext uri="{FF2B5EF4-FFF2-40B4-BE49-F238E27FC236}">
                <a16:creationId xmlns:a16="http://schemas.microsoft.com/office/drawing/2014/main" id="{F57BED13-52ED-442A-9A18-9D6B0FD0E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933825"/>
            <a:ext cx="215900" cy="360363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71" name="Line 22">
            <a:extLst>
              <a:ext uri="{FF2B5EF4-FFF2-40B4-BE49-F238E27FC236}">
                <a16:creationId xmlns:a16="http://schemas.microsoft.com/office/drawing/2014/main" id="{782B918F-BE0F-459A-9EA2-3C683045B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3789363"/>
            <a:ext cx="431800" cy="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72" name="CustomShape 23">
            <a:extLst>
              <a:ext uri="{FF2B5EF4-FFF2-40B4-BE49-F238E27FC236}">
                <a16:creationId xmlns:a16="http://schemas.microsoft.com/office/drawing/2014/main" id="{DFB1FA2F-FE05-4F72-BFEF-CC63CCD02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350" y="3429000"/>
            <a:ext cx="6048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4000" b="1">
                <a:solidFill>
                  <a:srgbClr val="FFFFFF"/>
                </a:solidFill>
                <a:latin typeface="Arial CE" panose="020B0604020202020204" pitchFamily="34" charset="0"/>
              </a:rPr>
              <a:t>+</a:t>
            </a:r>
            <a:endParaRPr lang="sl-SI" altLang="sl-SI"/>
          </a:p>
        </p:txBody>
      </p:sp>
      <p:sp>
        <p:nvSpPr>
          <p:cNvPr id="53273" name="CustomShape 24">
            <a:extLst>
              <a:ext uri="{FF2B5EF4-FFF2-40B4-BE49-F238E27FC236}">
                <a16:creationId xmlns:a16="http://schemas.microsoft.com/office/drawing/2014/main" id="{E08B6FBC-5573-47E3-9674-9D2AF08CA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644900"/>
            <a:ext cx="374650" cy="3603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74" name="CustomShape 25">
            <a:extLst>
              <a:ext uri="{FF2B5EF4-FFF2-40B4-BE49-F238E27FC236}">
                <a16:creationId xmlns:a16="http://schemas.microsoft.com/office/drawing/2014/main" id="{62C127A5-BFC5-4A5C-A9F5-6C3D90D33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8" y="3644900"/>
            <a:ext cx="374650" cy="3603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75" name="Line 26">
            <a:extLst>
              <a:ext uri="{FF2B5EF4-FFF2-40B4-BE49-F238E27FC236}">
                <a16:creationId xmlns:a16="http://schemas.microsoft.com/office/drawing/2014/main" id="{0F61856F-B5F6-4B9A-B693-CC05E7B3FA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7475" y="3924300"/>
            <a:ext cx="3810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76" name="Line 27">
            <a:extLst>
              <a:ext uri="{FF2B5EF4-FFF2-40B4-BE49-F238E27FC236}">
                <a16:creationId xmlns:a16="http://schemas.microsoft.com/office/drawing/2014/main" id="{E9002298-A76D-4B73-AB44-385073E64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8475" y="3924300"/>
            <a:ext cx="3810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77" name="CustomShape 28">
            <a:extLst>
              <a:ext uri="{FF2B5EF4-FFF2-40B4-BE49-F238E27FC236}">
                <a16:creationId xmlns:a16="http://schemas.microsoft.com/office/drawing/2014/main" id="{BF372166-C607-4271-9632-B35097EBC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0"/>
            <a:ext cx="772318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4400" b="1">
                <a:solidFill>
                  <a:srgbClr val="FFFFFF"/>
                </a:solidFill>
                <a:latin typeface="Comic Sans MS" panose="030F0702030302020204" pitchFamily="66" charset="0"/>
              </a:rPr>
              <a:t>ADICIJA KLORA NA ETEN</a:t>
            </a:r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ustomShape 1">
            <a:extLst>
              <a:ext uri="{FF2B5EF4-FFF2-40B4-BE49-F238E27FC236}">
                <a16:creationId xmlns:a16="http://schemas.microsoft.com/office/drawing/2014/main" id="{13541AA2-6DC4-4738-B6E2-AF3F00AE5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2205038"/>
            <a:ext cx="60483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4000" b="1">
                <a:solidFill>
                  <a:srgbClr val="FFFFFF"/>
                </a:solidFill>
                <a:latin typeface="Arial CE" panose="020B0604020202020204" pitchFamily="34" charset="0"/>
              </a:rPr>
              <a:t>+</a:t>
            </a:r>
            <a:endParaRPr lang="sl-SI" altLang="sl-SI"/>
          </a:p>
        </p:txBody>
      </p:sp>
      <p:sp>
        <p:nvSpPr>
          <p:cNvPr id="54275" name="Line 2">
            <a:extLst>
              <a:ext uri="{FF2B5EF4-FFF2-40B4-BE49-F238E27FC236}">
                <a16:creationId xmlns:a16="http://schemas.microsoft.com/office/drawing/2014/main" id="{D94ED26D-AA5A-4F02-86C7-64BE5F5C2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9900" y="2551113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76" name="Line 3">
            <a:extLst>
              <a:ext uri="{FF2B5EF4-FFF2-40B4-BE49-F238E27FC236}">
                <a16:creationId xmlns:a16="http://schemas.microsoft.com/office/drawing/2014/main" id="{3377805E-1E0F-40CD-8DE6-047D00030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2565400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77" name="Line 4">
            <a:extLst>
              <a:ext uri="{FF2B5EF4-FFF2-40B4-BE49-F238E27FC236}">
                <a16:creationId xmlns:a16="http://schemas.microsoft.com/office/drawing/2014/main" id="{FD418C72-DFF8-47EB-BD1A-4737B635F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8300" y="2551113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78" name="CustomShape 5">
            <a:extLst>
              <a:ext uri="{FF2B5EF4-FFF2-40B4-BE49-F238E27FC236}">
                <a16:creationId xmlns:a16="http://schemas.microsoft.com/office/drawing/2014/main" id="{DF70B4CC-36B5-472A-BCBA-279349622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900" y="2246313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79" name="CustomShape 6">
            <a:extLst>
              <a:ext uri="{FF2B5EF4-FFF2-40B4-BE49-F238E27FC236}">
                <a16:creationId xmlns:a16="http://schemas.microsoft.com/office/drawing/2014/main" id="{E48AAD64-B36A-4976-B184-C8E4038E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300" y="2246313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0" name="CustomShape 7">
            <a:extLst>
              <a:ext uri="{FF2B5EF4-FFF2-40B4-BE49-F238E27FC236}">
                <a16:creationId xmlns:a16="http://schemas.microsoft.com/office/drawing/2014/main" id="{B89F09D0-6D04-4C48-849B-D55796BEA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00" y="31607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1" name="CustomShape 8">
            <a:extLst>
              <a:ext uri="{FF2B5EF4-FFF2-40B4-BE49-F238E27FC236}">
                <a16:creationId xmlns:a16="http://schemas.microsoft.com/office/drawing/2014/main" id="{AE077EF2-E0F9-41DB-A0ED-7C5D420E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00" y="14843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2" name="CustomShape 9">
            <a:extLst>
              <a:ext uri="{FF2B5EF4-FFF2-40B4-BE49-F238E27FC236}">
                <a16:creationId xmlns:a16="http://schemas.microsoft.com/office/drawing/2014/main" id="{72457AD7-C45D-4B80-B75D-1B85CAD68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0" y="14843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3" name="CustomShape 10">
            <a:extLst>
              <a:ext uri="{FF2B5EF4-FFF2-40B4-BE49-F238E27FC236}">
                <a16:creationId xmlns:a16="http://schemas.microsoft.com/office/drawing/2014/main" id="{A44F18C4-455E-427C-934E-AA0787955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0" y="32369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4" name="Line 11">
            <a:extLst>
              <a:ext uri="{FF2B5EF4-FFF2-40B4-BE49-F238E27FC236}">
                <a16:creationId xmlns:a16="http://schemas.microsoft.com/office/drawing/2014/main" id="{FAE91C69-F33A-402A-9319-2E99DC0D9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3500" y="17891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85" name="Line 12">
            <a:extLst>
              <a:ext uri="{FF2B5EF4-FFF2-40B4-BE49-F238E27FC236}">
                <a16:creationId xmlns:a16="http://schemas.microsoft.com/office/drawing/2014/main" id="{627AB9C3-EF63-4FC0-A3F2-DA42D14FD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3500" y="27797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86" name="Line 13">
            <a:extLst>
              <a:ext uri="{FF2B5EF4-FFF2-40B4-BE49-F238E27FC236}">
                <a16:creationId xmlns:a16="http://schemas.microsoft.com/office/drawing/2014/main" id="{E8D48287-B980-4BF4-A17E-140392C61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8900" y="27797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87" name="Line 14">
            <a:extLst>
              <a:ext uri="{FF2B5EF4-FFF2-40B4-BE49-F238E27FC236}">
                <a16:creationId xmlns:a16="http://schemas.microsoft.com/office/drawing/2014/main" id="{C6B2518A-FFEA-4F72-AE13-05EAA166B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8900" y="17891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88" name="CustomShape 15">
            <a:extLst>
              <a:ext uri="{FF2B5EF4-FFF2-40B4-BE49-F238E27FC236}">
                <a16:creationId xmlns:a16="http://schemas.microsoft.com/office/drawing/2014/main" id="{D719F1CB-ACA7-47F6-909A-9DB4F5F9D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2347913"/>
            <a:ext cx="374650" cy="360362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89" name="CustomShape 16">
            <a:extLst>
              <a:ext uri="{FF2B5EF4-FFF2-40B4-BE49-F238E27FC236}">
                <a16:creationId xmlns:a16="http://schemas.microsoft.com/office/drawing/2014/main" id="{65F15425-6E53-461D-B0A6-6E9D699D5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347913"/>
            <a:ext cx="374650" cy="360362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90" name="CustomShape 17">
            <a:extLst>
              <a:ext uri="{FF2B5EF4-FFF2-40B4-BE49-F238E27FC236}">
                <a16:creationId xmlns:a16="http://schemas.microsoft.com/office/drawing/2014/main" id="{C9069FEF-ACF4-4EA0-A662-3B957BDEB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082925"/>
            <a:ext cx="374650" cy="36036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91" name="CustomShape 18">
            <a:extLst>
              <a:ext uri="{FF2B5EF4-FFF2-40B4-BE49-F238E27FC236}">
                <a16:creationId xmlns:a16="http://schemas.microsoft.com/office/drawing/2014/main" id="{4ACF0725-62D4-41FE-AC31-193748AE7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508250"/>
            <a:ext cx="374650" cy="36036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92" name="Line 19">
            <a:extLst>
              <a:ext uri="{FF2B5EF4-FFF2-40B4-BE49-F238E27FC236}">
                <a16:creationId xmlns:a16="http://schemas.microsoft.com/office/drawing/2014/main" id="{5425B6C1-B539-41F6-94EF-38A6C3DC23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492375"/>
            <a:ext cx="0" cy="2159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93" name="Line 20">
            <a:extLst>
              <a:ext uri="{FF2B5EF4-FFF2-40B4-BE49-F238E27FC236}">
                <a16:creationId xmlns:a16="http://schemas.microsoft.com/office/drawing/2014/main" id="{4F335C6F-C6FC-4D2D-9125-3E7C65CD9A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2492375"/>
            <a:ext cx="649287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94" name="Line 21">
            <a:extLst>
              <a:ext uri="{FF2B5EF4-FFF2-40B4-BE49-F238E27FC236}">
                <a16:creationId xmlns:a16="http://schemas.microsoft.com/office/drawing/2014/main" id="{2BA150FD-5F6B-4889-BD18-208733D08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050" y="2627313"/>
            <a:ext cx="3810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95" name="Line 22">
            <a:extLst>
              <a:ext uri="{FF2B5EF4-FFF2-40B4-BE49-F238E27FC236}">
                <a16:creationId xmlns:a16="http://schemas.microsoft.com/office/drawing/2014/main" id="{3010D96E-C767-4053-914D-91EA7FAC0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050" y="2474913"/>
            <a:ext cx="762000" cy="17462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296" name="CustomShape 23">
            <a:extLst>
              <a:ext uri="{FF2B5EF4-FFF2-40B4-BE49-F238E27FC236}">
                <a16:creationId xmlns:a16="http://schemas.microsoft.com/office/drawing/2014/main" id="{CF192705-50A5-4F6B-820B-B4679D1A8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46313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97" name="CustomShape 24">
            <a:extLst>
              <a:ext uri="{FF2B5EF4-FFF2-40B4-BE49-F238E27FC236}">
                <a16:creationId xmlns:a16="http://schemas.microsoft.com/office/drawing/2014/main" id="{D3078394-E6B2-43E2-B7B2-2D87D70B3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46313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98" name="CustomShape 25">
            <a:extLst>
              <a:ext uri="{FF2B5EF4-FFF2-40B4-BE49-F238E27FC236}">
                <a16:creationId xmlns:a16="http://schemas.microsoft.com/office/drawing/2014/main" id="{D2819DA6-4EDC-4984-A229-7545CA3E2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" y="31607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99" name="CustomShape 26">
            <a:extLst>
              <a:ext uri="{FF2B5EF4-FFF2-40B4-BE49-F238E27FC236}">
                <a16:creationId xmlns:a16="http://schemas.microsoft.com/office/drawing/2014/main" id="{F5C13E49-31E8-4C53-AA1B-F2C4BB1A5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" y="14843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300" name="CustomShape 27">
            <a:extLst>
              <a:ext uri="{FF2B5EF4-FFF2-40B4-BE49-F238E27FC236}">
                <a16:creationId xmlns:a16="http://schemas.microsoft.com/office/drawing/2014/main" id="{3638563C-458B-4D8B-A3F6-BFBA7BEFC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0" y="14843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301" name="CustomShape 28">
            <a:extLst>
              <a:ext uri="{FF2B5EF4-FFF2-40B4-BE49-F238E27FC236}">
                <a16:creationId xmlns:a16="http://schemas.microsoft.com/office/drawing/2014/main" id="{43C65B5C-A911-4349-B3B8-C793FE561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0" y="3236913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302" name="Line 29">
            <a:extLst>
              <a:ext uri="{FF2B5EF4-FFF2-40B4-BE49-F238E27FC236}">
                <a16:creationId xmlns:a16="http://schemas.microsoft.com/office/drawing/2014/main" id="{32148D60-AE3B-4957-939D-89ABBF666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250" y="17891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303" name="Line 30">
            <a:extLst>
              <a:ext uri="{FF2B5EF4-FFF2-40B4-BE49-F238E27FC236}">
                <a16:creationId xmlns:a16="http://schemas.microsoft.com/office/drawing/2014/main" id="{DD4F49A7-0162-4C63-AE05-B6CAD8DF7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250" y="27797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304" name="Line 31">
            <a:extLst>
              <a:ext uri="{FF2B5EF4-FFF2-40B4-BE49-F238E27FC236}">
                <a16:creationId xmlns:a16="http://schemas.microsoft.com/office/drawing/2014/main" id="{A430A897-39FE-4DD0-8CF6-B76A15412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0" y="27797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305" name="Line 32">
            <a:extLst>
              <a:ext uri="{FF2B5EF4-FFF2-40B4-BE49-F238E27FC236}">
                <a16:creationId xmlns:a16="http://schemas.microsoft.com/office/drawing/2014/main" id="{86A14789-424B-4236-AA3F-F44904360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0" y="1789113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306" name="Line 33">
            <a:extLst>
              <a:ext uri="{FF2B5EF4-FFF2-40B4-BE49-F238E27FC236}">
                <a16:creationId xmlns:a16="http://schemas.microsoft.com/office/drawing/2014/main" id="{1BEA39D5-5FD4-4128-9905-305F4E4D8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0050" y="2627313"/>
            <a:ext cx="3810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4307" name="CustomShape 34">
            <a:extLst>
              <a:ext uri="{FF2B5EF4-FFF2-40B4-BE49-F238E27FC236}">
                <a16:creationId xmlns:a16="http://schemas.microsoft.com/office/drawing/2014/main" id="{174DCCE4-B45E-4237-9757-961D6A34A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05038"/>
            <a:ext cx="4778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</a:t>
            </a:r>
            <a:endParaRPr lang="sl-SI" altLang="sl-SI"/>
          </a:p>
        </p:txBody>
      </p:sp>
      <p:sp>
        <p:nvSpPr>
          <p:cNvPr id="54308" name="CustomShape 35">
            <a:extLst>
              <a:ext uri="{FF2B5EF4-FFF2-40B4-BE49-F238E27FC236}">
                <a16:creationId xmlns:a16="http://schemas.microsoft.com/office/drawing/2014/main" id="{9C13104B-3788-47BB-9F99-DF8C2F1C8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205038"/>
            <a:ext cx="4778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</a:t>
            </a:r>
            <a:endParaRPr lang="sl-SI" altLang="sl-SI"/>
          </a:p>
        </p:txBody>
      </p:sp>
      <p:sp>
        <p:nvSpPr>
          <p:cNvPr id="54309" name="CustomShape 36">
            <a:extLst>
              <a:ext uri="{FF2B5EF4-FFF2-40B4-BE49-F238E27FC236}">
                <a16:creationId xmlns:a16="http://schemas.microsoft.com/office/drawing/2014/main" id="{D0390557-01FF-45B7-BB68-288CC379A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2205038"/>
            <a:ext cx="4778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</a:t>
            </a:r>
            <a:endParaRPr lang="sl-SI" altLang="sl-SI"/>
          </a:p>
        </p:txBody>
      </p:sp>
      <p:sp>
        <p:nvSpPr>
          <p:cNvPr id="54310" name="CustomShape 37">
            <a:extLst>
              <a:ext uri="{FF2B5EF4-FFF2-40B4-BE49-F238E27FC236}">
                <a16:creationId xmlns:a16="http://schemas.microsoft.com/office/drawing/2014/main" id="{20ABFB94-C241-46EF-AD14-29E78F250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1989138"/>
            <a:ext cx="619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Cl</a:t>
            </a:r>
            <a:endParaRPr lang="sl-SI" altLang="sl-SI"/>
          </a:p>
        </p:txBody>
      </p:sp>
      <p:sp>
        <p:nvSpPr>
          <p:cNvPr id="54311" name="CustomShape 38">
            <a:extLst>
              <a:ext uri="{FF2B5EF4-FFF2-40B4-BE49-F238E27FC236}">
                <a16:creationId xmlns:a16="http://schemas.microsoft.com/office/drawing/2014/main" id="{2021EF2A-C508-4D5B-A3D5-935888843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636838"/>
            <a:ext cx="619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Cl</a:t>
            </a:r>
            <a:endParaRPr lang="sl-SI" altLang="sl-SI"/>
          </a:p>
        </p:txBody>
      </p:sp>
      <p:sp>
        <p:nvSpPr>
          <p:cNvPr id="54312" name="CustomShape 39">
            <a:extLst>
              <a:ext uri="{FF2B5EF4-FFF2-40B4-BE49-F238E27FC236}">
                <a16:creationId xmlns:a16="http://schemas.microsoft.com/office/drawing/2014/main" id="{2650C545-DE3B-4D03-B78B-920FB760E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141663"/>
            <a:ext cx="4778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13" name="CustomShape 40">
            <a:extLst>
              <a:ext uri="{FF2B5EF4-FFF2-40B4-BE49-F238E27FC236}">
                <a16:creationId xmlns:a16="http://schemas.microsoft.com/office/drawing/2014/main" id="{ED9543C8-1D03-4805-A404-524F4F39F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3141663"/>
            <a:ext cx="5191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14" name="CustomShape 41">
            <a:extLst>
              <a:ext uri="{FF2B5EF4-FFF2-40B4-BE49-F238E27FC236}">
                <a16:creationId xmlns:a16="http://schemas.microsoft.com/office/drawing/2014/main" id="{B654C0A6-BD56-4A74-9C16-197E32B3F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413" y="1341438"/>
            <a:ext cx="5191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15" name="CustomShape 42">
            <a:extLst>
              <a:ext uri="{FF2B5EF4-FFF2-40B4-BE49-F238E27FC236}">
                <a16:creationId xmlns:a16="http://schemas.microsoft.com/office/drawing/2014/main" id="{A5CFFAB0-2E63-4012-920F-31AEA40B2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1341438"/>
            <a:ext cx="5191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16" name="CustomShape 43">
            <a:extLst>
              <a:ext uri="{FF2B5EF4-FFF2-40B4-BE49-F238E27FC236}">
                <a16:creationId xmlns:a16="http://schemas.microsoft.com/office/drawing/2014/main" id="{7242D1F1-977F-4C6D-9F2C-8B96CC4FC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688" y="3068638"/>
            <a:ext cx="5191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17" name="CustomShape 44">
            <a:extLst>
              <a:ext uri="{FF2B5EF4-FFF2-40B4-BE49-F238E27FC236}">
                <a16:creationId xmlns:a16="http://schemas.microsoft.com/office/drawing/2014/main" id="{55ED1F66-F19C-4FAD-AD12-CA4C4E073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1088" y="3068638"/>
            <a:ext cx="5191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18" name="CustomShape 45">
            <a:extLst>
              <a:ext uri="{FF2B5EF4-FFF2-40B4-BE49-F238E27FC236}">
                <a16:creationId xmlns:a16="http://schemas.microsoft.com/office/drawing/2014/main" id="{5C7C0251-6937-47B3-8E67-1B405F9AB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688" y="1268413"/>
            <a:ext cx="5191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19" name="CustomShape 46">
            <a:extLst>
              <a:ext uri="{FF2B5EF4-FFF2-40B4-BE49-F238E27FC236}">
                <a16:creationId xmlns:a16="http://schemas.microsoft.com/office/drawing/2014/main" id="{A2D084CD-5671-4A10-99B5-01D7355C8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1088" y="1268413"/>
            <a:ext cx="5191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H</a:t>
            </a:r>
            <a:endParaRPr lang="sl-SI" altLang="sl-SI"/>
          </a:p>
        </p:txBody>
      </p:sp>
      <p:sp>
        <p:nvSpPr>
          <p:cNvPr id="54320" name="CustomShape 47">
            <a:extLst>
              <a:ext uri="{FF2B5EF4-FFF2-40B4-BE49-F238E27FC236}">
                <a16:creationId xmlns:a16="http://schemas.microsoft.com/office/drawing/2014/main" id="{BCA6BEE9-F175-413A-B4CA-63C261895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2205038"/>
            <a:ext cx="619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Cl</a:t>
            </a:r>
            <a:endParaRPr lang="sl-SI" altLang="sl-SI"/>
          </a:p>
        </p:txBody>
      </p:sp>
      <p:sp>
        <p:nvSpPr>
          <p:cNvPr id="54321" name="CustomShape 48">
            <a:extLst>
              <a:ext uri="{FF2B5EF4-FFF2-40B4-BE49-F238E27FC236}">
                <a16:creationId xmlns:a16="http://schemas.microsoft.com/office/drawing/2014/main" id="{B5EBFE5A-9DD8-41B7-B69B-0705DDFCF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163" y="2205038"/>
            <a:ext cx="619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Cl</a:t>
            </a:r>
            <a:endParaRPr lang="sl-SI" altLang="sl-SI"/>
          </a:p>
        </p:txBody>
      </p:sp>
      <p:sp>
        <p:nvSpPr>
          <p:cNvPr id="54322" name="CustomShape 49">
            <a:extLst>
              <a:ext uri="{FF2B5EF4-FFF2-40B4-BE49-F238E27FC236}">
                <a16:creationId xmlns:a16="http://schemas.microsoft.com/office/drawing/2014/main" id="{DC3A8E42-6679-4C20-AE23-E7B7D4CB8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05038"/>
            <a:ext cx="4778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FF"/>
                </a:solidFill>
                <a:latin typeface="Arial CE" panose="020B0604020202020204" pitchFamily="34" charset="0"/>
              </a:rPr>
              <a:t>C</a:t>
            </a:r>
            <a:endParaRPr lang="sl-SI" altLang="sl-SI"/>
          </a:p>
        </p:txBody>
      </p:sp>
      <p:sp>
        <p:nvSpPr>
          <p:cNvPr id="54323" name="CustomShape 50">
            <a:extLst>
              <a:ext uri="{FF2B5EF4-FFF2-40B4-BE49-F238E27FC236}">
                <a16:creationId xmlns:a16="http://schemas.microsoft.com/office/drawing/2014/main" id="{4631B26C-DFB5-4D45-A90E-5637A320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" y="6026150"/>
            <a:ext cx="1498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3600" b="1">
                <a:solidFill>
                  <a:srgbClr val="FFFFFF"/>
                </a:solidFill>
                <a:latin typeface="Arial CE" panose="020B0604020202020204" pitchFamily="34" charset="0"/>
              </a:rPr>
              <a:t>ET</a:t>
            </a:r>
            <a:r>
              <a:rPr lang="de-AT" altLang="sl-SI" sz="3600" b="1">
                <a:solidFill>
                  <a:srgbClr val="FF0000"/>
                </a:solidFill>
                <a:latin typeface="Arial CE" panose="020B0604020202020204" pitchFamily="34" charset="0"/>
              </a:rPr>
              <a:t>EN</a:t>
            </a:r>
            <a:endParaRPr lang="sl-SI" altLang="sl-SI"/>
          </a:p>
        </p:txBody>
      </p:sp>
      <p:sp>
        <p:nvSpPr>
          <p:cNvPr id="54324" name="CustomShape 51">
            <a:extLst>
              <a:ext uri="{FF2B5EF4-FFF2-40B4-BE49-F238E27FC236}">
                <a16:creationId xmlns:a16="http://schemas.microsoft.com/office/drawing/2014/main" id="{82C64043-A16C-4F3B-97F5-999A17E0C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0063" y="5949950"/>
            <a:ext cx="48482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3600" b="1">
                <a:solidFill>
                  <a:srgbClr val="FFFFFF"/>
                </a:solidFill>
                <a:latin typeface="Arial CE" panose="020B0604020202020204" pitchFamily="34" charset="0"/>
              </a:rPr>
              <a:t>1,2-DIKLOROET</a:t>
            </a:r>
            <a:r>
              <a:rPr lang="de-AT" altLang="sl-SI" sz="3600" b="1">
                <a:solidFill>
                  <a:srgbClr val="FF0000"/>
                </a:solidFill>
                <a:latin typeface="Arial CE" panose="020B0604020202020204" pitchFamily="34" charset="0"/>
              </a:rPr>
              <a:t>AN</a:t>
            </a:r>
            <a:endParaRPr lang="sl-SI" altLang="sl-SI"/>
          </a:p>
        </p:txBody>
      </p:sp>
      <p:sp>
        <p:nvSpPr>
          <p:cNvPr id="54325" name="CustomShape 52">
            <a:extLst>
              <a:ext uri="{FF2B5EF4-FFF2-40B4-BE49-F238E27FC236}">
                <a16:creationId xmlns:a16="http://schemas.microsoft.com/office/drawing/2014/main" id="{CCD21B2C-BB5B-4941-B19D-8BFCADD76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0"/>
            <a:ext cx="772318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4400" b="1">
                <a:solidFill>
                  <a:srgbClr val="FFFFFF"/>
                </a:solidFill>
                <a:latin typeface="Comic Sans MS" panose="030F0702030302020204" pitchFamily="66" charset="0"/>
              </a:rPr>
              <a:t>ADICIJA KLORA NA ETEN</a:t>
            </a:r>
            <a:endParaRPr lang="sl-SI" alt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>
            <a:extLst>
              <a:ext uri="{FF2B5EF4-FFF2-40B4-BE49-F238E27FC236}">
                <a16:creationId xmlns:a16="http://schemas.microsoft.com/office/drawing/2014/main" id="{F701D82D-E517-4787-BE6C-41F7EB1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74625"/>
            <a:ext cx="87868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Kadar uporabljamo </a:t>
            </a:r>
            <a:r>
              <a:rPr lang="de-AT" altLang="sl-SI" sz="2400" b="1">
                <a:solidFill>
                  <a:srgbClr val="66FF33"/>
                </a:solidFill>
                <a:latin typeface="Calibri" panose="020F0502020204030204" pitchFamily="34" charset="0"/>
              </a:rPr>
              <a:t>klor</a:t>
            </a:r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 se reakcija imenuje </a:t>
            </a:r>
            <a:r>
              <a:rPr lang="de-AT" altLang="sl-SI" sz="2400" b="1">
                <a:solidFill>
                  <a:srgbClr val="66FF33"/>
                </a:solidFill>
                <a:latin typeface="Calibri" panose="020F0502020204030204" pitchFamily="34" charset="0"/>
              </a:rPr>
              <a:t>KLORIRANJE</a:t>
            </a:r>
            <a:endParaRPr lang="sl-SI" altLang="sl-SI"/>
          </a:p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Kadar uporabljamo </a:t>
            </a:r>
            <a:r>
              <a:rPr lang="de-AT" altLang="sl-SI" sz="2400" b="1">
                <a:solidFill>
                  <a:srgbClr val="FF0000"/>
                </a:solidFill>
                <a:latin typeface="Calibri" panose="020F0502020204030204" pitchFamily="34" charset="0"/>
              </a:rPr>
              <a:t>brom</a:t>
            </a:r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 se reakcija imenuje </a:t>
            </a:r>
            <a:r>
              <a:rPr lang="de-AT" altLang="sl-SI" sz="2400" b="1">
                <a:solidFill>
                  <a:srgbClr val="FF0000"/>
                </a:solidFill>
                <a:latin typeface="Calibri" panose="020F0502020204030204" pitchFamily="34" charset="0"/>
              </a:rPr>
              <a:t>BROMIRANJE</a:t>
            </a:r>
            <a:endParaRPr lang="sl-SI" altLang="sl-SI"/>
          </a:p>
        </p:txBody>
      </p:sp>
      <p:sp>
        <p:nvSpPr>
          <p:cNvPr id="320" name="CustomShape 2">
            <a:extLst>
              <a:ext uri="{FF2B5EF4-FFF2-40B4-BE49-F238E27FC236}">
                <a16:creationId xmlns:a16="http://schemas.microsoft.com/office/drawing/2014/main" id="{3D2DD182-93FF-48DC-BDC1-F33C3D81B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1692275"/>
            <a:ext cx="84677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 u="sng">
                <a:solidFill>
                  <a:srgbClr val="FFFF00"/>
                </a:solidFill>
                <a:latin typeface="Calibri" panose="020F0502020204030204" pitchFamily="34" charset="0"/>
              </a:rPr>
              <a:t>Lahko pa adiramo (dodajamo) druge atome elementov in spojin:</a:t>
            </a:r>
            <a:endParaRPr lang="sl-SI" altLang="sl-SI"/>
          </a:p>
        </p:txBody>
      </p:sp>
      <p:sp>
        <p:nvSpPr>
          <p:cNvPr id="321" name="CustomShape 3">
            <a:extLst>
              <a:ext uri="{FF2B5EF4-FFF2-40B4-BE49-F238E27FC236}">
                <a16:creationId xmlns:a16="http://schemas.microsoft.com/office/drawing/2014/main" id="{7DE233AF-04EF-4A99-B7F2-864507D8C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055813"/>
            <a:ext cx="77517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H2 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…v tem primeru se reakcija imenuje </a:t>
            </a:r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HIDROGENIRANJE</a:t>
            </a:r>
            <a:endParaRPr lang="sl-SI" altLang="sl-SI"/>
          </a:p>
        </p:txBody>
      </p:sp>
      <p:sp>
        <p:nvSpPr>
          <p:cNvPr id="322" name="CustomShape 4">
            <a:extLst>
              <a:ext uri="{FF2B5EF4-FFF2-40B4-BE49-F238E27FC236}">
                <a16:creationId xmlns:a16="http://schemas.microsoft.com/office/drawing/2014/main" id="{6CE1A6D8-8716-4386-B6E0-19A411476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8" y="2681288"/>
            <a:ext cx="73739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H2O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 … v tem primeru se reakcija imenuje  </a:t>
            </a:r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HIDRIRANJE</a:t>
            </a:r>
            <a:endParaRPr lang="sl-SI" altLang="sl-SI"/>
          </a:p>
        </p:txBody>
      </p:sp>
      <p:sp>
        <p:nvSpPr>
          <p:cNvPr id="323" name="CustomShape 5">
            <a:extLst>
              <a:ext uri="{FF2B5EF4-FFF2-40B4-BE49-F238E27FC236}">
                <a16:creationId xmlns:a16="http://schemas.microsoft.com/office/drawing/2014/main" id="{03E50F2F-1CCF-4AB6-8C37-83DAD2D4B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3" y="3305175"/>
            <a:ext cx="81486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de-AT" altLang="sl-SI" b="1">
                <a:solidFill>
                  <a:srgbClr val="FF00FF"/>
                </a:solidFill>
                <a:latin typeface="Calibri" panose="020F0502020204030204" pitchFamily="34" charset="0"/>
              </a:rPr>
              <a:t>HCl 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… v tem primeru se reakcija imenuje  </a:t>
            </a:r>
            <a:r>
              <a:rPr lang="de-AT" altLang="sl-SI" b="1">
                <a:solidFill>
                  <a:srgbClr val="FF00FF"/>
                </a:solidFill>
                <a:latin typeface="Calibri" panose="020F0502020204030204" pitchFamily="34" charset="0"/>
              </a:rPr>
              <a:t>HIDROKLORIRANJE</a:t>
            </a:r>
            <a:endParaRPr lang="sl-SI" altLang="sl-SI"/>
          </a:p>
        </p:txBody>
      </p:sp>
      <p:sp>
        <p:nvSpPr>
          <p:cNvPr id="324" name="CustomShape 6">
            <a:extLst>
              <a:ext uri="{FF2B5EF4-FFF2-40B4-BE49-F238E27FC236}">
                <a16:creationId xmlns:a16="http://schemas.microsoft.com/office/drawing/2014/main" id="{8D141C6E-E465-43AD-91CB-29D0E4190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3" y="3929063"/>
            <a:ext cx="72564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de-AT" altLang="sl-SI" b="1">
                <a:solidFill>
                  <a:srgbClr val="C00000"/>
                </a:solidFill>
                <a:latin typeface="Calibri" panose="020F0502020204030204" pitchFamily="34" charset="0"/>
              </a:rPr>
              <a:t>HBr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 … v tem primeru se  imenuje  </a:t>
            </a:r>
            <a:r>
              <a:rPr lang="de-AT" altLang="sl-SI" b="1">
                <a:solidFill>
                  <a:srgbClr val="C00000"/>
                </a:solidFill>
                <a:latin typeface="Calibri" panose="020F0502020204030204" pitchFamily="34" charset="0"/>
              </a:rPr>
              <a:t>HIDROBROMIRANJE</a:t>
            </a:r>
            <a:endParaRPr lang="sl-SI" altLang="sl-SI"/>
          </a:p>
        </p:txBody>
      </p:sp>
      <p:sp>
        <p:nvSpPr>
          <p:cNvPr id="325" name="CustomShape 7">
            <a:extLst>
              <a:ext uri="{FF2B5EF4-FFF2-40B4-BE49-F238E27FC236}">
                <a16:creationId xmlns:a16="http://schemas.microsoft.com/office/drawing/2014/main" id="{64082EF4-AD8B-4651-99EB-D0A8B687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19725"/>
            <a:ext cx="88566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 i="1">
                <a:solidFill>
                  <a:srgbClr val="FFFF00"/>
                </a:solidFill>
                <a:latin typeface="Calibri" panose="020F0502020204030204" pitchFamily="34" charset="0"/>
              </a:rPr>
              <a:t>Pa si oglejmo nekaj primerov reakcij adicije na eten….kloriranje </a:t>
            </a:r>
            <a:endParaRPr lang="sl-SI" altLang="sl-SI"/>
          </a:p>
          <a:p>
            <a:r>
              <a:rPr lang="de-AT" altLang="sl-SI" b="1" i="1">
                <a:solidFill>
                  <a:srgbClr val="FFFF00"/>
                </a:solidFill>
                <a:latin typeface="Calibri" panose="020F0502020204030204" pitchFamily="34" charset="0"/>
              </a:rPr>
              <a:t>etena smo spoznali že v animaciji, zato ga ne bom ponovno risala…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Shape 1">
            <a:extLst>
              <a:ext uri="{FF2B5EF4-FFF2-40B4-BE49-F238E27FC236}">
                <a16:creationId xmlns:a16="http://schemas.microsoft.com/office/drawing/2014/main" id="{C8288A0A-93C4-4C2D-94FD-2C5476E8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Bromiranje etena oz. adicija broma na eten</a:t>
            </a:r>
            <a:endParaRPr lang="sl-SI" altLang="sl-SI"/>
          </a:p>
        </p:txBody>
      </p:sp>
      <p:sp>
        <p:nvSpPr>
          <p:cNvPr id="56323" name="CustomShape 2">
            <a:extLst>
              <a:ext uri="{FF2B5EF4-FFF2-40B4-BE49-F238E27FC236}">
                <a16:creationId xmlns:a16="http://schemas.microsoft.com/office/drawing/2014/main" id="{AAF3B221-03D6-4C47-BF80-38DF59818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8" y="2143125"/>
            <a:ext cx="911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Br2</a:t>
            </a:r>
            <a:endParaRPr lang="sl-SI" altLang="sl-SI"/>
          </a:p>
        </p:txBody>
      </p:sp>
      <p:cxnSp>
        <p:nvCxnSpPr>
          <p:cNvPr id="56324" name="CustomShape 3">
            <a:extLst>
              <a:ext uri="{FF2B5EF4-FFF2-40B4-BE49-F238E27FC236}">
                <a16:creationId xmlns:a16="http://schemas.microsoft.com/office/drawing/2014/main" id="{B6BF6AA7-DF95-4E13-B11A-203F680564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43250" y="2357438"/>
            <a:ext cx="928688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5" name="CustomShape 4">
            <a:extLst>
              <a:ext uri="{FF2B5EF4-FFF2-40B4-BE49-F238E27FC236}">
                <a16:creationId xmlns:a16="http://schemas.microsoft.com/office/drawing/2014/main" id="{855B23B0-FA8F-40B0-BD10-FCD21D336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3168650"/>
            <a:ext cx="8993188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Bromovica  (raztopina broma v vodi) je </a:t>
            </a:r>
            <a:r>
              <a:rPr lang="de-AT" altLang="sl-SI" sz="1400" b="1">
                <a:solidFill>
                  <a:srgbClr val="FFC000"/>
                </a:solidFill>
                <a:latin typeface="Calibri" panose="020F0502020204030204" pitchFamily="34" charset="0"/>
              </a:rPr>
              <a:t>rumeno – rjava </a:t>
            </a:r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tekočina, ki se uporablja za </a:t>
            </a:r>
            <a:endParaRPr lang="sl-SI" altLang="sl-SI"/>
          </a:p>
          <a:p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dokazovanje nenasičenih spojin (tistih, ki vsebujejo dvojne ali trojne vezi)….namreč ob</a:t>
            </a:r>
            <a:endParaRPr lang="sl-SI" altLang="sl-SI"/>
          </a:p>
          <a:p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 dodatku bromovice v tako spojino, se bromovica razbarva. </a:t>
            </a:r>
            <a:endParaRPr lang="sl-SI" altLang="sl-SI"/>
          </a:p>
          <a:p>
            <a:endParaRPr lang="sl-SI" altLang="sl-SI"/>
          </a:p>
          <a:p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Največkrat pa se namesto bromovice za dokazovanje dvojnih in trojnih vezi uporablja</a:t>
            </a:r>
            <a:endParaRPr lang="sl-SI" altLang="sl-SI"/>
          </a:p>
          <a:p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kar brom raztopljen v diklorometanu (CH2Cl2)….</a:t>
            </a:r>
            <a:r>
              <a:rPr lang="de-AT" altLang="sl-SI" sz="1400" b="1">
                <a:solidFill>
                  <a:srgbClr val="FFC000"/>
                </a:solidFill>
                <a:latin typeface="Calibri" panose="020F0502020204030204" pitchFamily="34" charset="0"/>
              </a:rPr>
              <a:t>rumeno-rjava</a:t>
            </a:r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 tekočina se razbarva, če </a:t>
            </a:r>
            <a:endParaRPr lang="sl-SI" altLang="sl-SI"/>
          </a:p>
          <a:p>
            <a:r>
              <a:rPr lang="de-AT" altLang="sl-SI" sz="1400" b="1">
                <a:solidFill>
                  <a:srgbClr val="FFFF00"/>
                </a:solidFill>
                <a:latin typeface="Calibri" panose="020F0502020204030204" pitchFamily="34" charset="0"/>
              </a:rPr>
              <a:t>je prisotna dvojna ali trojna vez.</a:t>
            </a:r>
            <a:endParaRPr lang="sl-SI" altLang="sl-SI"/>
          </a:p>
        </p:txBody>
      </p:sp>
      <p:sp>
        <p:nvSpPr>
          <p:cNvPr id="56326" name="CustomShape 5">
            <a:extLst>
              <a:ext uri="{FF2B5EF4-FFF2-40B4-BE49-F238E27FC236}">
                <a16:creationId xmlns:a16="http://schemas.microsoft.com/office/drawing/2014/main" id="{7D25722D-071B-4831-9206-C35C69351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25" y="1089025"/>
            <a:ext cx="68897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8800" b="1">
                <a:solidFill>
                  <a:srgbClr val="FF0000"/>
                </a:solidFill>
                <a:latin typeface="Calibri" panose="020F0502020204030204" pitchFamily="34" charset="0"/>
              </a:rPr>
              <a:t>!</a:t>
            </a:r>
            <a:endParaRPr lang="sl-SI" altLang="sl-SI"/>
          </a:p>
        </p:txBody>
      </p:sp>
      <p:pic>
        <p:nvPicPr>
          <p:cNvPr id="56327" name="Picture 5">
            <a:extLst>
              <a:ext uri="{FF2B5EF4-FFF2-40B4-BE49-F238E27FC236}">
                <a16:creationId xmlns:a16="http://schemas.microsoft.com/office/drawing/2014/main" id="{33C01A7A-1D1E-494D-A900-54CD63E0B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14938"/>
            <a:ext cx="18097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328" name="CustomShape 6">
            <a:extLst>
              <a:ext uri="{FF2B5EF4-FFF2-40B4-BE49-F238E27FC236}">
                <a16:creationId xmlns:a16="http://schemas.microsoft.com/office/drawing/2014/main" id="{57F2B7F4-6AC8-45E8-9BF3-F6A175564A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14625" y="5784850"/>
            <a:ext cx="857250" cy="7143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9" name="CustomShape 7">
            <a:extLst>
              <a:ext uri="{FF2B5EF4-FFF2-40B4-BE49-F238E27FC236}">
                <a16:creationId xmlns:a16="http://schemas.microsoft.com/office/drawing/2014/main" id="{E3792CAD-2005-4026-9004-CE0E8F922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5572125"/>
            <a:ext cx="274637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V obarvani epruveti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je alk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an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…zato je brom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ostal obarvan.</a:t>
            </a:r>
            <a:endParaRPr lang="sl-SI" altLang="sl-SI"/>
          </a:p>
        </p:txBody>
      </p:sp>
      <p:cxnSp>
        <p:nvCxnSpPr>
          <p:cNvPr id="56330" name="CustomShape 8">
            <a:extLst>
              <a:ext uri="{FF2B5EF4-FFF2-40B4-BE49-F238E27FC236}">
                <a16:creationId xmlns:a16="http://schemas.microsoft.com/office/drawing/2014/main" id="{E1765C13-6C47-4618-B089-E323325BA8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86500" y="5927725"/>
            <a:ext cx="1071563" cy="28575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1" name="CustomShape 9">
            <a:extLst>
              <a:ext uri="{FF2B5EF4-FFF2-40B4-BE49-F238E27FC236}">
                <a16:creationId xmlns:a16="http://schemas.microsoft.com/office/drawing/2014/main" id="{470101ED-A99C-4295-BDCD-6D470BF3D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3" y="5429250"/>
            <a:ext cx="30146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Tukaj se je brom v hipu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razbarval, kar pomeni,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da je v epruveti ali alk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ali alk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in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sl-SI" altLang="sl-SI"/>
          </a:p>
        </p:txBody>
      </p:sp>
      <p:sp>
        <p:nvSpPr>
          <p:cNvPr id="56332" name="CustomShape 10">
            <a:extLst>
              <a:ext uri="{FF2B5EF4-FFF2-40B4-BE49-F238E27FC236}">
                <a16:creationId xmlns:a16="http://schemas.microsoft.com/office/drawing/2014/main" id="{757853F6-07F3-4D6F-83CB-896642BA9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063" y="2643188"/>
            <a:ext cx="20859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1,2-dibromoetan</a:t>
            </a:r>
            <a:endParaRPr lang="sl-SI" altLang="sl-SI"/>
          </a:p>
        </p:txBody>
      </p:sp>
      <p:sp>
        <p:nvSpPr>
          <p:cNvPr id="56333" name="CustomShape 11">
            <a:extLst>
              <a:ext uri="{FF2B5EF4-FFF2-40B4-BE49-F238E27FC236}">
                <a16:creationId xmlns:a16="http://schemas.microsoft.com/office/drawing/2014/main" id="{E2800B16-9C6F-4D89-93D9-56EB47F22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1785938"/>
            <a:ext cx="1304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1400">
                <a:solidFill>
                  <a:srgbClr val="000000"/>
                </a:solidFill>
                <a:latin typeface="Calibri" panose="020F0502020204030204" pitchFamily="34" charset="0"/>
              </a:rPr>
              <a:t>sobna</a:t>
            </a:r>
            <a:endParaRPr lang="sl-SI" altLang="sl-SI"/>
          </a:p>
          <a:p>
            <a:r>
              <a:rPr lang="de-AT" altLang="sl-SI" sz="1400">
                <a:solidFill>
                  <a:srgbClr val="000000"/>
                </a:solidFill>
                <a:latin typeface="Calibri" panose="020F0502020204030204" pitchFamily="34" charset="0"/>
              </a:rPr>
              <a:t>temperatura</a:t>
            </a:r>
            <a:endParaRPr lang="sl-SI" alt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Shape 1">
            <a:extLst>
              <a:ext uri="{FF2B5EF4-FFF2-40B4-BE49-F238E27FC236}">
                <a16:creationId xmlns:a16="http://schemas.microsoft.com/office/drawing/2014/main" id="{D7B2C2CF-2320-47C4-910B-C24EEE81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Hidrogeniranje etena oz. adicija vodika na eten</a:t>
            </a:r>
            <a:endParaRPr lang="sl-SI" altLang="sl-SI"/>
          </a:p>
        </p:txBody>
      </p:sp>
      <p:sp>
        <p:nvSpPr>
          <p:cNvPr id="57347" name="CustomShape 2">
            <a:extLst>
              <a:ext uri="{FF2B5EF4-FFF2-40B4-BE49-F238E27FC236}">
                <a16:creationId xmlns:a16="http://schemas.microsoft.com/office/drawing/2014/main" id="{577FEBBA-7CDB-4770-9CFC-59D12399B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0" y="1643063"/>
            <a:ext cx="6619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Uporabljamo vodik, višjo temperaturo in pa katalizator!!</a:t>
            </a:r>
            <a:endParaRPr lang="sl-SI" altLang="sl-SI"/>
          </a:p>
        </p:txBody>
      </p:sp>
      <p:sp>
        <p:nvSpPr>
          <p:cNvPr id="57348" name="CustomShape 3">
            <a:extLst>
              <a:ext uri="{FF2B5EF4-FFF2-40B4-BE49-F238E27FC236}">
                <a16:creationId xmlns:a16="http://schemas.microsoft.com/office/drawing/2014/main" id="{3622191F-EFA9-4D6D-AB81-E3A82AE77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3143250"/>
            <a:ext cx="8715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FFFF00"/>
                </a:solidFill>
                <a:latin typeface="Calibri" panose="020F0502020204030204" pitchFamily="34" charset="0"/>
              </a:rPr>
              <a:t>+ H2</a:t>
            </a:r>
            <a:endParaRPr lang="sl-SI" altLang="sl-SI"/>
          </a:p>
        </p:txBody>
      </p:sp>
      <p:cxnSp>
        <p:nvCxnSpPr>
          <p:cNvPr id="57349" name="CustomShape 4">
            <a:extLst>
              <a:ext uri="{FF2B5EF4-FFF2-40B4-BE49-F238E27FC236}">
                <a16:creationId xmlns:a16="http://schemas.microsoft.com/office/drawing/2014/main" id="{C7229C65-1807-4154-B98A-DB0A247CBD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86063" y="3429000"/>
            <a:ext cx="1643062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0" name="CustomShape 5">
            <a:extLst>
              <a:ext uri="{FF2B5EF4-FFF2-40B4-BE49-F238E27FC236}">
                <a16:creationId xmlns:a16="http://schemas.microsoft.com/office/drawing/2014/main" id="{AA7B6354-9303-402C-A1D6-C483BA3AA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2928938"/>
            <a:ext cx="1390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katalizator</a:t>
            </a:r>
            <a:endParaRPr lang="sl-SI" altLang="sl-SI"/>
          </a:p>
        </p:txBody>
      </p:sp>
      <p:sp>
        <p:nvSpPr>
          <p:cNvPr id="57351" name="CustomShape 6">
            <a:extLst>
              <a:ext uri="{FF2B5EF4-FFF2-40B4-BE49-F238E27FC236}">
                <a16:creationId xmlns:a16="http://schemas.microsoft.com/office/drawing/2014/main" id="{8D03F00D-8BC4-4359-A7CF-3414BCE2F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8" y="4286250"/>
            <a:ext cx="6937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et</a:t>
            </a:r>
            <a:r>
              <a:rPr lang="de-AT" altLang="sl-SI">
                <a:solidFill>
                  <a:srgbClr val="FFFF00"/>
                </a:solidFill>
                <a:latin typeface="Calibri" panose="020F0502020204030204" pitchFamily="34" charset="0"/>
              </a:rPr>
              <a:t>en</a:t>
            </a:r>
            <a:endParaRPr lang="sl-SI" altLang="sl-SI"/>
          </a:p>
        </p:txBody>
      </p:sp>
      <p:sp>
        <p:nvSpPr>
          <p:cNvPr id="57352" name="CustomShape 7">
            <a:extLst>
              <a:ext uri="{FF2B5EF4-FFF2-40B4-BE49-F238E27FC236}">
                <a16:creationId xmlns:a16="http://schemas.microsoft.com/office/drawing/2014/main" id="{1C726CE3-90D9-4739-904D-D573A0730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5" y="4286250"/>
            <a:ext cx="6937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et</a:t>
            </a:r>
            <a:r>
              <a:rPr lang="de-AT" altLang="sl-SI">
                <a:solidFill>
                  <a:srgbClr val="FFFF00"/>
                </a:solidFill>
                <a:latin typeface="Calibri" panose="020F0502020204030204" pitchFamily="34" charset="0"/>
              </a:rPr>
              <a:t>an</a:t>
            </a:r>
            <a:endParaRPr lang="sl-SI" altLang="sl-SI"/>
          </a:p>
        </p:txBody>
      </p:sp>
      <p:sp>
        <p:nvSpPr>
          <p:cNvPr id="57353" name="CustomShape 8">
            <a:extLst>
              <a:ext uri="{FF2B5EF4-FFF2-40B4-BE49-F238E27FC236}">
                <a16:creationId xmlns:a16="http://schemas.microsoft.com/office/drawing/2014/main" id="{F9D5A297-60EB-4501-AF5B-D58014518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3" y="4891088"/>
            <a:ext cx="8191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ZANIMIVOST: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Princip te reakcije se uporablja za pridobivanje </a:t>
            </a:r>
            <a:endParaRPr lang="sl-SI" altLang="sl-SI"/>
          </a:p>
          <a:p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margarine</a:t>
            </a:r>
            <a:endParaRPr lang="sl-SI" alt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Shape 1">
            <a:extLst>
              <a:ext uri="{FF2B5EF4-FFF2-40B4-BE49-F238E27FC236}">
                <a16:creationId xmlns:a16="http://schemas.microsoft.com/office/drawing/2014/main" id="{2B7DC266-7B13-42FD-BA2A-C0C00C12C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Hidriranje etena oz. adicija vode na eten</a:t>
            </a:r>
            <a:endParaRPr lang="sl-SI" altLang="sl-SI"/>
          </a:p>
        </p:txBody>
      </p:sp>
      <p:sp>
        <p:nvSpPr>
          <p:cNvPr id="58371" name="CustomShape 2">
            <a:extLst>
              <a:ext uri="{FF2B5EF4-FFF2-40B4-BE49-F238E27FC236}">
                <a16:creationId xmlns:a16="http://schemas.microsoft.com/office/drawing/2014/main" id="{031A3E83-68FA-478C-9E53-5820F9553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1620838"/>
            <a:ext cx="9090026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FFFFFF"/>
                </a:solidFill>
                <a:latin typeface="Calibri" panose="020F0502020204030204" pitchFamily="34" charset="0"/>
              </a:rPr>
              <a:t>- Je reakcija s katero v industriji pridobivamo alkohol – etanol.</a:t>
            </a:r>
            <a:endParaRPr lang="sl-SI" altLang="sl-SI"/>
          </a:p>
        </p:txBody>
      </p:sp>
      <p:sp>
        <p:nvSpPr>
          <p:cNvPr id="58372" name="CustomShape 3">
            <a:extLst>
              <a:ext uri="{FF2B5EF4-FFF2-40B4-BE49-F238E27FC236}">
                <a16:creationId xmlns:a16="http://schemas.microsoft.com/office/drawing/2014/main" id="{754C287F-FF6F-4B2B-92F8-0750AA04D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25" y="2384425"/>
            <a:ext cx="9047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>
              <a:buFont typeface="StarSymbol"/>
              <a:buChar char="-"/>
            </a:pPr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Reakcija poteka pod ostrejšimi pogoji, in sicer visoka temperatura,</a:t>
            </a:r>
            <a:endParaRPr lang="sl-SI" altLang="sl-SI"/>
          </a:p>
          <a:p>
            <a:pPr>
              <a:buFont typeface="StarSymbol"/>
              <a:buChar char="-"/>
            </a:pPr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 visok tlak in pa uporaba kisline</a:t>
            </a:r>
            <a:endParaRPr lang="sl-SI" altLang="sl-SI"/>
          </a:p>
        </p:txBody>
      </p:sp>
      <p:sp>
        <p:nvSpPr>
          <p:cNvPr id="58373" name="CustomShape 4">
            <a:extLst>
              <a:ext uri="{FF2B5EF4-FFF2-40B4-BE49-F238E27FC236}">
                <a16:creationId xmlns:a16="http://schemas.microsoft.com/office/drawing/2014/main" id="{58C7FBE0-0650-4568-8597-208D160A9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75" y="3857625"/>
            <a:ext cx="9969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+ H2O</a:t>
            </a:r>
            <a:endParaRPr lang="sl-SI" altLang="sl-SI"/>
          </a:p>
        </p:txBody>
      </p:sp>
      <p:cxnSp>
        <p:nvCxnSpPr>
          <p:cNvPr id="58374" name="CustomShape 5">
            <a:extLst>
              <a:ext uri="{FF2B5EF4-FFF2-40B4-BE49-F238E27FC236}">
                <a16:creationId xmlns:a16="http://schemas.microsoft.com/office/drawing/2014/main" id="{28F4F365-EBD3-4219-A337-AACA44B295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4929188"/>
            <a:ext cx="642938" cy="6985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5" name="CustomShape 6">
            <a:extLst>
              <a:ext uri="{FF2B5EF4-FFF2-40B4-BE49-F238E27FC236}">
                <a16:creationId xmlns:a16="http://schemas.microsoft.com/office/drawing/2014/main" id="{DD4441E7-F606-4B37-BD87-8FA40BC7A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863" y="4929188"/>
            <a:ext cx="38306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Vodo zapišemo tudi tako : </a:t>
            </a:r>
            <a:r>
              <a:rPr lang="de-AT" altLang="sl-SI">
                <a:solidFill>
                  <a:srgbClr val="FFFF00"/>
                </a:solidFill>
                <a:latin typeface="Calibri" panose="020F0502020204030204" pitchFamily="34" charset="0"/>
              </a:rPr>
              <a:t>H</a:t>
            </a:r>
            <a:r>
              <a:rPr lang="de-AT" altLang="sl-SI">
                <a:solidFill>
                  <a:srgbClr val="FFFFFF"/>
                </a:solidFill>
                <a:latin typeface="Calibri" panose="020F0502020204030204" pitchFamily="34" charset="0"/>
              </a:rPr>
              <a:t>-OH</a:t>
            </a:r>
            <a:endParaRPr lang="sl-SI" altLang="sl-SI"/>
          </a:p>
        </p:txBody>
      </p:sp>
      <p:cxnSp>
        <p:nvCxnSpPr>
          <p:cNvPr id="58376" name="CustomShape 7">
            <a:extLst>
              <a:ext uri="{FF2B5EF4-FFF2-40B4-BE49-F238E27FC236}">
                <a16:creationId xmlns:a16="http://schemas.microsoft.com/office/drawing/2014/main" id="{59B3530A-96EA-40CF-B8A3-3086190608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1813" y="4071938"/>
            <a:ext cx="2143125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7" name="CustomShape 8">
            <a:extLst>
              <a:ext uri="{FF2B5EF4-FFF2-40B4-BE49-F238E27FC236}">
                <a16:creationId xmlns:a16="http://schemas.microsoft.com/office/drawing/2014/main" id="{CAE162C1-A80C-46F5-BE09-B610627D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3643313"/>
            <a:ext cx="1878012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1400">
                <a:solidFill>
                  <a:srgbClr val="000000"/>
                </a:solidFill>
                <a:latin typeface="Calibri" panose="020F0502020204030204" pitchFamily="34" charset="0"/>
              </a:rPr>
              <a:t>visok tlak, visoka T</a:t>
            </a:r>
            <a:endParaRPr lang="sl-SI" altLang="sl-SI"/>
          </a:p>
        </p:txBody>
      </p:sp>
      <p:sp>
        <p:nvSpPr>
          <p:cNvPr id="58378" name="CustomShape 9">
            <a:extLst>
              <a:ext uri="{FF2B5EF4-FFF2-40B4-BE49-F238E27FC236}">
                <a16:creationId xmlns:a16="http://schemas.microsoft.com/office/drawing/2014/main" id="{C195AE61-A5FB-4449-8920-A0AC0C1DF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4143375"/>
            <a:ext cx="75088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1400">
                <a:solidFill>
                  <a:srgbClr val="000000"/>
                </a:solidFill>
                <a:latin typeface="Calibri" panose="020F0502020204030204" pitchFamily="34" charset="0"/>
              </a:rPr>
              <a:t>kislina</a:t>
            </a:r>
            <a:endParaRPr lang="sl-SI" alt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Shape 1">
            <a:extLst>
              <a:ext uri="{FF2B5EF4-FFF2-40B4-BE49-F238E27FC236}">
                <a16:creationId xmlns:a16="http://schemas.microsoft.com/office/drawing/2014/main" id="{811F1791-54FB-4BA8-8462-998E4FF18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Hidrokloriranje etena oz. adicija vodikovega klorida na eten</a:t>
            </a:r>
            <a:endParaRPr lang="sl-SI" altLang="sl-SI"/>
          </a:p>
        </p:txBody>
      </p:sp>
      <p:sp>
        <p:nvSpPr>
          <p:cNvPr id="59395" name="CustomShape 2">
            <a:extLst>
              <a:ext uri="{FF2B5EF4-FFF2-40B4-BE49-F238E27FC236}">
                <a16:creationId xmlns:a16="http://schemas.microsoft.com/office/drawing/2014/main" id="{7ED9C524-9B2D-49FA-A531-4BA16B0D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2643188"/>
            <a:ext cx="123348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 b="1">
                <a:solidFill>
                  <a:srgbClr val="000000"/>
                </a:solidFill>
                <a:latin typeface="Calibri" panose="020F0502020204030204" pitchFamily="34" charset="0"/>
              </a:rPr>
              <a:t> + </a:t>
            </a:r>
            <a:r>
              <a:rPr lang="de-AT" altLang="sl-SI" sz="2400" b="1">
                <a:solidFill>
                  <a:srgbClr val="FFFFFF"/>
                </a:solidFill>
                <a:latin typeface="Calibri" panose="020F0502020204030204" pitchFamily="34" charset="0"/>
              </a:rPr>
              <a:t>H</a:t>
            </a:r>
            <a:r>
              <a:rPr lang="de-AT" altLang="sl-SI" sz="2400" b="1">
                <a:solidFill>
                  <a:srgbClr val="66FF33"/>
                </a:solidFill>
                <a:latin typeface="Calibri" panose="020F0502020204030204" pitchFamily="34" charset="0"/>
              </a:rPr>
              <a:t>Cl</a:t>
            </a:r>
            <a:endParaRPr lang="sl-SI" altLang="sl-SI"/>
          </a:p>
        </p:txBody>
      </p:sp>
      <p:cxnSp>
        <p:nvCxnSpPr>
          <p:cNvPr id="59396" name="CustomShape 3">
            <a:extLst>
              <a:ext uri="{FF2B5EF4-FFF2-40B4-BE49-F238E27FC236}">
                <a16:creationId xmlns:a16="http://schemas.microsoft.com/office/drawing/2014/main" id="{E532F2F6-4985-4E15-B355-1FAFDE9CD4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71875" y="2928938"/>
            <a:ext cx="1571625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397" name="CustomShape 4">
            <a:extLst>
              <a:ext uri="{FF2B5EF4-FFF2-40B4-BE49-F238E27FC236}">
                <a16:creationId xmlns:a16="http://schemas.microsoft.com/office/drawing/2014/main" id="{80C0C6AC-5FBD-4117-9C6E-CFDAD201C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188" y="4071938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66FF33"/>
                </a:solidFill>
                <a:latin typeface="Calibri" panose="020F0502020204030204" pitchFamily="34" charset="0"/>
              </a:rPr>
              <a:t>kloro</a:t>
            </a:r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etan</a:t>
            </a: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ustomShape 1">
            <a:extLst>
              <a:ext uri="{FF2B5EF4-FFF2-40B4-BE49-F238E27FC236}">
                <a16:creationId xmlns:a16="http://schemas.microsoft.com/office/drawing/2014/main" id="{FC4692E8-9115-4EB8-B5BC-DAF6C5E44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3200400"/>
            <a:ext cx="3921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00"/>
                </a:solidFill>
                <a:latin typeface="Calibri" panose="020F0502020204030204" pitchFamily="34" charset="0"/>
              </a:rPr>
              <a:t>popolno gorenje</a:t>
            </a:r>
            <a:endParaRPr lang="sl-SI" altLang="sl-SI"/>
          </a:p>
        </p:txBody>
      </p:sp>
      <p:sp>
        <p:nvSpPr>
          <p:cNvPr id="41987" name="CustomShape 2">
            <a:extLst>
              <a:ext uri="{FF2B5EF4-FFF2-40B4-BE49-F238E27FC236}">
                <a16:creationId xmlns:a16="http://schemas.microsoft.com/office/drawing/2014/main" id="{CD2C3963-7EE3-4E00-9191-BB8FF997E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3" y="3101975"/>
            <a:ext cx="50355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>
                <a:solidFill>
                  <a:srgbClr val="FFFF00"/>
                </a:solidFill>
                <a:latin typeface="Calibri" panose="020F0502020204030204" pitchFamily="34" charset="0"/>
              </a:rPr>
              <a:t>   </a:t>
            </a:r>
            <a:r>
              <a:rPr lang="de-AT" altLang="sl-SI" sz="3200" b="1">
                <a:solidFill>
                  <a:srgbClr val="FFFF00"/>
                </a:solidFill>
                <a:latin typeface="Calibri" panose="020F0502020204030204" pitchFamily="34" charset="0"/>
              </a:rPr>
              <a:t>nepopolno gorenje</a:t>
            </a:r>
            <a:r>
              <a:rPr lang="de-AT" altLang="sl-SI" sz="3600" b="1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endParaRPr lang="sl-SI" altLang="sl-SI"/>
          </a:p>
        </p:txBody>
      </p:sp>
      <p:sp>
        <p:nvSpPr>
          <p:cNvPr id="41988" name="CustomShape 3">
            <a:extLst>
              <a:ext uri="{FF2B5EF4-FFF2-40B4-BE49-F238E27FC236}">
                <a16:creationId xmlns:a16="http://schemas.microsoft.com/office/drawing/2014/main" id="{CFBE596E-047C-4CC3-B755-E4957B890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59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4400" b="1">
                <a:solidFill>
                  <a:srgbClr val="FFFF00"/>
                </a:solidFill>
                <a:latin typeface="Comic Sans MS" panose="030F0702030302020204" pitchFamily="66" charset="0"/>
              </a:rPr>
              <a:t>GORENJE OGLJIKOVODIKOV</a:t>
            </a:r>
            <a:endParaRPr lang="sl-SI" altLang="sl-SI"/>
          </a:p>
        </p:txBody>
      </p:sp>
      <p:sp>
        <p:nvSpPr>
          <p:cNvPr id="41989" name="CustomShape 4">
            <a:extLst>
              <a:ext uri="{FF2B5EF4-FFF2-40B4-BE49-F238E27FC236}">
                <a16:creationId xmlns:a16="http://schemas.microsoft.com/office/drawing/2014/main" id="{9CCD33F8-BD00-4CB1-894B-B1DA610E9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775" y="1747838"/>
            <a:ext cx="2363788" cy="1217612"/>
          </a:xfrm>
          <a:prstGeom prst="rect">
            <a:avLst/>
          </a:prstGeom>
          <a:solidFill>
            <a:srgbClr val="CC99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1990" name="CustomShape 5">
            <a:extLst>
              <a:ext uri="{FF2B5EF4-FFF2-40B4-BE49-F238E27FC236}">
                <a16:creationId xmlns:a16="http://schemas.microsoft.com/office/drawing/2014/main" id="{24351A25-ADB8-4EB9-B895-CFA83D8A3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538" y="1020763"/>
            <a:ext cx="2362200" cy="1217612"/>
          </a:xfrm>
          <a:prstGeom prst="rect">
            <a:avLst/>
          </a:prstGeom>
          <a:solidFill>
            <a:srgbClr val="CC99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1991" name="CustomShape 6">
            <a:extLst>
              <a:ext uri="{FF2B5EF4-FFF2-40B4-BE49-F238E27FC236}">
                <a16:creationId xmlns:a16="http://schemas.microsoft.com/office/drawing/2014/main" id="{017352E5-077B-4827-A930-A37B8BDD7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789363"/>
            <a:ext cx="1481137" cy="4427537"/>
          </a:xfrm>
          <a:prstGeom prst="rect">
            <a:avLst/>
          </a:prstGeom>
          <a:solidFill>
            <a:srgbClr val="CC99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1992" name="CustomShape 7">
            <a:extLst>
              <a:ext uri="{FF2B5EF4-FFF2-40B4-BE49-F238E27FC236}">
                <a16:creationId xmlns:a16="http://schemas.microsoft.com/office/drawing/2014/main" id="{7D63EA93-240B-456A-ABF3-385C6EE65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79888"/>
            <a:ext cx="4127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3200" b="1"/>
              <a:t>   </a:t>
            </a:r>
            <a:r>
              <a:rPr lang="de-AT" altLang="sl-SI" sz="3200" b="1">
                <a:solidFill>
                  <a:srgbClr val="0000FF"/>
                </a:solidFill>
              </a:rPr>
              <a:t>CO2 in H2O</a:t>
            </a:r>
            <a:endParaRPr lang="sl-SI" altLang="sl-SI"/>
          </a:p>
          <a:p>
            <a:pPr algn="ctr"/>
            <a:endParaRPr lang="sl-SI" altLang="sl-SI"/>
          </a:p>
        </p:txBody>
      </p:sp>
      <p:sp>
        <p:nvSpPr>
          <p:cNvPr id="41993" name="CustomShape 8">
            <a:extLst>
              <a:ext uri="{FF2B5EF4-FFF2-40B4-BE49-F238E27FC236}">
                <a16:creationId xmlns:a16="http://schemas.microsoft.com/office/drawing/2014/main" id="{14BE1E4B-C7AF-4BEE-B0B7-32D978E38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733800"/>
            <a:ext cx="1481138" cy="4427538"/>
          </a:xfrm>
          <a:prstGeom prst="rect">
            <a:avLst/>
          </a:prstGeom>
          <a:solidFill>
            <a:srgbClr val="CC99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1994" name="CustomShape 9">
            <a:extLst>
              <a:ext uri="{FF2B5EF4-FFF2-40B4-BE49-F238E27FC236}">
                <a16:creationId xmlns:a16="http://schemas.microsoft.com/office/drawing/2014/main" id="{C73A5D44-B122-4EB1-A32C-948F14B5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313" y="4021138"/>
            <a:ext cx="2419350" cy="14303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/>
              <a:t>  </a:t>
            </a:r>
            <a:r>
              <a:rPr lang="de-AT" altLang="sl-SI" sz="3200" b="1">
                <a:solidFill>
                  <a:srgbClr val="0000FF"/>
                </a:solidFill>
              </a:rPr>
              <a:t>CO in H2O</a:t>
            </a:r>
            <a:endParaRPr lang="sl-SI" altLang="sl-SI"/>
          </a:p>
          <a:p>
            <a:endParaRPr lang="sl-SI" altLang="sl-SI"/>
          </a:p>
        </p:txBody>
      </p:sp>
      <p:sp>
        <p:nvSpPr>
          <p:cNvPr id="41995" name="CustomShape 10">
            <a:extLst>
              <a:ext uri="{FF2B5EF4-FFF2-40B4-BE49-F238E27FC236}">
                <a16:creationId xmlns:a16="http://schemas.microsoft.com/office/drawing/2014/main" id="{E12591AE-679C-43ED-867A-20BC845E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73688"/>
            <a:ext cx="4381500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3200">
                <a:solidFill>
                  <a:srgbClr val="FFFF00"/>
                </a:solidFill>
                <a:latin typeface="Calibri" panose="020F0502020204030204" pitchFamily="34" charset="0"/>
              </a:rPr>
              <a:t>Plin tople grede - </a:t>
            </a:r>
            <a:endParaRPr lang="sl-SI" altLang="sl-SI"/>
          </a:p>
          <a:p>
            <a:pPr algn="ctr"/>
            <a:r>
              <a:rPr lang="de-AT" altLang="sl-SI" sz="3200">
                <a:solidFill>
                  <a:srgbClr val="FFFF00"/>
                </a:solidFill>
                <a:latin typeface="Calibri" panose="020F0502020204030204" pitchFamily="34" charset="0"/>
              </a:rPr>
              <a:t>segrevanje Zemlje</a:t>
            </a:r>
            <a:endParaRPr lang="sl-SI" altLang="sl-SI"/>
          </a:p>
        </p:txBody>
      </p:sp>
      <p:sp>
        <p:nvSpPr>
          <p:cNvPr id="41996" name="CustomShape 11">
            <a:extLst>
              <a:ext uri="{FF2B5EF4-FFF2-40B4-BE49-F238E27FC236}">
                <a16:creationId xmlns:a16="http://schemas.microsoft.com/office/drawing/2014/main" id="{171A5A61-3441-42D5-97E1-6CF62B0BD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75" y="4751388"/>
            <a:ext cx="4243388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3200">
                <a:solidFill>
                  <a:srgbClr val="FFFF00"/>
                </a:solidFill>
                <a:latin typeface="Calibri" panose="020F0502020204030204" pitchFamily="34" charset="0"/>
              </a:rPr>
              <a:t>Strupen že v manjših</a:t>
            </a:r>
            <a:endParaRPr lang="sl-SI" altLang="sl-SI"/>
          </a:p>
          <a:p>
            <a:pPr algn="ctr"/>
            <a:r>
              <a:rPr lang="de-AT" altLang="sl-SI" sz="3200">
                <a:solidFill>
                  <a:srgbClr val="FFFF00"/>
                </a:solidFill>
                <a:latin typeface="Calibri" panose="020F0502020204030204" pitchFamily="34" charset="0"/>
              </a:rPr>
              <a:t>koncentracijah - zadušitev</a:t>
            </a:r>
            <a:endParaRPr lang="sl-SI" alt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Shape 1">
            <a:extLst>
              <a:ext uri="{FF2B5EF4-FFF2-40B4-BE49-F238E27FC236}">
                <a16:creationId xmlns:a16="http://schemas.microsoft.com/office/drawing/2014/main" id="{80BA46BE-B2D5-4546-BCFF-4CB55C4E1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Hidrobromiranje etena oz. adicija vodikovega bromida na eten</a:t>
            </a:r>
            <a:endParaRPr lang="sl-SI" altLang="sl-SI"/>
          </a:p>
        </p:txBody>
      </p:sp>
      <p:sp>
        <p:nvSpPr>
          <p:cNvPr id="60419" name="CustomShape 2">
            <a:extLst>
              <a:ext uri="{FF2B5EF4-FFF2-40B4-BE49-F238E27FC236}">
                <a16:creationId xmlns:a16="http://schemas.microsoft.com/office/drawing/2014/main" id="{DCCFFE39-7B0C-4ECC-BF26-3BB2AAA25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063" y="2857500"/>
            <a:ext cx="12858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 b="1">
                <a:solidFill>
                  <a:srgbClr val="000000"/>
                </a:solidFill>
                <a:latin typeface="Calibri" panose="020F0502020204030204" pitchFamily="34" charset="0"/>
              </a:rPr>
              <a:t> + </a:t>
            </a:r>
            <a:r>
              <a:rPr lang="de-AT" altLang="sl-SI" sz="2400" b="1">
                <a:solidFill>
                  <a:srgbClr val="FFFFFF"/>
                </a:solidFill>
                <a:latin typeface="Calibri" panose="020F0502020204030204" pitchFamily="34" charset="0"/>
              </a:rPr>
              <a:t>H</a:t>
            </a:r>
            <a:r>
              <a:rPr lang="de-AT" altLang="sl-SI" sz="2400" b="1">
                <a:solidFill>
                  <a:srgbClr val="FF0000"/>
                </a:solidFill>
                <a:latin typeface="Calibri" panose="020F0502020204030204" pitchFamily="34" charset="0"/>
              </a:rPr>
              <a:t>Br</a:t>
            </a:r>
            <a:endParaRPr lang="sl-SI" altLang="sl-SI"/>
          </a:p>
        </p:txBody>
      </p:sp>
      <p:cxnSp>
        <p:nvCxnSpPr>
          <p:cNvPr id="60420" name="CustomShape 3">
            <a:extLst>
              <a:ext uri="{FF2B5EF4-FFF2-40B4-BE49-F238E27FC236}">
                <a16:creationId xmlns:a16="http://schemas.microsoft.com/office/drawing/2014/main" id="{51C6CA63-E423-4DE6-827A-53283E32F6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71875" y="3143250"/>
            <a:ext cx="1571625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1" name="CustomShape 4">
            <a:extLst>
              <a:ext uri="{FF2B5EF4-FFF2-40B4-BE49-F238E27FC236}">
                <a16:creationId xmlns:a16="http://schemas.microsoft.com/office/drawing/2014/main" id="{1245C777-912A-448F-8C48-372F7F992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4357688"/>
            <a:ext cx="175101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FF0000"/>
                </a:solidFill>
                <a:latin typeface="Calibri" panose="020F0502020204030204" pitchFamily="34" charset="0"/>
              </a:rPr>
              <a:t>bromo</a:t>
            </a:r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etan</a:t>
            </a:r>
            <a:endParaRPr lang="sl-SI" alt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ustomShape 1">
            <a:extLst>
              <a:ext uri="{FF2B5EF4-FFF2-40B4-BE49-F238E27FC236}">
                <a16:creationId xmlns:a16="http://schemas.microsoft.com/office/drawing/2014/main" id="{3296DD36-8070-4DAD-AA28-BCF8A636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" y="431800"/>
            <a:ext cx="85359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FFFF00"/>
                </a:solidFill>
                <a:latin typeface="Calibri" panose="020F0502020204030204" pitchFamily="34" charset="0"/>
              </a:rPr>
              <a:t>Verjetno ste opazili, da se reakciji kloriranje in bromiranje</a:t>
            </a:r>
            <a:endParaRPr lang="sl-SI" altLang="sl-SI"/>
          </a:p>
          <a:p>
            <a:r>
              <a:rPr lang="de-AT" altLang="sl-SI" sz="2000" b="1">
                <a:solidFill>
                  <a:srgbClr val="FFFF00"/>
                </a:solidFill>
                <a:latin typeface="Calibri" panose="020F0502020204030204" pitchFamily="34" charset="0"/>
              </a:rPr>
              <a:t> pojavljata tako pri substituciji kot pri adiciji.</a:t>
            </a:r>
            <a:endParaRPr lang="sl-SI" altLang="sl-SI"/>
          </a:p>
        </p:txBody>
      </p:sp>
      <p:sp>
        <p:nvSpPr>
          <p:cNvPr id="61443" name="CustomShape 2">
            <a:extLst>
              <a:ext uri="{FF2B5EF4-FFF2-40B4-BE49-F238E27FC236}">
                <a16:creationId xmlns:a16="http://schemas.microsoft.com/office/drawing/2014/main" id="{733AF16C-9022-4697-8B0C-963E1A3D1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1214438"/>
            <a:ext cx="61039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 b="1">
                <a:solidFill>
                  <a:srgbClr val="FFFFFF"/>
                </a:solidFill>
                <a:latin typeface="Calibri" panose="020F0502020204030204" pitchFamily="34" charset="0"/>
              </a:rPr>
              <a:t>Kako veš kdaj katero uporabiš????</a:t>
            </a:r>
            <a:endParaRPr lang="sl-SI" altLang="sl-SI"/>
          </a:p>
        </p:txBody>
      </p:sp>
      <p:sp>
        <p:nvSpPr>
          <p:cNvPr id="61444" name="CustomShape 3">
            <a:extLst>
              <a:ext uri="{FF2B5EF4-FFF2-40B4-BE49-F238E27FC236}">
                <a16:creationId xmlns:a16="http://schemas.microsoft.com/office/drawing/2014/main" id="{8AFF3169-EA0E-4F70-A1AB-BA1342EC6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1800225"/>
            <a:ext cx="5229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FFFF00"/>
                </a:solidFill>
                <a:latin typeface="Calibri" panose="020F0502020204030204" pitchFamily="34" charset="0"/>
              </a:rPr>
              <a:t>Razložila bom na primeru cikličnih spojin…..</a:t>
            </a:r>
            <a:endParaRPr lang="sl-SI" altLang="sl-SI"/>
          </a:p>
        </p:txBody>
      </p:sp>
      <p:sp>
        <p:nvSpPr>
          <p:cNvPr id="61445" name="CustomShape 4">
            <a:extLst>
              <a:ext uri="{FF2B5EF4-FFF2-40B4-BE49-F238E27FC236}">
                <a16:creationId xmlns:a16="http://schemas.microsoft.com/office/drawing/2014/main" id="{6820204E-C113-412A-8C4D-902EC1C0D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2312988"/>
            <a:ext cx="78676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66FF33"/>
                </a:solidFill>
                <a:latin typeface="Calibri" panose="020F0502020204030204" pitchFamily="34" charset="0"/>
              </a:rPr>
              <a:t>Naloga pravi: Nariši reakcijsko shemo (ali kemijsko enačbo)</a:t>
            </a:r>
            <a:endParaRPr lang="sl-SI" altLang="sl-SI"/>
          </a:p>
          <a:p>
            <a:r>
              <a:rPr lang="de-AT" altLang="sl-SI" b="1">
                <a:solidFill>
                  <a:srgbClr val="66FF33"/>
                </a:solidFill>
                <a:latin typeface="Calibri" panose="020F0502020204030204" pitchFamily="34" charset="0"/>
              </a:rPr>
              <a:t> bromiranja ciklopent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r>
              <a:rPr lang="de-AT" altLang="sl-SI" b="1">
                <a:solidFill>
                  <a:srgbClr val="66FF33"/>
                </a:solidFill>
                <a:latin typeface="Calibri" panose="020F0502020204030204" pitchFamily="34" charset="0"/>
              </a:rPr>
              <a:t>a.</a:t>
            </a:r>
            <a:endParaRPr lang="sl-SI" altLang="sl-SI"/>
          </a:p>
        </p:txBody>
      </p:sp>
      <p:sp>
        <p:nvSpPr>
          <p:cNvPr id="61446" name="CustomShape 5">
            <a:extLst>
              <a:ext uri="{FF2B5EF4-FFF2-40B4-BE49-F238E27FC236}">
                <a16:creationId xmlns:a16="http://schemas.microsoft.com/office/drawing/2014/main" id="{2B279A2B-2492-4749-A824-3A1DA50AA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048000"/>
            <a:ext cx="855503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Ker je ciklopent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 (ciklo)alken lahko poteka samo 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adicija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, ker je značilna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za (ciklo)alkene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(VEDNO DOBRO PREBERI IN POGLEJ KONČNICO SPOJINE!!!!!!!!!!!!!</a:t>
            </a:r>
            <a:endParaRPr lang="sl-SI" altLang="sl-SI"/>
          </a:p>
        </p:txBody>
      </p:sp>
      <p:sp>
        <p:nvSpPr>
          <p:cNvPr id="61447" name="CustomShape 6">
            <a:extLst>
              <a:ext uri="{FF2B5EF4-FFF2-40B4-BE49-F238E27FC236}">
                <a16:creationId xmlns:a16="http://schemas.microsoft.com/office/drawing/2014/main" id="{E0C0EA04-14EC-4D79-83CE-00B901787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4429125"/>
            <a:ext cx="911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Br2</a:t>
            </a:r>
            <a:endParaRPr lang="sl-SI" altLang="sl-SI"/>
          </a:p>
        </p:txBody>
      </p:sp>
      <p:cxnSp>
        <p:nvCxnSpPr>
          <p:cNvPr id="61448" name="CustomShape 7">
            <a:extLst>
              <a:ext uri="{FF2B5EF4-FFF2-40B4-BE49-F238E27FC236}">
                <a16:creationId xmlns:a16="http://schemas.microsoft.com/office/drawing/2014/main" id="{B3AE103E-8970-404E-B8C5-8D1B2C3075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0375" y="4643438"/>
            <a:ext cx="928688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49" name="CustomShape 8">
            <a:extLst>
              <a:ext uri="{FF2B5EF4-FFF2-40B4-BE49-F238E27FC236}">
                <a16:creationId xmlns:a16="http://schemas.microsoft.com/office/drawing/2014/main" id="{19650BD2-9F8A-4D83-872D-13C01286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0" y="4071938"/>
            <a:ext cx="1304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1400">
                <a:solidFill>
                  <a:srgbClr val="000000"/>
                </a:solidFill>
                <a:latin typeface="Calibri" panose="020F0502020204030204" pitchFamily="34" charset="0"/>
              </a:rPr>
              <a:t>sobna</a:t>
            </a:r>
            <a:endParaRPr lang="sl-SI" altLang="sl-SI"/>
          </a:p>
          <a:p>
            <a:r>
              <a:rPr lang="de-AT" altLang="sl-SI" sz="1400">
                <a:solidFill>
                  <a:srgbClr val="000000"/>
                </a:solidFill>
                <a:latin typeface="Calibri" panose="020F0502020204030204" pitchFamily="34" charset="0"/>
              </a:rPr>
              <a:t>temperatura</a:t>
            </a:r>
            <a:endParaRPr lang="sl-SI" altLang="sl-SI"/>
          </a:p>
        </p:txBody>
      </p:sp>
      <p:sp>
        <p:nvSpPr>
          <p:cNvPr id="61450" name="CustomShape 9">
            <a:extLst>
              <a:ext uri="{FF2B5EF4-FFF2-40B4-BE49-F238E27FC236}">
                <a16:creationId xmlns:a16="http://schemas.microsoft.com/office/drawing/2014/main" id="{57030ED5-0181-4F37-A13A-AE432BBB7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5572125"/>
            <a:ext cx="1511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ciklopent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endParaRPr lang="sl-SI" altLang="sl-SI"/>
          </a:p>
        </p:txBody>
      </p:sp>
      <p:sp>
        <p:nvSpPr>
          <p:cNvPr id="61451" name="CustomShape 10">
            <a:extLst>
              <a:ext uri="{FF2B5EF4-FFF2-40B4-BE49-F238E27FC236}">
                <a16:creationId xmlns:a16="http://schemas.microsoft.com/office/drawing/2014/main" id="{F168C389-730C-466B-8090-ECA4C7883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063" y="5572125"/>
            <a:ext cx="29019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1,2-dibromociklopent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an</a:t>
            </a:r>
            <a:endParaRPr lang="sl-SI" alt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ustomShape 1">
            <a:extLst>
              <a:ext uri="{FF2B5EF4-FFF2-40B4-BE49-F238E27FC236}">
                <a16:creationId xmlns:a16="http://schemas.microsoft.com/office/drawing/2014/main" id="{B7211C1C-17AA-4AC3-B0CB-DA331DD3C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647700"/>
            <a:ext cx="8569325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66FF33"/>
                </a:solidFill>
                <a:latin typeface="Calibri" panose="020F0502020204030204" pitchFamily="34" charset="0"/>
              </a:rPr>
              <a:t>Če pa naloga pravi: Nariši reakcijsko shemo (ali kemijsko</a:t>
            </a:r>
            <a:endParaRPr lang="sl-SI" altLang="sl-SI"/>
          </a:p>
          <a:p>
            <a:r>
              <a:rPr lang="de-AT" altLang="sl-SI" b="1">
                <a:solidFill>
                  <a:srgbClr val="66FF33"/>
                </a:solidFill>
                <a:latin typeface="Calibri" panose="020F0502020204030204" pitchFamily="34" charset="0"/>
              </a:rPr>
              <a:t> enačbo) bromiranja ciklopent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an</a:t>
            </a:r>
            <a:r>
              <a:rPr lang="de-AT" altLang="sl-SI" b="1">
                <a:solidFill>
                  <a:srgbClr val="66FF33"/>
                </a:solidFill>
                <a:latin typeface="Calibri" panose="020F0502020204030204" pitchFamily="34" charset="0"/>
              </a:rPr>
              <a:t>a, 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gre pa za substitucijo, ker je ciklopentan (ciklo)alkan, na 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(ciklo)alkanih pa lahko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poteka substitucija!!  ….obvezno je znanje teorije!!!!!!!</a:t>
            </a:r>
            <a:endParaRPr lang="sl-SI" altLang="sl-SI"/>
          </a:p>
        </p:txBody>
      </p:sp>
      <p:sp>
        <p:nvSpPr>
          <p:cNvPr id="62467" name="CustomShape 2">
            <a:extLst>
              <a:ext uri="{FF2B5EF4-FFF2-40B4-BE49-F238E27FC236}">
                <a16:creationId xmlns:a16="http://schemas.microsoft.com/office/drawing/2014/main" id="{A0EEA225-F3DE-4086-960E-018C0C920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2714625"/>
            <a:ext cx="9096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Br2</a:t>
            </a:r>
            <a:endParaRPr lang="sl-SI" altLang="sl-SI"/>
          </a:p>
        </p:txBody>
      </p:sp>
      <p:cxnSp>
        <p:nvCxnSpPr>
          <p:cNvPr id="62468" name="CustomShape 3">
            <a:extLst>
              <a:ext uri="{FF2B5EF4-FFF2-40B4-BE49-F238E27FC236}">
                <a16:creationId xmlns:a16="http://schemas.microsoft.com/office/drawing/2014/main" id="{A96AEF8E-A8A2-4211-8A71-2E01EDADD1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71875" y="2857500"/>
            <a:ext cx="1214438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69" name="CustomShape 4">
            <a:extLst>
              <a:ext uri="{FF2B5EF4-FFF2-40B4-BE49-F238E27FC236}">
                <a16:creationId xmlns:a16="http://schemas.microsoft.com/office/drawing/2014/main" id="{07EB70B8-C098-4CF8-A939-7D007FF1A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2357438"/>
            <a:ext cx="50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UV</a:t>
            </a:r>
            <a:endParaRPr lang="sl-SI" altLang="sl-SI"/>
          </a:p>
        </p:txBody>
      </p:sp>
      <p:sp>
        <p:nvSpPr>
          <p:cNvPr id="62470" name="CustomShape 5">
            <a:extLst>
              <a:ext uri="{FF2B5EF4-FFF2-40B4-BE49-F238E27FC236}">
                <a16:creationId xmlns:a16="http://schemas.microsoft.com/office/drawing/2014/main" id="{B9B6ACFC-DE42-4B1D-81C7-C8F5089A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575" y="2643188"/>
            <a:ext cx="101282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 H</a:t>
            </a:r>
            <a:r>
              <a:rPr lang="de-AT" altLang="sl-SI" sz="2000" b="1">
                <a:solidFill>
                  <a:srgbClr val="FF0000"/>
                </a:solidFill>
                <a:latin typeface="Calibri" panose="020F0502020204030204" pitchFamily="34" charset="0"/>
              </a:rPr>
              <a:t>Br</a:t>
            </a:r>
            <a:endParaRPr lang="sl-SI" altLang="sl-SI"/>
          </a:p>
        </p:txBody>
      </p:sp>
      <p:sp>
        <p:nvSpPr>
          <p:cNvPr id="62471" name="CustomShape 6">
            <a:extLst>
              <a:ext uri="{FF2B5EF4-FFF2-40B4-BE49-F238E27FC236}">
                <a16:creationId xmlns:a16="http://schemas.microsoft.com/office/drawing/2014/main" id="{DB3B9A73-B92E-4C0D-9D32-9B1C2EC2A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425" y="3857625"/>
            <a:ext cx="2247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bromociklopentan</a:t>
            </a:r>
            <a:endParaRPr lang="sl-SI" altLang="sl-SI"/>
          </a:p>
        </p:txBody>
      </p:sp>
      <p:sp>
        <p:nvSpPr>
          <p:cNvPr id="62472" name="CustomShape 7">
            <a:extLst>
              <a:ext uri="{FF2B5EF4-FFF2-40B4-BE49-F238E27FC236}">
                <a16:creationId xmlns:a16="http://schemas.microsoft.com/office/drawing/2014/main" id="{4AE5234A-3D99-4CD4-A256-7FF1D9B0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3857625"/>
            <a:ext cx="15097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ciklopentan</a:t>
            </a:r>
            <a:endParaRPr lang="sl-SI" alt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Shape 1">
            <a:extLst>
              <a:ext uri="{FF2B5EF4-FFF2-40B4-BE49-F238E27FC236}">
                <a16:creationId xmlns:a16="http://schemas.microsoft.com/office/drawing/2014/main" id="{C16E1125-D99F-4A09-BE74-1F20AA9A4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Adicija na alkinih</a:t>
            </a:r>
            <a:endParaRPr lang="sl-SI" altLang="sl-SI"/>
          </a:p>
        </p:txBody>
      </p:sp>
      <p:sp>
        <p:nvSpPr>
          <p:cNvPr id="63491" name="CustomShape 2">
            <a:extLst>
              <a:ext uri="{FF2B5EF4-FFF2-40B4-BE49-F238E27FC236}">
                <a16:creationId xmlns:a16="http://schemas.microsoft.com/office/drawing/2014/main" id="{7986BCB7-A94A-4300-8AF0-6FD102BC0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285875"/>
            <a:ext cx="2851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- Poteka po stopnjah</a:t>
            </a:r>
            <a:endParaRPr lang="sl-SI" altLang="sl-SI"/>
          </a:p>
        </p:txBody>
      </p:sp>
      <p:sp>
        <p:nvSpPr>
          <p:cNvPr id="63492" name="CustomShape 3">
            <a:extLst>
              <a:ext uri="{FF2B5EF4-FFF2-40B4-BE49-F238E27FC236}">
                <a16:creationId xmlns:a16="http://schemas.microsoft.com/office/drawing/2014/main" id="{3FE797BF-14FC-4071-8669-BD52B903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1700213"/>
            <a:ext cx="78803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- Najprej poči trojna vez in nastane dvojna vez med C-atomi</a:t>
            </a:r>
            <a:endParaRPr lang="sl-SI" altLang="sl-SI"/>
          </a:p>
        </p:txBody>
      </p:sp>
      <p:sp>
        <p:nvSpPr>
          <p:cNvPr id="63493" name="CustomShape 4">
            <a:extLst>
              <a:ext uri="{FF2B5EF4-FFF2-40B4-BE49-F238E27FC236}">
                <a16:creationId xmlns:a16="http://schemas.microsoft.com/office/drawing/2014/main" id="{725CC260-BB87-4CDC-AD71-7DFA20605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2063750"/>
            <a:ext cx="874553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- V naslednjem koraku poči dvojna vez in nastane enojna vez med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C-atomi</a:t>
            </a:r>
            <a:endParaRPr lang="sl-SI" altLang="sl-SI"/>
          </a:p>
        </p:txBody>
      </p:sp>
      <p:sp>
        <p:nvSpPr>
          <p:cNvPr id="63494" name="CustomShape 5">
            <a:extLst>
              <a:ext uri="{FF2B5EF4-FFF2-40B4-BE49-F238E27FC236}">
                <a16:creationId xmlns:a16="http://schemas.microsoft.com/office/drawing/2014/main" id="{89FD8236-E88E-437A-95FA-C99F513B6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3" y="2447925"/>
            <a:ext cx="398303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FF0000"/>
                </a:solidFill>
                <a:latin typeface="Calibri" panose="020F0502020204030204" pitchFamily="34" charset="0"/>
              </a:rPr>
              <a:t>Oglejmo si kloriranje etina</a:t>
            </a:r>
            <a:endParaRPr lang="sl-SI" altLang="sl-SI"/>
          </a:p>
        </p:txBody>
      </p:sp>
      <p:sp>
        <p:nvSpPr>
          <p:cNvPr id="63495" name="CustomShape 6">
            <a:extLst>
              <a:ext uri="{FF2B5EF4-FFF2-40B4-BE49-F238E27FC236}">
                <a16:creationId xmlns:a16="http://schemas.microsoft.com/office/drawing/2014/main" id="{1AB7153D-99B1-49A4-B809-15FB2C448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3143250"/>
            <a:ext cx="112236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+  </a:t>
            </a:r>
            <a:r>
              <a:rPr lang="de-AT" altLang="sl-SI" sz="2400">
                <a:solidFill>
                  <a:srgbClr val="66FF33"/>
                </a:solidFill>
                <a:latin typeface="Calibri" panose="020F0502020204030204" pitchFamily="34" charset="0"/>
              </a:rPr>
              <a:t>Cl2</a:t>
            </a:r>
            <a:endParaRPr lang="sl-SI" altLang="sl-SI"/>
          </a:p>
        </p:txBody>
      </p:sp>
      <p:cxnSp>
        <p:nvCxnSpPr>
          <p:cNvPr id="63496" name="CustomShape 7">
            <a:extLst>
              <a:ext uri="{FF2B5EF4-FFF2-40B4-BE49-F238E27FC236}">
                <a16:creationId xmlns:a16="http://schemas.microsoft.com/office/drawing/2014/main" id="{B01B2DF0-F7D7-4C31-B2B6-6F1C09FA133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14625" y="3357563"/>
            <a:ext cx="928688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497" name="CustomShape 8">
            <a:extLst>
              <a:ext uri="{FF2B5EF4-FFF2-40B4-BE49-F238E27FC236}">
                <a16:creationId xmlns:a16="http://schemas.microsoft.com/office/drawing/2014/main" id="{5ED63684-6A4D-4099-BAE5-354B48491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3143250"/>
            <a:ext cx="11223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+  </a:t>
            </a:r>
            <a:r>
              <a:rPr lang="de-AT" altLang="sl-SI" sz="2400">
                <a:solidFill>
                  <a:srgbClr val="66FF33"/>
                </a:solidFill>
                <a:latin typeface="Calibri" panose="020F0502020204030204" pitchFamily="34" charset="0"/>
              </a:rPr>
              <a:t>Cl2</a:t>
            </a:r>
            <a:endParaRPr lang="sl-SI" altLang="sl-SI"/>
          </a:p>
        </p:txBody>
      </p:sp>
      <p:cxnSp>
        <p:nvCxnSpPr>
          <p:cNvPr id="63498" name="CustomShape 9">
            <a:extLst>
              <a:ext uri="{FF2B5EF4-FFF2-40B4-BE49-F238E27FC236}">
                <a16:creationId xmlns:a16="http://schemas.microsoft.com/office/drawing/2014/main" id="{DFB05885-F033-46AE-9B21-8464931604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15000" y="3357563"/>
            <a:ext cx="928688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499" name="CustomShape 10">
            <a:extLst>
              <a:ext uri="{FF2B5EF4-FFF2-40B4-BE49-F238E27FC236}">
                <a16:creationId xmlns:a16="http://schemas.microsoft.com/office/drawing/2014/main" id="{DC091B45-093C-4B1E-9EAD-98B04E773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3929063"/>
            <a:ext cx="6175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etin</a:t>
            </a:r>
            <a:endParaRPr lang="sl-SI" altLang="sl-SI"/>
          </a:p>
        </p:txBody>
      </p:sp>
      <p:sp>
        <p:nvSpPr>
          <p:cNvPr id="63500" name="CustomShape 11">
            <a:extLst>
              <a:ext uri="{FF2B5EF4-FFF2-40B4-BE49-F238E27FC236}">
                <a16:creationId xmlns:a16="http://schemas.microsoft.com/office/drawing/2014/main" id="{3EE4E17B-0510-463E-8AA0-E5B471040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4000500"/>
            <a:ext cx="19161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1,2-dikloroet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endParaRPr lang="sl-SI" altLang="sl-SI"/>
          </a:p>
        </p:txBody>
      </p:sp>
      <p:sp>
        <p:nvSpPr>
          <p:cNvPr id="63501" name="CustomShape 12">
            <a:extLst>
              <a:ext uri="{FF2B5EF4-FFF2-40B4-BE49-F238E27FC236}">
                <a16:creationId xmlns:a16="http://schemas.microsoft.com/office/drawing/2014/main" id="{CFAAAE03-5C1C-4535-8254-FBC53B1A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5388" y="4143375"/>
            <a:ext cx="26971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1,1,2,2-tetrakloroet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an</a:t>
            </a:r>
            <a:endParaRPr lang="sl-SI" alt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Shape 1">
            <a:extLst>
              <a:ext uri="{FF2B5EF4-FFF2-40B4-BE49-F238E27FC236}">
                <a16:creationId xmlns:a16="http://schemas.microsoft.com/office/drawing/2014/main" id="{00CAE2BB-0508-4C71-837D-A2B487B1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4. ADICIJSKA POLIMERIZACIJA</a:t>
            </a:r>
            <a:endParaRPr lang="sl-SI" altLang="sl-SI"/>
          </a:p>
        </p:txBody>
      </p:sp>
      <p:sp>
        <p:nvSpPr>
          <p:cNvPr id="396" name="CustomShape 2">
            <a:extLst>
              <a:ext uri="{FF2B5EF4-FFF2-40B4-BE49-F238E27FC236}">
                <a16:creationId xmlns:a16="http://schemas.microsoft.com/office/drawing/2014/main" id="{3976517F-EBA4-476C-91A4-B8D14D127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363" y="1439863"/>
            <a:ext cx="570706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- Pomembna reakcija za pridobivanje polimerov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(plastika, guma, teflon, stiropor, PVC…)</a:t>
            </a:r>
            <a:endParaRPr lang="sl-SI" altLang="sl-SI"/>
          </a:p>
        </p:txBody>
      </p:sp>
      <p:sp>
        <p:nvSpPr>
          <p:cNvPr id="397" name="CustomShape 3">
            <a:extLst>
              <a:ext uri="{FF2B5EF4-FFF2-40B4-BE49-F238E27FC236}">
                <a16:creationId xmlns:a16="http://schemas.microsoft.com/office/drawing/2014/main" id="{1067C64E-9BE5-4F75-B368-D0A9C70C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2303463"/>
            <a:ext cx="71151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>
              <a:buFont typeface="StarSymbol"/>
              <a:buChar char="-"/>
            </a:pPr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Iz ene osnovne enote nekega alkena, ki se ponavlja </a:t>
            </a:r>
            <a:endParaRPr lang="sl-SI" altLang="sl-SI"/>
          </a:p>
          <a:p>
            <a:pPr>
              <a:buFont typeface="StarSymbol"/>
              <a:buChar char="-"/>
            </a:pPr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(tej enoti pravimo MONOMER),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nastanejo dolge verige (POLIMER), ki vsebujejo več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sto ali tisoč monomerov.</a:t>
            </a:r>
            <a:endParaRPr lang="sl-SI" altLang="sl-SI"/>
          </a:p>
        </p:txBody>
      </p:sp>
      <p:sp>
        <p:nvSpPr>
          <p:cNvPr id="398" name="CustomShape 4">
            <a:extLst>
              <a:ext uri="{FF2B5EF4-FFF2-40B4-BE49-F238E27FC236}">
                <a16:creationId xmlns:a16="http://schemas.microsoft.com/office/drawing/2014/main" id="{B624420F-C3A1-4A6C-B8CA-7AC3875C0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4090988"/>
            <a:ext cx="78279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800" b="1">
                <a:solidFill>
                  <a:srgbClr val="FFFF00"/>
                </a:solidFill>
                <a:latin typeface="Calibri" panose="020F0502020204030204" pitchFamily="34" charset="0"/>
              </a:rPr>
              <a:t>GLEJ ANIMACIJO NASTANKA POLIMERA</a:t>
            </a:r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ustomShape 1">
            <a:extLst>
              <a:ext uri="{FF2B5EF4-FFF2-40B4-BE49-F238E27FC236}">
                <a16:creationId xmlns:a16="http://schemas.microsoft.com/office/drawing/2014/main" id="{E013F2AE-8F42-4234-97E2-FBA7FC3AE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268413"/>
            <a:ext cx="43465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3600" b="1">
                <a:solidFill>
                  <a:srgbClr val="FFFFFF"/>
                </a:solidFill>
                <a:latin typeface="Comic Sans MS" panose="030F0702030302020204" pitchFamily="66" charset="0"/>
              </a:rPr>
              <a:t>POLIMERIZACIJA</a:t>
            </a:r>
            <a:endParaRPr lang="sl-SI" altLang="sl-SI"/>
          </a:p>
        </p:txBody>
      </p:sp>
      <p:sp>
        <p:nvSpPr>
          <p:cNvPr id="65539" name="Line 2">
            <a:extLst>
              <a:ext uri="{FF2B5EF4-FFF2-40B4-BE49-F238E27FC236}">
                <a16:creationId xmlns:a16="http://schemas.microsoft.com/office/drawing/2014/main" id="{6D074529-E325-4B51-992E-3EC9C5293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7450" y="548005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40" name="Line 3">
            <a:extLst>
              <a:ext uri="{FF2B5EF4-FFF2-40B4-BE49-F238E27FC236}">
                <a16:creationId xmlns:a16="http://schemas.microsoft.com/office/drawing/2014/main" id="{FE87B9DF-AAE4-44F8-BD0C-251F89842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0" y="517525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41" name="CustomShape 4">
            <a:extLst>
              <a:ext uri="{FF2B5EF4-FFF2-40B4-BE49-F238E27FC236}">
                <a16:creationId xmlns:a16="http://schemas.microsoft.com/office/drawing/2014/main" id="{BB5F16AB-32A7-439A-A6DB-496B479DA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494665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42" name="CustomShape 5">
            <a:extLst>
              <a:ext uri="{FF2B5EF4-FFF2-40B4-BE49-F238E27FC236}">
                <a16:creationId xmlns:a16="http://schemas.microsoft.com/office/drawing/2014/main" id="{F7A3F035-01F8-4145-A851-3EE6EE0DE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0" y="494665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43" name="CustomShape 6">
            <a:extLst>
              <a:ext uri="{FF2B5EF4-FFF2-40B4-BE49-F238E27FC236}">
                <a16:creationId xmlns:a16="http://schemas.microsoft.com/office/drawing/2014/main" id="{2810B3DB-C3FD-4AC5-B237-99633EE24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586105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44" name="CustomShape 7">
            <a:extLst>
              <a:ext uri="{FF2B5EF4-FFF2-40B4-BE49-F238E27FC236}">
                <a16:creationId xmlns:a16="http://schemas.microsoft.com/office/drawing/2014/main" id="{F58A41A0-46BD-40CF-8C16-0CC7A1475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418465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45" name="CustomShape 8">
            <a:extLst>
              <a:ext uri="{FF2B5EF4-FFF2-40B4-BE49-F238E27FC236}">
                <a16:creationId xmlns:a16="http://schemas.microsoft.com/office/drawing/2014/main" id="{FB57D365-8461-4637-A5EE-02AEF9913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450" y="418465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46" name="CustomShape 9">
            <a:extLst>
              <a:ext uri="{FF2B5EF4-FFF2-40B4-BE49-F238E27FC236}">
                <a16:creationId xmlns:a16="http://schemas.microsoft.com/office/drawing/2014/main" id="{E00C58B8-D377-4C16-ADD9-3AB73D5C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450" y="593725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47" name="Line 10">
            <a:extLst>
              <a:ext uri="{FF2B5EF4-FFF2-40B4-BE49-F238E27FC236}">
                <a16:creationId xmlns:a16="http://schemas.microsoft.com/office/drawing/2014/main" id="{ECBB42F5-69A0-4EE1-8A02-811008D66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7450" y="448945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48" name="Line 11">
            <a:extLst>
              <a:ext uri="{FF2B5EF4-FFF2-40B4-BE49-F238E27FC236}">
                <a16:creationId xmlns:a16="http://schemas.microsoft.com/office/drawing/2014/main" id="{A9E69DBF-D061-4D98-84A6-60B93175B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850" y="548005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49" name="Line 12">
            <a:extLst>
              <a:ext uri="{FF2B5EF4-FFF2-40B4-BE49-F238E27FC236}">
                <a16:creationId xmlns:a16="http://schemas.microsoft.com/office/drawing/2014/main" id="{96B5AD1F-A3D2-4AC2-9C29-551F12D46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850" y="448945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0" name="Line 13">
            <a:extLst>
              <a:ext uri="{FF2B5EF4-FFF2-40B4-BE49-F238E27FC236}">
                <a16:creationId xmlns:a16="http://schemas.microsoft.com/office/drawing/2014/main" id="{EF29A54C-19F7-45CD-B1C6-5C888B50A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67050" y="5264150"/>
            <a:ext cx="381000" cy="2286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1" name="Line 14">
            <a:extLst>
              <a:ext uri="{FF2B5EF4-FFF2-40B4-BE49-F238E27FC236}">
                <a16:creationId xmlns:a16="http://schemas.microsoft.com/office/drawing/2014/main" id="{B118C1B3-0961-4C6A-BB7E-F1C9E85D8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0513" y="5264150"/>
            <a:ext cx="381000" cy="2286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2" name="Line 15">
            <a:extLst>
              <a:ext uri="{FF2B5EF4-FFF2-40B4-BE49-F238E27FC236}">
                <a16:creationId xmlns:a16="http://schemas.microsoft.com/office/drawing/2014/main" id="{5E4EE776-694C-48A1-ABFC-F18795F1F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0513" y="5192713"/>
            <a:ext cx="504825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3" name="Line 16">
            <a:extLst>
              <a:ext uri="{FF2B5EF4-FFF2-40B4-BE49-F238E27FC236}">
                <a16:creationId xmlns:a16="http://schemas.microsoft.com/office/drawing/2014/main" id="{FA236807-1F03-48F3-84C6-D97470030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025" y="5192713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4" name="Line 17">
            <a:extLst>
              <a:ext uri="{FF2B5EF4-FFF2-40B4-BE49-F238E27FC236}">
                <a16:creationId xmlns:a16="http://schemas.microsoft.com/office/drawing/2014/main" id="{64D273BA-B1C3-43E0-9947-2E2332D11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2088" y="5410200"/>
            <a:ext cx="288925" cy="2159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5" name="Line 18">
            <a:extLst>
              <a:ext uri="{FF2B5EF4-FFF2-40B4-BE49-F238E27FC236}">
                <a16:creationId xmlns:a16="http://schemas.microsoft.com/office/drawing/2014/main" id="{CFDE9205-B65F-4CC0-A9CE-36DA27B61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6913" y="5408613"/>
            <a:ext cx="307975" cy="2159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6" name="Line 19">
            <a:extLst>
              <a:ext uri="{FF2B5EF4-FFF2-40B4-BE49-F238E27FC236}">
                <a16:creationId xmlns:a16="http://schemas.microsoft.com/office/drawing/2014/main" id="{7B926426-C5C6-426F-AF6E-9663CCD98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2088" y="5408613"/>
            <a:ext cx="71437" cy="360362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7" name="Line 20">
            <a:extLst>
              <a:ext uri="{FF2B5EF4-FFF2-40B4-BE49-F238E27FC236}">
                <a16:creationId xmlns:a16="http://schemas.microsoft.com/office/drawing/2014/main" id="{8E5FD9E5-4D65-41B1-B11C-86DCA54CEE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5500" y="5408613"/>
            <a:ext cx="158750" cy="360362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8" name="Line 21">
            <a:extLst>
              <a:ext uri="{FF2B5EF4-FFF2-40B4-BE49-F238E27FC236}">
                <a16:creationId xmlns:a16="http://schemas.microsoft.com/office/drawing/2014/main" id="{9C11888C-B81E-4C08-A087-6256F8C5BC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2950" y="5337175"/>
            <a:ext cx="215900" cy="373063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59" name="Line 22">
            <a:extLst>
              <a:ext uri="{FF2B5EF4-FFF2-40B4-BE49-F238E27FC236}">
                <a16:creationId xmlns:a16="http://schemas.microsoft.com/office/drawing/2014/main" id="{91C019C4-7739-4C32-A5EC-0BB35483A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0513" y="5337175"/>
            <a:ext cx="215900" cy="360363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60" name="Line 23">
            <a:extLst>
              <a:ext uri="{FF2B5EF4-FFF2-40B4-BE49-F238E27FC236}">
                <a16:creationId xmlns:a16="http://schemas.microsoft.com/office/drawing/2014/main" id="{C8BC5F06-9651-45B8-BBDF-FC6117F33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0" y="5327650"/>
            <a:ext cx="3810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61" name="Line 24">
            <a:extLst>
              <a:ext uri="{FF2B5EF4-FFF2-40B4-BE49-F238E27FC236}">
                <a16:creationId xmlns:a16="http://schemas.microsoft.com/office/drawing/2014/main" id="{8FD1750D-2965-416F-AA21-C04E6B39D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3250" y="5327650"/>
            <a:ext cx="3810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62" name="CustomShape 25">
            <a:extLst>
              <a:ext uri="{FF2B5EF4-FFF2-40B4-BE49-F238E27FC236}">
                <a16:creationId xmlns:a16="http://schemas.microsoft.com/office/drawing/2014/main" id="{55CC3449-CB87-4F19-95B6-F871E15CA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950" y="5119688"/>
            <a:ext cx="152400" cy="152400"/>
          </a:xfrm>
          <a:prstGeom prst="rect">
            <a:avLst/>
          </a:prstGeom>
          <a:solidFill>
            <a:srgbClr val="FF0000"/>
          </a:solidFill>
          <a:ln w="507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63" name="CustomShape 26">
            <a:extLst>
              <a:ext uri="{FF2B5EF4-FFF2-40B4-BE49-F238E27FC236}">
                <a16:creationId xmlns:a16="http://schemas.microsoft.com/office/drawing/2014/main" id="{6CB8CF09-070D-46C3-B92F-ED9E15551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5119688"/>
            <a:ext cx="152400" cy="152400"/>
          </a:xfrm>
          <a:prstGeom prst="rect">
            <a:avLst/>
          </a:prstGeom>
          <a:solidFill>
            <a:srgbClr val="FF0000"/>
          </a:solidFill>
          <a:ln w="507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64" name="CustomShape 27">
            <a:extLst>
              <a:ext uri="{FF2B5EF4-FFF2-40B4-BE49-F238E27FC236}">
                <a16:creationId xmlns:a16="http://schemas.microsoft.com/office/drawing/2014/main" id="{1F96A478-DC30-4EC9-9EF5-31C24E32F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7113" y="4922838"/>
            <a:ext cx="533400" cy="515937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65" name="Line 28">
            <a:extLst>
              <a:ext uri="{FF2B5EF4-FFF2-40B4-BE49-F238E27FC236}">
                <a16:creationId xmlns:a16="http://schemas.microsoft.com/office/drawing/2014/main" id="{30D593CF-A8C2-4DF4-BCE0-9298F5D3C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0513" y="5218113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66" name="CustomShape 29">
            <a:extLst>
              <a:ext uri="{FF2B5EF4-FFF2-40B4-BE49-F238E27FC236}">
                <a16:creationId xmlns:a16="http://schemas.microsoft.com/office/drawing/2014/main" id="{0B60A467-C57D-407E-B88F-4F33DFE6B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4922838"/>
            <a:ext cx="533400" cy="515937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67" name="CustomShape 30">
            <a:extLst>
              <a:ext uri="{FF2B5EF4-FFF2-40B4-BE49-F238E27FC236}">
                <a16:creationId xmlns:a16="http://schemas.microsoft.com/office/drawing/2014/main" id="{EFB714FF-AE28-4394-95E0-1114D447E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313" y="5954713"/>
            <a:ext cx="304800" cy="295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68" name="CustomShape 31">
            <a:extLst>
              <a:ext uri="{FF2B5EF4-FFF2-40B4-BE49-F238E27FC236}">
                <a16:creationId xmlns:a16="http://schemas.microsoft.com/office/drawing/2014/main" id="{0260E37E-6BFF-46D5-AEAF-37897B277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313" y="4111625"/>
            <a:ext cx="304800" cy="293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69" name="CustomShape 32">
            <a:extLst>
              <a:ext uri="{FF2B5EF4-FFF2-40B4-BE49-F238E27FC236}">
                <a16:creationId xmlns:a16="http://schemas.microsoft.com/office/drawing/2014/main" id="{63EA9FCA-E28D-44B0-ADFA-CC8F67426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13" y="4111625"/>
            <a:ext cx="304800" cy="293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70" name="CustomShape 33">
            <a:extLst>
              <a:ext uri="{FF2B5EF4-FFF2-40B4-BE49-F238E27FC236}">
                <a16:creationId xmlns:a16="http://schemas.microsoft.com/office/drawing/2014/main" id="{F95BB461-3BC8-4EB1-9E9B-C0BA5E191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13" y="5954713"/>
            <a:ext cx="304800" cy="295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71" name="Line 34">
            <a:extLst>
              <a:ext uri="{FF2B5EF4-FFF2-40B4-BE49-F238E27FC236}">
                <a16:creationId xmlns:a16="http://schemas.microsoft.com/office/drawing/2014/main" id="{4994DD91-039D-48E8-A1B3-246E33DA4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5713" y="5438775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72" name="Line 35">
            <a:extLst>
              <a:ext uri="{FF2B5EF4-FFF2-40B4-BE49-F238E27FC236}">
                <a16:creationId xmlns:a16="http://schemas.microsoft.com/office/drawing/2014/main" id="{3F8A9960-86F2-4443-80AE-21CB2D1D2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1113" y="4406900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73" name="Line 36">
            <a:extLst>
              <a:ext uri="{FF2B5EF4-FFF2-40B4-BE49-F238E27FC236}">
                <a16:creationId xmlns:a16="http://schemas.microsoft.com/office/drawing/2014/main" id="{EE70967E-8CCA-4A9C-A81D-D4C63CDB6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1113" y="5438775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74" name="Line 37">
            <a:extLst>
              <a:ext uri="{FF2B5EF4-FFF2-40B4-BE49-F238E27FC236}">
                <a16:creationId xmlns:a16="http://schemas.microsoft.com/office/drawing/2014/main" id="{966D512A-E2B2-4864-9AC6-2F949B573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5713" y="4406900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75" name="CustomShape 38">
            <a:extLst>
              <a:ext uri="{FF2B5EF4-FFF2-40B4-BE49-F238E27FC236}">
                <a16:creationId xmlns:a16="http://schemas.microsoft.com/office/drawing/2014/main" id="{2BE78B6A-FCD9-485A-A9B9-66E0A29DC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2313" y="5143500"/>
            <a:ext cx="152400" cy="147638"/>
          </a:xfrm>
          <a:prstGeom prst="rect">
            <a:avLst/>
          </a:prstGeom>
          <a:solidFill>
            <a:srgbClr val="FF0000"/>
          </a:solidFill>
          <a:ln w="507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76" name="CustomShape 39">
            <a:extLst>
              <a:ext uri="{FF2B5EF4-FFF2-40B4-BE49-F238E27FC236}">
                <a16:creationId xmlns:a16="http://schemas.microsoft.com/office/drawing/2014/main" id="{5AB0DB6E-DA50-47CA-B527-355987BAC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3" y="5143500"/>
            <a:ext cx="152400" cy="147638"/>
          </a:xfrm>
          <a:prstGeom prst="rect">
            <a:avLst/>
          </a:prstGeom>
          <a:solidFill>
            <a:srgbClr val="FF0000"/>
          </a:solidFill>
          <a:ln w="507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77" name="CustomShape 40">
            <a:extLst>
              <a:ext uri="{FF2B5EF4-FFF2-40B4-BE49-F238E27FC236}">
                <a16:creationId xmlns:a16="http://schemas.microsoft.com/office/drawing/2014/main" id="{1F387E44-D291-4C46-B2D7-53DB08522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4922838"/>
            <a:ext cx="533400" cy="515937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78" name="Line 41">
            <a:extLst>
              <a:ext uri="{FF2B5EF4-FFF2-40B4-BE49-F238E27FC236}">
                <a16:creationId xmlns:a16="http://schemas.microsoft.com/office/drawing/2014/main" id="{55FCB1AD-FBC5-479D-BDE7-16C47B61C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4300" y="5218113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79" name="CustomShape 42">
            <a:extLst>
              <a:ext uri="{FF2B5EF4-FFF2-40B4-BE49-F238E27FC236}">
                <a16:creationId xmlns:a16="http://schemas.microsoft.com/office/drawing/2014/main" id="{C17F9A0B-C5A9-4097-8ACA-9441F3E7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4922838"/>
            <a:ext cx="533400" cy="515937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80" name="CustomShape 43">
            <a:extLst>
              <a:ext uri="{FF2B5EF4-FFF2-40B4-BE49-F238E27FC236}">
                <a16:creationId xmlns:a16="http://schemas.microsoft.com/office/drawing/2014/main" id="{D6555747-C54D-4477-AB1B-8A052B7C8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5954713"/>
            <a:ext cx="304800" cy="295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81" name="CustomShape 44">
            <a:extLst>
              <a:ext uri="{FF2B5EF4-FFF2-40B4-BE49-F238E27FC236}">
                <a16:creationId xmlns:a16="http://schemas.microsoft.com/office/drawing/2014/main" id="{15F74725-427E-4DC8-923F-FADB5564C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4111625"/>
            <a:ext cx="304800" cy="293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82" name="CustomShape 45">
            <a:extLst>
              <a:ext uri="{FF2B5EF4-FFF2-40B4-BE49-F238E27FC236}">
                <a16:creationId xmlns:a16="http://schemas.microsoft.com/office/drawing/2014/main" id="{5F6660BD-AC46-4573-BA0B-31D28BE19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0" y="4111625"/>
            <a:ext cx="304800" cy="293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83" name="CustomShape 46">
            <a:extLst>
              <a:ext uri="{FF2B5EF4-FFF2-40B4-BE49-F238E27FC236}">
                <a16:creationId xmlns:a16="http://schemas.microsoft.com/office/drawing/2014/main" id="{F99E80B0-CD2B-4AE0-8099-E78E34634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0" y="5954713"/>
            <a:ext cx="304800" cy="295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84" name="Line 47">
            <a:extLst>
              <a:ext uri="{FF2B5EF4-FFF2-40B4-BE49-F238E27FC236}">
                <a16:creationId xmlns:a16="http://schemas.microsoft.com/office/drawing/2014/main" id="{072E585A-994D-40F4-86A5-7AFAA3653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00" y="5438775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85" name="Line 48">
            <a:extLst>
              <a:ext uri="{FF2B5EF4-FFF2-40B4-BE49-F238E27FC236}">
                <a16:creationId xmlns:a16="http://schemas.microsoft.com/office/drawing/2014/main" id="{96E0FB7E-9538-46AA-B33C-7209A55A7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4900" y="4406900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86" name="Line 49">
            <a:extLst>
              <a:ext uri="{FF2B5EF4-FFF2-40B4-BE49-F238E27FC236}">
                <a16:creationId xmlns:a16="http://schemas.microsoft.com/office/drawing/2014/main" id="{2BCD22D8-59E7-4EDF-8E32-8AC812A526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4900" y="5438775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87" name="Line 50">
            <a:extLst>
              <a:ext uri="{FF2B5EF4-FFF2-40B4-BE49-F238E27FC236}">
                <a16:creationId xmlns:a16="http://schemas.microsoft.com/office/drawing/2014/main" id="{68E0070B-AA3C-4699-A107-33A5BE1DD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00" y="4406900"/>
            <a:ext cx="0" cy="515938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5588" name="CustomShape 51">
            <a:extLst>
              <a:ext uri="{FF2B5EF4-FFF2-40B4-BE49-F238E27FC236}">
                <a16:creationId xmlns:a16="http://schemas.microsoft.com/office/drawing/2014/main" id="{DB96B8DA-3DB9-4165-9FCD-E717D2E27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5143500"/>
            <a:ext cx="152400" cy="147638"/>
          </a:xfrm>
          <a:prstGeom prst="rect">
            <a:avLst/>
          </a:prstGeom>
          <a:solidFill>
            <a:srgbClr val="FF0000"/>
          </a:solidFill>
          <a:ln w="507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5589" name="CustomShape 52">
            <a:extLst>
              <a:ext uri="{FF2B5EF4-FFF2-40B4-BE49-F238E27FC236}">
                <a16:creationId xmlns:a16="http://schemas.microsoft.com/office/drawing/2014/main" id="{745BC40A-A09A-4804-9208-7EF843002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5143500"/>
            <a:ext cx="152400" cy="147638"/>
          </a:xfrm>
          <a:prstGeom prst="rect">
            <a:avLst/>
          </a:prstGeom>
          <a:solidFill>
            <a:srgbClr val="FF0000"/>
          </a:solidFill>
          <a:ln w="507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1">
            <a:extLst>
              <a:ext uri="{FF2B5EF4-FFF2-40B4-BE49-F238E27FC236}">
                <a16:creationId xmlns:a16="http://schemas.microsoft.com/office/drawing/2014/main" id="{C9A9AA72-7B33-4599-BC8C-729B49CE4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525780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63" name="CustomShape 2">
            <a:extLst>
              <a:ext uri="{FF2B5EF4-FFF2-40B4-BE49-F238E27FC236}">
                <a16:creationId xmlns:a16="http://schemas.microsoft.com/office/drawing/2014/main" id="{466F5457-76A0-4C14-92C9-63BCD50B1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13" y="49530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64" name="CustomShape 3">
            <a:extLst>
              <a:ext uri="{FF2B5EF4-FFF2-40B4-BE49-F238E27FC236}">
                <a16:creationId xmlns:a16="http://schemas.microsoft.com/office/drawing/2014/main" id="{BC9FAD29-2CE1-48B2-B511-4397B5636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3" y="49530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65" name="CustomShape 4">
            <a:extLst>
              <a:ext uri="{FF2B5EF4-FFF2-40B4-BE49-F238E27FC236}">
                <a16:creationId xmlns:a16="http://schemas.microsoft.com/office/drawing/2014/main" id="{3E39C5FE-9190-4509-95BD-A8C0099CB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13" y="6019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66" name="CustomShape 5">
            <a:extLst>
              <a:ext uri="{FF2B5EF4-FFF2-40B4-BE49-F238E27FC236}">
                <a16:creationId xmlns:a16="http://schemas.microsoft.com/office/drawing/2014/main" id="{CFA01B0A-1B8F-44CC-8D86-478CBECE3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13" y="4114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67" name="CustomShape 6">
            <a:extLst>
              <a:ext uri="{FF2B5EF4-FFF2-40B4-BE49-F238E27FC236}">
                <a16:creationId xmlns:a16="http://schemas.microsoft.com/office/drawing/2014/main" id="{74FF8ADC-A93F-4B73-81BA-8D72FD57A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3" y="4114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68" name="CustomShape 7">
            <a:extLst>
              <a:ext uri="{FF2B5EF4-FFF2-40B4-BE49-F238E27FC236}">
                <a16:creationId xmlns:a16="http://schemas.microsoft.com/office/drawing/2014/main" id="{23703533-C84C-476D-9C78-609D979B3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3" y="6019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69" name="Line 8">
            <a:extLst>
              <a:ext uri="{FF2B5EF4-FFF2-40B4-BE49-F238E27FC236}">
                <a16:creationId xmlns:a16="http://schemas.microsoft.com/office/drawing/2014/main" id="{C2825439-900F-4404-9A8F-A9512740E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9213" y="54864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0" name="Line 9">
            <a:extLst>
              <a:ext uri="{FF2B5EF4-FFF2-40B4-BE49-F238E27FC236}">
                <a16:creationId xmlns:a16="http://schemas.microsoft.com/office/drawing/2014/main" id="{4F6CB0EB-0F91-4F4A-BB4A-ED4B134EC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4613" y="44196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1" name="Line 10">
            <a:extLst>
              <a:ext uri="{FF2B5EF4-FFF2-40B4-BE49-F238E27FC236}">
                <a16:creationId xmlns:a16="http://schemas.microsoft.com/office/drawing/2014/main" id="{79514596-487D-4737-9AAC-09BBA59F7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4613" y="54864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2" name="Line 11">
            <a:extLst>
              <a:ext uri="{FF2B5EF4-FFF2-40B4-BE49-F238E27FC236}">
                <a16:creationId xmlns:a16="http://schemas.microsoft.com/office/drawing/2014/main" id="{D2B34DB4-5545-449E-89C4-8E9A4675D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9213" y="44196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3" name="Line 12">
            <a:extLst>
              <a:ext uri="{FF2B5EF4-FFF2-40B4-BE49-F238E27FC236}">
                <a16:creationId xmlns:a16="http://schemas.microsoft.com/office/drawing/2014/main" id="{2D1AF533-C2F9-472B-BF2E-B42FDB8AC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257800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4" name="Line 13">
            <a:extLst>
              <a:ext uri="{FF2B5EF4-FFF2-40B4-BE49-F238E27FC236}">
                <a16:creationId xmlns:a16="http://schemas.microsoft.com/office/drawing/2014/main" id="{D4B641B6-F034-458E-9342-209548AB7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413" y="5257800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5" name="Line 14">
            <a:extLst>
              <a:ext uri="{FF2B5EF4-FFF2-40B4-BE49-F238E27FC236}">
                <a16:creationId xmlns:a16="http://schemas.microsoft.com/office/drawing/2014/main" id="{BF4BDF33-A8A6-4D86-9A50-3692C9E72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6213" y="525780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6" name="CustomShape 15">
            <a:extLst>
              <a:ext uri="{FF2B5EF4-FFF2-40B4-BE49-F238E27FC236}">
                <a16:creationId xmlns:a16="http://schemas.microsoft.com/office/drawing/2014/main" id="{38554ADE-ABED-45EC-96D5-969B7E5A5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49530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77" name="CustomShape 16">
            <a:extLst>
              <a:ext uri="{FF2B5EF4-FFF2-40B4-BE49-F238E27FC236}">
                <a16:creationId xmlns:a16="http://schemas.microsoft.com/office/drawing/2014/main" id="{69657892-5E7C-4936-9230-D3D9B082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8213" y="49530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78" name="CustomShape 17">
            <a:extLst>
              <a:ext uri="{FF2B5EF4-FFF2-40B4-BE49-F238E27FC236}">
                <a16:creationId xmlns:a16="http://schemas.microsoft.com/office/drawing/2014/main" id="{C44E9880-D104-47E8-B61F-7C8364934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13" y="6019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79" name="CustomShape 18">
            <a:extLst>
              <a:ext uri="{FF2B5EF4-FFF2-40B4-BE49-F238E27FC236}">
                <a16:creationId xmlns:a16="http://schemas.microsoft.com/office/drawing/2014/main" id="{C48A0CE6-D30F-4F9E-9A79-09FA7FBF2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13" y="4114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80" name="CustomShape 19">
            <a:extLst>
              <a:ext uri="{FF2B5EF4-FFF2-40B4-BE49-F238E27FC236}">
                <a16:creationId xmlns:a16="http://schemas.microsoft.com/office/drawing/2014/main" id="{4F925807-7282-43BD-882D-9140B860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4114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81" name="CustomShape 20">
            <a:extLst>
              <a:ext uri="{FF2B5EF4-FFF2-40B4-BE49-F238E27FC236}">
                <a16:creationId xmlns:a16="http://schemas.microsoft.com/office/drawing/2014/main" id="{D1AC5F1E-66B7-4F2D-928B-399A13BFC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6019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82" name="Line 21">
            <a:extLst>
              <a:ext uri="{FF2B5EF4-FFF2-40B4-BE49-F238E27FC236}">
                <a16:creationId xmlns:a16="http://schemas.microsoft.com/office/drawing/2014/main" id="{78607DFE-9275-4665-84D6-B11040FD45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413" y="54864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83" name="Line 22">
            <a:extLst>
              <a:ext uri="{FF2B5EF4-FFF2-40B4-BE49-F238E27FC236}">
                <a16:creationId xmlns:a16="http://schemas.microsoft.com/office/drawing/2014/main" id="{5FBF3EF5-FD2A-42D6-B6B4-2A7B28162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6813" y="44196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84" name="Line 23">
            <a:extLst>
              <a:ext uri="{FF2B5EF4-FFF2-40B4-BE49-F238E27FC236}">
                <a16:creationId xmlns:a16="http://schemas.microsoft.com/office/drawing/2014/main" id="{CA9647B2-0F4F-4862-B6B8-E445DFB7D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6813" y="54864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85" name="Line 24">
            <a:extLst>
              <a:ext uri="{FF2B5EF4-FFF2-40B4-BE49-F238E27FC236}">
                <a16:creationId xmlns:a16="http://schemas.microsoft.com/office/drawing/2014/main" id="{F66F9203-4315-4228-8024-F55B21B90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413" y="44196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86" name="Line 25">
            <a:extLst>
              <a:ext uri="{FF2B5EF4-FFF2-40B4-BE49-F238E27FC236}">
                <a16:creationId xmlns:a16="http://schemas.microsoft.com/office/drawing/2014/main" id="{AC75EEE6-5A43-43CF-8341-978150D3A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7813" y="5257800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87" name="Line 26">
            <a:extLst>
              <a:ext uri="{FF2B5EF4-FFF2-40B4-BE49-F238E27FC236}">
                <a16:creationId xmlns:a16="http://schemas.microsoft.com/office/drawing/2014/main" id="{2D8BB8C3-98E9-40D5-9DFB-9BC64DEEF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257800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88" name="Line 27">
            <a:extLst>
              <a:ext uri="{FF2B5EF4-FFF2-40B4-BE49-F238E27FC236}">
                <a16:creationId xmlns:a16="http://schemas.microsoft.com/office/drawing/2014/main" id="{568C22D4-DEAF-4A61-B9A9-93A71A479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8413" y="525780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89" name="CustomShape 28">
            <a:extLst>
              <a:ext uri="{FF2B5EF4-FFF2-40B4-BE49-F238E27FC236}">
                <a16:creationId xmlns:a16="http://schemas.microsoft.com/office/drawing/2014/main" id="{4DE6AAE7-2988-46F8-9F89-246C4B449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49530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90" name="CustomShape 29">
            <a:extLst>
              <a:ext uri="{FF2B5EF4-FFF2-40B4-BE49-F238E27FC236}">
                <a16:creationId xmlns:a16="http://schemas.microsoft.com/office/drawing/2014/main" id="{FEC30EBF-F85F-46C9-A065-E25BB7E6A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413" y="49530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91" name="CustomShape 30">
            <a:extLst>
              <a:ext uri="{FF2B5EF4-FFF2-40B4-BE49-F238E27FC236}">
                <a16:creationId xmlns:a16="http://schemas.microsoft.com/office/drawing/2014/main" id="{F0665056-2738-415E-B850-1794420E5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213" y="6019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92" name="CustomShape 31">
            <a:extLst>
              <a:ext uri="{FF2B5EF4-FFF2-40B4-BE49-F238E27FC236}">
                <a16:creationId xmlns:a16="http://schemas.microsoft.com/office/drawing/2014/main" id="{F36445D7-84F3-4578-810C-85883176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213" y="4114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93" name="CustomShape 32">
            <a:extLst>
              <a:ext uri="{FF2B5EF4-FFF2-40B4-BE49-F238E27FC236}">
                <a16:creationId xmlns:a16="http://schemas.microsoft.com/office/drawing/2014/main" id="{959467DF-AB74-4C06-8182-B8DC0671F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4114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94" name="CustomShape 33">
            <a:extLst>
              <a:ext uri="{FF2B5EF4-FFF2-40B4-BE49-F238E27FC236}">
                <a16:creationId xmlns:a16="http://schemas.microsoft.com/office/drawing/2014/main" id="{A40996F5-0DD2-4B86-8B58-7CDF8813B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6019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595" name="Line 34">
            <a:extLst>
              <a:ext uri="{FF2B5EF4-FFF2-40B4-BE49-F238E27FC236}">
                <a16:creationId xmlns:a16="http://schemas.microsoft.com/office/drawing/2014/main" id="{3DFDCEFC-6AFA-40F2-B36B-FA85DD9C9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3613" y="54864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96" name="Line 35">
            <a:extLst>
              <a:ext uri="{FF2B5EF4-FFF2-40B4-BE49-F238E27FC236}">
                <a16:creationId xmlns:a16="http://schemas.microsoft.com/office/drawing/2014/main" id="{F2300827-3489-4ADA-8375-F5809CD9C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3" y="44196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97" name="Line 36">
            <a:extLst>
              <a:ext uri="{FF2B5EF4-FFF2-40B4-BE49-F238E27FC236}">
                <a16:creationId xmlns:a16="http://schemas.microsoft.com/office/drawing/2014/main" id="{2BF96DF3-0CE2-436F-A285-FCBB31344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3" y="54864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98" name="Line 37">
            <a:extLst>
              <a:ext uri="{FF2B5EF4-FFF2-40B4-BE49-F238E27FC236}">
                <a16:creationId xmlns:a16="http://schemas.microsoft.com/office/drawing/2014/main" id="{FAB3F5F5-65E5-4DA9-AF7C-7DA6741B9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3613" y="4419600"/>
            <a:ext cx="0" cy="5334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99" name="Line 38">
            <a:extLst>
              <a:ext uri="{FF2B5EF4-FFF2-40B4-BE49-F238E27FC236}">
                <a16:creationId xmlns:a16="http://schemas.microsoft.com/office/drawing/2014/main" id="{C6BB7906-F71E-4702-B0BD-732A1B014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0013" y="5257800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0" name="Line 39">
            <a:extLst>
              <a:ext uri="{FF2B5EF4-FFF2-40B4-BE49-F238E27FC236}">
                <a16:creationId xmlns:a16="http://schemas.microsoft.com/office/drawing/2014/main" id="{FD3572EE-09ED-4DBB-A72D-ECA1F0617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7813" y="5257800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1" name="Line 40">
            <a:extLst>
              <a:ext uri="{FF2B5EF4-FFF2-40B4-BE49-F238E27FC236}">
                <a16:creationId xmlns:a16="http://schemas.microsoft.com/office/drawing/2014/main" id="{97D254E1-2A70-4543-93BB-872B312F0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2413" y="182880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2" name="Line 41">
            <a:extLst>
              <a:ext uri="{FF2B5EF4-FFF2-40B4-BE49-F238E27FC236}">
                <a16:creationId xmlns:a16="http://schemas.microsoft.com/office/drawing/2014/main" id="{54B83CFF-C563-4982-9FF1-BCE9F674A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2413" y="167640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3" name="CustomShape 42">
            <a:extLst>
              <a:ext uri="{FF2B5EF4-FFF2-40B4-BE49-F238E27FC236}">
                <a16:creationId xmlns:a16="http://schemas.microsoft.com/office/drawing/2014/main" id="{FF5BAD8F-7F9E-4F82-A6AD-8FDC140AB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13" y="14478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604" name="CustomShape 43">
            <a:extLst>
              <a:ext uri="{FF2B5EF4-FFF2-40B4-BE49-F238E27FC236}">
                <a16:creationId xmlns:a16="http://schemas.microsoft.com/office/drawing/2014/main" id="{C84D8E1A-F52E-42FC-95AC-BEB1D11A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14478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605" name="Line 44">
            <a:extLst>
              <a:ext uri="{FF2B5EF4-FFF2-40B4-BE49-F238E27FC236}">
                <a16:creationId xmlns:a16="http://schemas.microsoft.com/office/drawing/2014/main" id="{5118634B-2436-4308-84C9-C2261D18F5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48013" y="1143000"/>
            <a:ext cx="457200" cy="3810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6" name="Line 45">
            <a:extLst>
              <a:ext uri="{FF2B5EF4-FFF2-40B4-BE49-F238E27FC236}">
                <a16:creationId xmlns:a16="http://schemas.microsoft.com/office/drawing/2014/main" id="{5EC182BF-64BE-4B65-ADBC-CEDDB1064E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57813" y="1905000"/>
            <a:ext cx="457200" cy="3810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7" name="Line 46">
            <a:extLst>
              <a:ext uri="{FF2B5EF4-FFF2-40B4-BE49-F238E27FC236}">
                <a16:creationId xmlns:a16="http://schemas.microsoft.com/office/drawing/2014/main" id="{C228F261-0ECC-4D42-94D0-52AF0C9AE6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8013" y="1981200"/>
            <a:ext cx="457200" cy="3810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8" name="Line 47">
            <a:extLst>
              <a:ext uri="{FF2B5EF4-FFF2-40B4-BE49-F238E27FC236}">
                <a16:creationId xmlns:a16="http://schemas.microsoft.com/office/drawing/2014/main" id="{90E89911-A3E5-4800-9859-2AED3C7F39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7813" y="1219200"/>
            <a:ext cx="457200" cy="3810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09" name="CustomShape 48">
            <a:extLst>
              <a:ext uri="{FF2B5EF4-FFF2-40B4-BE49-F238E27FC236}">
                <a16:creationId xmlns:a16="http://schemas.microsoft.com/office/drawing/2014/main" id="{15C0816B-93F4-4BA3-BC5F-500494092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2860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610" name="CustomShape 49">
            <a:extLst>
              <a:ext uri="{FF2B5EF4-FFF2-40B4-BE49-F238E27FC236}">
                <a16:creationId xmlns:a16="http://schemas.microsoft.com/office/drawing/2014/main" id="{C6461D5B-1012-4338-BF7A-ADB4515A2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9144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611" name="CustomShape 50">
            <a:extLst>
              <a:ext uri="{FF2B5EF4-FFF2-40B4-BE49-F238E27FC236}">
                <a16:creationId xmlns:a16="http://schemas.microsoft.com/office/drawing/2014/main" id="{2C540F08-30DA-45F4-89DC-E716C164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9906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612" name="CustomShape 51">
            <a:extLst>
              <a:ext uri="{FF2B5EF4-FFF2-40B4-BE49-F238E27FC236}">
                <a16:creationId xmlns:a16="http://schemas.microsoft.com/office/drawing/2014/main" id="{81C296F4-49E4-4CF6-A030-CFF63B0CB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22098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6613" name="Line 52">
            <a:extLst>
              <a:ext uri="{FF2B5EF4-FFF2-40B4-BE49-F238E27FC236}">
                <a16:creationId xmlns:a16="http://schemas.microsoft.com/office/drawing/2014/main" id="{FF40D9B0-2D8A-4C7A-B077-C05C12364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9613" y="2438400"/>
            <a:ext cx="0" cy="106680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03" name="CustomShape 53">
            <a:extLst>
              <a:ext uri="{FF2B5EF4-FFF2-40B4-BE49-F238E27FC236}">
                <a16:creationId xmlns:a16="http://schemas.microsoft.com/office/drawing/2014/main" id="{FA2D37C1-1688-4BE7-B33A-589E6223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26670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2400" b="1">
                <a:solidFill>
                  <a:srgbClr val="FFFFFF"/>
                </a:solidFill>
                <a:latin typeface="Arial CE" panose="020B0604020202020204" pitchFamily="34" charset="0"/>
              </a:rPr>
              <a:t>POLIMERIZACIJA</a:t>
            </a:r>
            <a:endParaRPr lang="sl-SI" altLang="sl-SI"/>
          </a:p>
        </p:txBody>
      </p:sp>
      <p:sp>
        <p:nvSpPr>
          <p:cNvPr id="504" name="CustomShape 54">
            <a:extLst>
              <a:ext uri="{FF2B5EF4-FFF2-40B4-BE49-F238E27FC236}">
                <a16:creationId xmlns:a16="http://schemas.microsoft.com/office/drawing/2014/main" id="{1A7F4B07-7D16-442F-8ED8-03B94773A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775" y="1524000"/>
            <a:ext cx="20034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2400" b="1">
                <a:solidFill>
                  <a:srgbClr val="FFFFFF"/>
                </a:solidFill>
                <a:latin typeface="Arial CE" panose="020B0604020202020204" pitchFamily="34" charset="0"/>
              </a:rPr>
              <a:t>MONOMER</a:t>
            </a:r>
            <a:endParaRPr lang="sl-SI" altLang="sl-SI"/>
          </a:p>
        </p:txBody>
      </p:sp>
      <p:sp>
        <p:nvSpPr>
          <p:cNvPr id="505" name="CustomShape 55">
            <a:extLst>
              <a:ext uri="{FF2B5EF4-FFF2-40B4-BE49-F238E27FC236}">
                <a16:creationId xmlns:a16="http://schemas.microsoft.com/office/drawing/2014/main" id="{AB972442-4853-478B-AD4B-F88813963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013" y="6400800"/>
            <a:ext cx="17145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2400" b="1">
                <a:solidFill>
                  <a:srgbClr val="FFFFFF"/>
                </a:solidFill>
                <a:latin typeface="Arial CE" panose="020B0604020202020204" pitchFamily="34" charset="0"/>
              </a:rPr>
              <a:t>POLIMER</a:t>
            </a:r>
            <a:endParaRPr lang="sl-SI" altLang="sl-SI"/>
          </a:p>
        </p:txBody>
      </p:sp>
      <p:sp>
        <p:nvSpPr>
          <p:cNvPr id="66617" name="CustomShape 56">
            <a:extLst>
              <a:ext uri="{FF2B5EF4-FFF2-40B4-BE49-F238E27FC236}">
                <a16:creationId xmlns:a16="http://schemas.microsoft.com/office/drawing/2014/main" id="{F371317A-8B24-478F-AFF7-DDC076A34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3" y="0"/>
            <a:ext cx="43719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3600" b="1">
                <a:solidFill>
                  <a:srgbClr val="FFFFFF"/>
                </a:solidFill>
                <a:latin typeface="Arial CE" panose="020B0604020202020204" pitchFamily="34" charset="0"/>
              </a:rPr>
              <a:t>POLIMERIZACIJA</a:t>
            </a:r>
            <a:endParaRPr lang="sl-SI" altLang="sl-SI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 fill="freeze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 fill="freeze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 fill="freeze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Shape 1">
            <a:extLst>
              <a:ext uri="{FF2B5EF4-FFF2-40B4-BE49-F238E27FC236}">
                <a16:creationId xmlns:a16="http://schemas.microsoft.com/office/drawing/2014/main" id="{7C822378-ABE5-4030-930C-5AD8FDA35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5. KREKIRANJE ALKANOV ALI KREKING</a:t>
            </a:r>
            <a:endParaRPr lang="sl-SI" altLang="sl-SI"/>
          </a:p>
        </p:txBody>
      </p:sp>
      <p:sp>
        <p:nvSpPr>
          <p:cNvPr id="508" name="CustomShape 2">
            <a:extLst>
              <a:ext uri="{FF2B5EF4-FFF2-40B4-BE49-F238E27FC236}">
                <a16:creationId xmlns:a16="http://schemas.microsoft.com/office/drawing/2014/main" id="{2EA24248-8179-40DB-9B8A-688CB3F05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571625"/>
            <a:ext cx="450056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…iz angleščine to crack (kar pomeni zlomiti)</a:t>
            </a:r>
            <a:endParaRPr lang="sl-SI" altLang="sl-SI"/>
          </a:p>
        </p:txBody>
      </p:sp>
      <p:sp>
        <p:nvSpPr>
          <p:cNvPr id="509" name="CustomShape 3">
            <a:extLst>
              <a:ext uri="{FF2B5EF4-FFF2-40B4-BE49-F238E27FC236}">
                <a16:creationId xmlns:a16="http://schemas.microsoft.com/office/drawing/2014/main" id="{836EDBB5-F68C-4174-A054-C310B4500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241550"/>
            <a:ext cx="83042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>
              <a:buFont typeface="StarSymbol"/>
              <a:buChar char="-"/>
            </a:pP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Iz dolgih verig ALKANOV s pomočjo katalizatorja (ta pospeši reakcijo)</a:t>
            </a:r>
            <a:endParaRPr lang="sl-SI" altLang="sl-SI"/>
          </a:p>
          <a:p>
            <a:pPr>
              <a:buFont typeface="StarSymbol"/>
              <a:buChar char="-"/>
            </a:pP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 Dobimo krajše verige.</a:t>
            </a:r>
            <a:endParaRPr lang="sl-SI" altLang="sl-SI"/>
          </a:p>
        </p:txBody>
      </p:sp>
      <p:sp>
        <p:nvSpPr>
          <p:cNvPr id="510" name="CustomShape 4">
            <a:extLst>
              <a:ext uri="{FF2B5EF4-FFF2-40B4-BE49-F238E27FC236}">
                <a16:creationId xmlns:a16="http://schemas.microsoft.com/office/drawing/2014/main" id="{8281A78E-E2BD-497B-B76B-57BCCC9BF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0" y="3033713"/>
            <a:ext cx="73755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- Običajno dobimo zmes različnih alkanov s kratkimi verigami,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lahko pa tudi PROPEN in ETEN</a:t>
            </a:r>
            <a:endParaRPr lang="sl-SI" altLang="sl-SI"/>
          </a:p>
        </p:txBody>
      </p:sp>
      <p:sp>
        <p:nvSpPr>
          <p:cNvPr id="511" name="CustomShape 5">
            <a:extLst>
              <a:ext uri="{FF2B5EF4-FFF2-40B4-BE49-F238E27FC236}">
                <a16:creationId xmlns:a16="http://schemas.microsoft.com/office/drawing/2014/main" id="{73A84853-DA03-4931-985D-8C54A1713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" y="3816350"/>
            <a:ext cx="8226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- Nastale verige potem lahko dodatno razvejejo…odvisno katero snov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želijo dobiti</a:t>
            </a:r>
            <a:endParaRPr lang="sl-SI" altLang="sl-SI"/>
          </a:p>
        </p:txBody>
      </p:sp>
      <p:sp>
        <p:nvSpPr>
          <p:cNvPr id="512" name="CustomShape 6">
            <a:extLst>
              <a:ext uri="{FF2B5EF4-FFF2-40B4-BE49-F238E27FC236}">
                <a16:creationId xmlns:a16="http://schemas.microsoft.com/office/drawing/2014/main" id="{CA1BADC1-1E37-4881-B0DB-9F747FCDB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4535488"/>
            <a:ext cx="85550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Gre za industrijski postopek in od izbire pogojev reakcij je odvisno kateri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Produkt bomo dobili.</a:t>
            </a:r>
            <a:endParaRPr lang="sl-SI" altLang="sl-SI"/>
          </a:p>
        </p:txBody>
      </p:sp>
      <p:sp>
        <p:nvSpPr>
          <p:cNvPr id="513" name="CustomShape 7">
            <a:extLst>
              <a:ext uri="{FF2B5EF4-FFF2-40B4-BE49-F238E27FC236}">
                <a16:creationId xmlns:a16="http://schemas.microsoft.com/office/drawing/2014/main" id="{A696BA82-786D-489F-8DA4-E843A97A8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8" y="5327650"/>
            <a:ext cx="5656262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200" b="1">
                <a:solidFill>
                  <a:srgbClr val="FFFF00"/>
                </a:solidFill>
                <a:latin typeface="Calibri" panose="020F0502020204030204" pitchFamily="34" charset="0"/>
              </a:rPr>
              <a:t>TO JE POTREBNO ZNATI </a:t>
            </a:r>
            <a:endParaRPr lang="sl-SI" altLang="sl-SI"/>
          </a:p>
          <a:p>
            <a:r>
              <a:rPr lang="de-AT" altLang="sl-SI" sz="3200" b="1">
                <a:solidFill>
                  <a:srgbClr val="FFFF00"/>
                </a:solidFill>
                <a:latin typeface="Calibri" panose="020F0502020204030204" pitchFamily="34" charset="0"/>
              </a:rPr>
              <a:t>SAMO TEORETIČNO!!!!!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 fill="freeze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Shape 1">
            <a:extLst>
              <a:ext uri="{FF2B5EF4-FFF2-40B4-BE49-F238E27FC236}">
                <a16:creationId xmlns:a16="http://schemas.microsoft.com/office/drawing/2014/main" id="{F0851AE0-654F-4A01-A213-839077FA1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 b="1">
                <a:solidFill>
                  <a:srgbClr val="FFFF00"/>
                </a:solidFill>
                <a:latin typeface="Comic Sans MS" panose="030F0702030302020204" pitchFamily="66" charset="0"/>
              </a:rPr>
              <a:t>POPOLNO GORENJE </a:t>
            </a:r>
            <a:endParaRPr lang="sl-SI" altLang="sl-SI"/>
          </a:p>
        </p:txBody>
      </p:sp>
      <p:sp>
        <p:nvSpPr>
          <p:cNvPr id="43011" name="CustomShape 2">
            <a:extLst>
              <a:ext uri="{FF2B5EF4-FFF2-40B4-BE49-F238E27FC236}">
                <a16:creationId xmlns:a16="http://schemas.microsoft.com/office/drawing/2014/main" id="{50E6CF89-F95C-4CCA-8A17-2A31E099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524000"/>
            <a:ext cx="521811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012" name="CustomShape 3">
            <a:extLst>
              <a:ext uri="{FF2B5EF4-FFF2-40B4-BE49-F238E27FC236}">
                <a16:creationId xmlns:a16="http://schemas.microsoft.com/office/drawing/2014/main" id="{40D4F7D0-A9CE-44C7-880A-E8F7CF580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5805488"/>
            <a:ext cx="38258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000" b="1">
                <a:solidFill>
                  <a:srgbClr val="FF33CC"/>
                </a:solidFill>
                <a:latin typeface="Arial CE" panose="020B0604020202020204" pitchFamily="34" charset="0"/>
              </a:rPr>
              <a:t>5</a:t>
            </a:r>
            <a:endParaRPr lang="sl-SI" altLang="sl-SI"/>
          </a:p>
        </p:txBody>
      </p:sp>
      <p:sp>
        <p:nvSpPr>
          <p:cNvPr id="43013" name="CustomShape 4">
            <a:extLst>
              <a:ext uri="{FF2B5EF4-FFF2-40B4-BE49-F238E27FC236}">
                <a16:creationId xmlns:a16="http://schemas.microsoft.com/office/drawing/2014/main" id="{76AB282B-CFD4-4B7B-BDED-46CBF3769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5805488"/>
            <a:ext cx="3825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000" b="1">
                <a:solidFill>
                  <a:srgbClr val="FF33CC"/>
                </a:solidFill>
                <a:latin typeface="Arial CE" panose="020B0604020202020204" pitchFamily="34" charset="0"/>
              </a:rPr>
              <a:t>6</a:t>
            </a:r>
            <a:endParaRPr lang="sl-SI" altLang="sl-SI"/>
          </a:p>
        </p:txBody>
      </p:sp>
      <p:sp>
        <p:nvSpPr>
          <p:cNvPr id="43014" name="CustomShape 5">
            <a:extLst>
              <a:ext uri="{FF2B5EF4-FFF2-40B4-BE49-F238E27FC236}">
                <a16:creationId xmlns:a16="http://schemas.microsoft.com/office/drawing/2014/main" id="{23617D69-1DC6-4285-81F6-2DFB718B8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805488"/>
            <a:ext cx="38258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000" b="1">
                <a:solidFill>
                  <a:srgbClr val="FF33CC"/>
                </a:solidFill>
                <a:latin typeface="Arial CE" panose="020B0604020202020204" pitchFamily="34" charset="0"/>
              </a:rPr>
              <a:t>8</a:t>
            </a:r>
            <a:endParaRPr lang="sl-SI" altLang="sl-SI"/>
          </a:p>
        </p:txBody>
      </p:sp>
      <p:pic>
        <p:nvPicPr>
          <p:cNvPr id="43015" name="Picture 4">
            <a:extLst>
              <a:ext uri="{FF2B5EF4-FFF2-40B4-BE49-F238E27FC236}">
                <a16:creationId xmlns:a16="http://schemas.microsoft.com/office/drawing/2014/main" id="{FB38F543-ED43-4DBA-AC4C-F395624AA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85875"/>
            <a:ext cx="29146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CustomShape 6">
            <a:extLst>
              <a:ext uri="{FF2B5EF4-FFF2-40B4-BE49-F238E27FC236}">
                <a16:creationId xmlns:a16="http://schemas.microsoft.com/office/drawing/2014/main" id="{C0CC1CF9-D7A3-475A-8A89-11846C6BC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2928938"/>
            <a:ext cx="3208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Značilen moder plamen</a:t>
            </a:r>
            <a:endParaRPr lang="sl-SI" altLang="sl-SI"/>
          </a:p>
        </p:txBody>
      </p:sp>
      <p:sp>
        <p:nvSpPr>
          <p:cNvPr id="43017" name="CustomShape 7">
            <a:extLst>
              <a:ext uri="{FF2B5EF4-FFF2-40B4-BE49-F238E27FC236}">
                <a16:creationId xmlns:a16="http://schemas.microsoft.com/office/drawing/2014/main" id="{73092CD4-0F1B-4E27-B1B8-E84B74A46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3786188"/>
            <a:ext cx="46434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Končni produkt popolnega gorenja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je VEDNO CO2 in H2O</a:t>
            </a:r>
            <a:endParaRPr lang="sl-SI" altLang="sl-SI"/>
          </a:p>
        </p:txBody>
      </p:sp>
      <p:sp>
        <p:nvSpPr>
          <p:cNvPr id="43018" name="CustomShape 8">
            <a:extLst>
              <a:ext uri="{FF2B5EF4-FFF2-40B4-BE49-F238E27FC236}">
                <a16:creationId xmlns:a16="http://schemas.microsoft.com/office/drawing/2014/main" id="{130BA8D6-4C5C-4855-8085-6BC5D70CE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1500188"/>
            <a:ext cx="4829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Kadar je kisika dovolj – pravimo, da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je kisik v pribitku.</a:t>
            </a: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Shape 1">
            <a:extLst>
              <a:ext uri="{FF2B5EF4-FFF2-40B4-BE49-F238E27FC236}">
                <a16:creationId xmlns:a16="http://schemas.microsoft.com/office/drawing/2014/main" id="{113B6039-5D1F-494D-8CF6-E873CED17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>
                <a:solidFill>
                  <a:srgbClr val="FFFF00"/>
                </a:solidFill>
                <a:latin typeface="Calibri" panose="020F0502020204030204" pitchFamily="34" charset="0"/>
              </a:rPr>
              <a:t>2. SUBSTITUCIJA ALI ZAMENJAVA</a:t>
            </a:r>
            <a:endParaRPr lang="sl-SI" altLang="sl-SI"/>
          </a:p>
        </p:txBody>
      </p:sp>
      <p:sp>
        <p:nvSpPr>
          <p:cNvPr id="134" name="CustomShape 2">
            <a:extLst>
              <a:ext uri="{FF2B5EF4-FFF2-40B4-BE49-F238E27FC236}">
                <a16:creationId xmlns:a16="http://schemas.microsoft.com/office/drawing/2014/main" id="{41557167-B3E1-4FDA-83A4-06E66E37E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1439863"/>
            <a:ext cx="87407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>
              <a:buFont typeface="StarSymbol"/>
              <a:buChar char="-"/>
            </a:pPr>
            <a:r>
              <a:rPr lang="de-AT" altLang="sl-SI" sz="2400" b="1">
                <a:solidFill>
                  <a:srgbClr val="000000"/>
                </a:solidFill>
                <a:latin typeface="Calibri" panose="020F0502020204030204" pitchFamily="34" charset="0"/>
              </a:rPr>
              <a:t>Značilna je za ALKANE</a:t>
            </a:r>
            <a:endParaRPr lang="sl-SI" altLang="sl-SI"/>
          </a:p>
          <a:p>
            <a:pPr>
              <a:buFont typeface="StarSymbol"/>
              <a:buChar char="-"/>
            </a:pP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Je reakcija pri kateri se 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en atom 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vodika zamenja z 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enim atomom </a:t>
            </a:r>
            <a:endParaRPr lang="sl-SI" altLang="sl-SI"/>
          </a:p>
          <a:p>
            <a:pPr>
              <a:buFont typeface="StarSymbol"/>
              <a:buChar char="-"/>
            </a:pP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nekega 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halogenega elementa (največkrat je to klor – </a:t>
            </a:r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Cl2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 in brom –</a:t>
            </a:r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Br2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)….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(besedi označeni z 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rdečo sta zelo pomembni v definiciji!!!!)</a:t>
            </a:r>
            <a:endParaRPr lang="sl-SI" altLang="sl-SI"/>
          </a:p>
        </p:txBody>
      </p:sp>
      <p:sp>
        <p:nvSpPr>
          <p:cNvPr id="135" name="CustomShape 3">
            <a:extLst>
              <a:ext uri="{FF2B5EF4-FFF2-40B4-BE49-F238E27FC236}">
                <a16:creationId xmlns:a16="http://schemas.microsoft.com/office/drawing/2014/main" id="{CB5D80FD-7CFE-486F-A2A4-D9566662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298825"/>
            <a:ext cx="69580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800">
                <a:solidFill>
                  <a:srgbClr val="000000"/>
                </a:solidFill>
                <a:latin typeface="Calibri" panose="020F0502020204030204" pitchFamily="34" charset="0"/>
              </a:rPr>
              <a:t>- Pri substituciji nastaneta  </a:t>
            </a:r>
            <a:r>
              <a:rPr lang="de-AT" altLang="sl-SI" sz="2800">
                <a:solidFill>
                  <a:srgbClr val="FF0000"/>
                </a:solidFill>
                <a:latin typeface="Calibri" panose="020F0502020204030204" pitchFamily="34" charset="0"/>
              </a:rPr>
              <a:t>2 produkta</a:t>
            </a:r>
            <a:endParaRPr lang="sl-SI" altLang="sl-SI"/>
          </a:p>
        </p:txBody>
      </p:sp>
      <p:sp>
        <p:nvSpPr>
          <p:cNvPr id="136" name="CustomShape 4">
            <a:extLst>
              <a:ext uri="{FF2B5EF4-FFF2-40B4-BE49-F238E27FC236}">
                <a16:creationId xmlns:a16="http://schemas.microsoft.com/office/drawing/2014/main" id="{4541B31A-6DAC-435A-B0B7-FD1C8159D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3743325"/>
            <a:ext cx="89662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>
              <a:buFont typeface="StarSymbol"/>
              <a:buChar char="-"/>
            </a:pP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Poteka pod pogoji kot so </a:t>
            </a:r>
            <a:r>
              <a:rPr lang="de-AT" altLang="sl-SI">
                <a:solidFill>
                  <a:srgbClr val="FFFFFF"/>
                </a:solidFill>
                <a:latin typeface="Calibri" panose="020F0502020204030204" pitchFamily="34" charset="0"/>
              </a:rPr>
              <a:t>ultravijolična svetloba 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UV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) ali pa pri </a:t>
            </a:r>
            <a:r>
              <a:rPr lang="de-AT" altLang="sl-SI">
                <a:solidFill>
                  <a:srgbClr val="FFFFFF"/>
                </a:solidFill>
                <a:latin typeface="Calibri" panose="020F0502020204030204" pitchFamily="34" charset="0"/>
              </a:rPr>
              <a:t>povišani</a:t>
            </a:r>
            <a:endParaRPr lang="sl-SI" altLang="sl-SI"/>
          </a:p>
          <a:p>
            <a:r>
              <a:rPr lang="de-AT" altLang="sl-SI">
                <a:solidFill>
                  <a:srgbClr val="FFFFFF"/>
                </a:solidFill>
                <a:latin typeface="Calibri" panose="020F0502020204030204" pitchFamily="34" charset="0"/>
              </a:rPr>
              <a:t>temperaturi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  (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∆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), namreč alkani so pri sobnih pogojih zelo </a:t>
            </a:r>
            <a:r>
              <a:rPr lang="de-AT" altLang="sl-SI">
                <a:solidFill>
                  <a:srgbClr val="FF0000"/>
                </a:solidFill>
                <a:latin typeface="Calibri" panose="020F0502020204030204" pitchFamily="34" charset="0"/>
              </a:rPr>
              <a:t>nereaktivne snovi</a:t>
            </a:r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…Pogoji, ki sem jih označila z rdečo barvo so zelo pomembni in jih je treba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NUJNOOO!!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(Vsaj enega) napisati na puščico, ki prikazuje smer reakcije.</a:t>
            </a:r>
            <a:endParaRPr lang="sl-SI" altLang="sl-SI"/>
          </a:p>
        </p:txBody>
      </p:sp>
      <p:sp>
        <p:nvSpPr>
          <p:cNvPr id="137" name="CustomShape 5">
            <a:extLst>
              <a:ext uri="{FF2B5EF4-FFF2-40B4-BE49-F238E27FC236}">
                <a16:creationId xmlns:a16="http://schemas.microsoft.com/office/drawing/2014/main" id="{E673754F-FA47-4F95-8A1B-BC921CBCC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5327650"/>
            <a:ext cx="7161213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800" b="1">
                <a:solidFill>
                  <a:srgbClr val="66FF33"/>
                </a:solidFill>
                <a:latin typeface="Calibri" panose="020F0502020204030204" pitchFamily="34" charset="0"/>
              </a:rPr>
              <a:t>OGLEJ SI ANIMACIJO SUBSTITUCIJE </a:t>
            </a:r>
            <a:endParaRPr lang="sl-SI" altLang="sl-SI"/>
          </a:p>
          <a:p>
            <a:r>
              <a:rPr lang="de-AT" altLang="sl-SI" sz="2800" b="1">
                <a:solidFill>
                  <a:srgbClr val="66FF33"/>
                </a:solidFill>
                <a:latin typeface="Calibri" panose="020F0502020204030204" pitchFamily="34" charset="0"/>
              </a:rPr>
              <a:t>KLORA NA ETAN</a:t>
            </a:r>
            <a:endParaRPr lang="sl-SI" altLang="sl-SI"/>
          </a:p>
          <a:p>
            <a:r>
              <a:rPr lang="de-AT" altLang="sl-SI" sz="2800" b="1">
                <a:solidFill>
                  <a:srgbClr val="66FF33"/>
                </a:solidFill>
                <a:latin typeface="Calibri" panose="020F0502020204030204" pitchFamily="34" charset="0"/>
              </a:rPr>
              <a:t>Klikni za animacijo!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Shape 1">
            <a:extLst>
              <a:ext uri="{FF2B5EF4-FFF2-40B4-BE49-F238E27FC236}">
                <a16:creationId xmlns:a16="http://schemas.microsoft.com/office/drawing/2014/main" id="{1EEE7D27-9666-4F92-9A52-4A249914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sl-SI" altLang="sl-SI" sz="4400" b="1">
                <a:solidFill>
                  <a:srgbClr val="FFFF00"/>
                </a:solidFill>
                <a:latin typeface="Comic Sans MS" panose="030F0702030302020204" pitchFamily="66" charset="0"/>
              </a:rPr>
              <a:t>NEPOPOLNO GORENJE </a:t>
            </a:r>
            <a:endParaRPr lang="sl-SI" altLang="sl-SI"/>
          </a:p>
        </p:txBody>
      </p:sp>
      <p:pic>
        <p:nvPicPr>
          <p:cNvPr id="45059" name="Picture 14">
            <a:extLst>
              <a:ext uri="{FF2B5EF4-FFF2-40B4-BE49-F238E27FC236}">
                <a16:creationId xmlns:a16="http://schemas.microsoft.com/office/drawing/2014/main" id="{8B08EE34-3A73-40F0-804B-300A94F65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9788"/>
            <a:ext cx="2592388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25">
            <a:extLst>
              <a:ext uri="{FF2B5EF4-FFF2-40B4-BE49-F238E27FC236}">
                <a16:creationId xmlns:a16="http://schemas.microsoft.com/office/drawing/2014/main" id="{65EF634E-6433-4F8D-AD70-5CB217D0B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1500"/>
            <a:ext cx="157956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CustomShape 2">
            <a:extLst>
              <a:ext uri="{FF2B5EF4-FFF2-40B4-BE49-F238E27FC236}">
                <a16:creationId xmlns:a16="http://schemas.microsoft.com/office/drawing/2014/main" id="{20E4FBA8-EBE8-4CBF-9671-393C77890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3954463"/>
            <a:ext cx="338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lang="sl-SI" altLang="sl-SI"/>
          </a:p>
        </p:txBody>
      </p:sp>
      <p:sp>
        <p:nvSpPr>
          <p:cNvPr id="45062" name="CustomShape 3">
            <a:extLst>
              <a:ext uri="{FF2B5EF4-FFF2-40B4-BE49-F238E27FC236}">
                <a16:creationId xmlns:a16="http://schemas.microsoft.com/office/drawing/2014/main" id="{91B9A623-8C19-4B2F-B57A-7E668B0F2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1357313"/>
            <a:ext cx="21066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Rumen plamen</a:t>
            </a:r>
            <a:endParaRPr lang="sl-SI" altLang="sl-SI"/>
          </a:p>
        </p:txBody>
      </p:sp>
      <p:sp>
        <p:nvSpPr>
          <p:cNvPr id="45063" name="CustomShape 4">
            <a:extLst>
              <a:ext uri="{FF2B5EF4-FFF2-40B4-BE49-F238E27FC236}">
                <a16:creationId xmlns:a16="http://schemas.microsoft.com/office/drawing/2014/main" id="{CEE4060D-5EFB-44E2-B01A-D295A708D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38" y="1785938"/>
            <a:ext cx="3070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Plamen je lahko sajast</a:t>
            </a:r>
            <a:endParaRPr lang="sl-SI" altLang="sl-SI"/>
          </a:p>
        </p:txBody>
      </p:sp>
      <p:sp>
        <p:nvSpPr>
          <p:cNvPr id="45064" name="CustomShape 5">
            <a:extLst>
              <a:ext uri="{FF2B5EF4-FFF2-40B4-BE49-F238E27FC236}">
                <a16:creationId xmlns:a16="http://schemas.microsoft.com/office/drawing/2014/main" id="{144B3F9F-A2CF-4CB8-98B6-A85E861AF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928938"/>
            <a:ext cx="43799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Kadar ni dovolj kisika za gorenje</a:t>
            </a:r>
            <a:endParaRPr lang="sl-SI" altLang="sl-SI"/>
          </a:p>
        </p:txBody>
      </p:sp>
      <p:sp>
        <p:nvSpPr>
          <p:cNvPr id="45065" name="CustomShape 6">
            <a:extLst>
              <a:ext uri="{FF2B5EF4-FFF2-40B4-BE49-F238E27FC236}">
                <a16:creationId xmlns:a16="http://schemas.microsoft.com/office/drawing/2014/main" id="{FF52C7A6-A0C7-4283-B05D-0C9818798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4895850"/>
            <a:ext cx="69659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Nastaja strupen plin – ogljikov oksid, zardi katerega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se lahko zadušimo</a:t>
            </a:r>
            <a:endParaRPr lang="sl-SI" altLang="sl-SI"/>
          </a:p>
        </p:txBody>
      </p:sp>
      <p:sp>
        <p:nvSpPr>
          <p:cNvPr id="45066" name="CustomShape 7">
            <a:extLst>
              <a:ext uri="{FF2B5EF4-FFF2-40B4-BE49-F238E27FC236}">
                <a16:creationId xmlns:a16="http://schemas.microsoft.com/office/drawing/2014/main" id="{F641DF96-4019-408B-827B-4AF02410D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7825" y="5786438"/>
            <a:ext cx="851376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3000" b="1">
                <a:solidFill>
                  <a:srgbClr val="FFFFFF"/>
                </a:solidFill>
              </a:rPr>
              <a:t>2 CH4   +     3 O2                   2 CO    +       4 H2O</a:t>
            </a:r>
            <a:endParaRPr lang="sl-SI" altLang="sl-SI"/>
          </a:p>
        </p:txBody>
      </p:sp>
      <p:cxnSp>
        <p:nvCxnSpPr>
          <p:cNvPr id="45067" name="CustomShape 8">
            <a:extLst>
              <a:ext uri="{FF2B5EF4-FFF2-40B4-BE49-F238E27FC236}">
                <a16:creationId xmlns:a16="http://schemas.microsoft.com/office/drawing/2014/main" id="{658E12A8-7419-46D2-9EA3-61AAB1177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57500" y="6072188"/>
            <a:ext cx="1143000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1">
            <a:extLst>
              <a:ext uri="{FF2B5EF4-FFF2-40B4-BE49-F238E27FC236}">
                <a16:creationId xmlns:a16="http://schemas.microsoft.com/office/drawing/2014/main" id="{F352CEFB-962B-4EEC-B698-FFB0E0358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40767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83" name="Line 2">
            <a:extLst>
              <a:ext uri="{FF2B5EF4-FFF2-40B4-BE49-F238E27FC236}">
                <a16:creationId xmlns:a16="http://schemas.microsoft.com/office/drawing/2014/main" id="{4F71886B-97F9-44A2-BE11-647E8F37D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7475" y="3771900"/>
            <a:ext cx="838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84" name="CustomShape 3">
            <a:extLst>
              <a:ext uri="{FF2B5EF4-FFF2-40B4-BE49-F238E27FC236}">
                <a16:creationId xmlns:a16="http://schemas.microsoft.com/office/drawing/2014/main" id="{75FDA997-63FE-4AB2-A170-14C5BBE74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35433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6085" name="CustomShape 4">
            <a:extLst>
              <a:ext uri="{FF2B5EF4-FFF2-40B4-BE49-F238E27FC236}">
                <a16:creationId xmlns:a16="http://schemas.microsoft.com/office/drawing/2014/main" id="{B8AEB979-0505-4BAA-B0A0-62F3BB4B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543300"/>
            <a:ext cx="533400" cy="533400"/>
          </a:xfrm>
          <a:prstGeom prst="rect">
            <a:avLst/>
          </a:prstGeom>
          <a:solidFill>
            <a:srgbClr val="1F497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6086" name="CustomShape 5">
            <a:extLst>
              <a:ext uri="{FF2B5EF4-FFF2-40B4-BE49-F238E27FC236}">
                <a16:creationId xmlns:a16="http://schemas.microsoft.com/office/drawing/2014/main" id="{2384FFC2-5050-4FA3-9D53-915FC6029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44577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6087" name="CustomShape 6">
            <a:extLst>
              <a:ext uri="{FF2B5EF4-FFF2-40B4-BE49-F238E27FC236}">
                <a16:creationId xmlns:a16="http://schemas.microsoft.com/office/drawing/2014/main" id="{EC3D4C6B-0B85-47EC-A801-78874554C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27813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6088" name="CustomShape 7">
            <a:extLst>
              <a:ext uri="{FF2B5EF4-FFF2-40B4-BE49-F238E27FC236}">
                <a16:creationId xmlns:a16="http://schemas.microsoft.com/office/drawing/2014/main" id="{C4ACB12C-DD1A-4F01-98A5-16D31A5E2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27813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6089" name="CustomShape 8">
            <a:extLst>
              <a:ext uri="{FF2B5EF4-FFF2-40B4-BE49-F238E27FC236}">
                <a16:creationId xmlns:a16="http://schemas.microsoft.com/office/drawing/2014/main" id="{87325DE5-F4B3-4DBC-8DEA-7016C7895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45339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6090" name="Line 9">
            <a:extLst>
              <a:ext uri="{FF2B5EF4-FFF2-40B4-BE49-F238E27FC236}">
                <a16:creationId xmlns:a16="http://schemas.microsoft.com/office/drawing/2014/main" id="{BCA3E75D-9C42-403A-AE70-80B34A165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30861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91" name="Line 10">
            <a:extLst>
              <a:ext uri="{FF2B5EF4-FFF2-40B4-BE49-F238E27FC236}">
                <a16:creationId xmlns:a16="http://schemas.microsoft.com/office/drawing/2014/main" id="{212B80C8-D1B1-496D-848C-B63DB93F2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40767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92" name="Line 11">
            <a:extLst>
              <a:ext uri="{FF2B5EF4-FFF2-40B4-BE49-F238E27FC236}">
                <a16:creationId xmlns:a16="http://schemas.microsoft.com/office/drawing/2014/main" id="{8DBEE464-CA66-40FB-A210-A1D94FFC2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3086100"/>
            <a:ext cx="0" cy="457200"/>
          </a:xfrm>
          <a:prstGeom prst="line">
            <a:avLst/>
          </a:prstGeom>
          <a:noFill/>
          <a:ln w="633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93" name="Line 12">
            <a:extLst>
              <a:ext uri="{FF2B5EF4-FFF2-40B4-BE49-F238E27FC236}">
                <a16:creationId xmlns:a16="http://schemas.microsoft.com/office/drawing/2014/main" id="{27B59FC3-CF8C-4568-BEEF-E0A836B84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789363"/>
            <a:ext cx="504825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94" name="Line 13">
            <a:extLst>
              <a:ext uri="{FF2B5EF4-FFF2-40B4-BE49-F238E27FC236}">
                <a16:creationId xmlns:a16="http://schemas.microsoft.com/office/drawing/2014/main" id="{46D859ED-0AFE-4A0F-8C25-760406702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3789363"/>
            <a:ext cx="457200" cy="0"/>
          </a:xfrm>
          <a:prstGeom prst="line">
            <a:avLst/>
          </a:prstGeom>
          <a:noFill/>
          <a:ln w="507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1" name="CustomShape 14">
            <a:extLst>
              <a:ext uri="{FF2B5EF4-FFF2-40B4-BE49-F238E27FC236}">
                <a16:creationId xmlns:a16="http://schemas.microsoft.com/office/drawing/2014/main" id="{54C47F17-FC62-4F2B-9E05-61914F52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350" y="3429000"/>
            <a:ext cx="6048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4000" b="1">
                <a:solidFill>
                  <a:srgbClr val="FFFFFF"/>
                </a:solidFill>
                <a:latin typeface="Arial CE" panose="020B0604020202020204" pitchFamily="34" charset="0"/>
              </a:rPr>
              <a:t>+</a:t>
            </a:r>
            <a:endParaRPr lang="sl-SI" altLang="sl-SI"/>
          </a:p>
        </p:txBody>
      </p:sp>
      <p:sp>
        <p:nvSpPr>
          <p:cNvPr id="46096" name="CustomShape 15">
            <a:extLst>
              <a:ext uri="{FF2B5EF4-FFF2-40B4-BE49-F238E27FC236}">
                <a16:creationId xmlns:a16="http://schemas.microsoft.com/office/drawing/2014/main" id="{1F1ADECF-976B-4B05-813F-D953B87A3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3644900"/>
            <a:ext cx="374650" cy="3603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97" name="CustomShape 16">
            <a:extLst>
              <a:ext uri="{FF2B5EF4-FFF2-40B4-BE49-F238E27FC236}">
                <a16:creationId xmlns:a16="http://schemas.microsoft.com/office/drawing/2014/main" id="{F3998EC0-733F-4C8B-AFEC-765AAE6C9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8" y="3644900"/>
            <a:ext cx="374650" cy="3603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98" name="CustomShape 17">
            <a:extLst>
              <a:ext uri="{FF2B5EF4-FFF2-40B4-BE49-F238E27FC236}">
                <a16:creationId xmlns:a16="http://schemas.microsoft.com/office/drawing/2014/main" id="{C9D639A2-3FF5-4498-8CB7-F648E4014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0" y="0"/>
            <a:ext cx="4989513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/>
            <a:r>
              <a:rPr lang="de-AT" altLang="sl-SI" sz="4400" b="1">
                <a:solidFill>
                  <a:srgbClr val="FFFFFF"/>
                </a:solidFill>
                <a:latin typeface="Comic Sans MS" panose="030F0702030302020204" pitchFamily="66" charset="0"/>
              </a:rPr>
              <a:t>SUBSTITUCIJA </a:t>
            </a:r>
            <a:endParaRPr lang="sl-SI" altLang="sl-SI"/>
          </a:p>
          <a:p>
            <a:pPr algn="ctr"/>
            <a:r>
              <a:rPr lang="de-AT" altLang="sl-SI" sz="4400" b="1">
                <a:solidFill>
                  <a:srgbClr val="FFFFFF"/>
                </a:solidFill>
                <a:latin typeface="Comic Sans MS" panose="030F0702030302020204" pitchFamily="66" charset="0"/>
              </a:rPr>
              <a:t>KLORA NA ETAN</a:t>
            </a:r>
            <a:endParaRPr lang="sl-SI" altLang="sl-SI"/>
          </a:p>
        </p:txBody>
      </p:sp>
      <p:sp>
        <p:nvSpPr>
          <p:cNvPr id="46099" name="CustomShape 18">
            <a:extLst>
              <a:ext uri="{FF2B5EF4-FFF2-40B4-BE49-F238E27FC236}">
                <a16:creationId xmlns:a16="http://schemas.microsoft.com/office/drawing/2014/main" id="{21808152-37A5-403E-B844-192424F1A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6449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6100" name="CustomShape 19">
            <a:extLst>
              <a:ext uri="{FF2B5EF4-FFF2-40B4-BE49-F238E27FC236}">
                <a16:creationId xmlns:a16="http://schemas.microsoft.com/office/drawing/2014/main" id="{3054FAA6-9042-40D7-A7B9-5A70F3AD3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644900"/>
            <a:ext cx="304800" cy="30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fade">
                                      <p:cBhvr additive="repl">
                                        <p:cTn id="6" dur="500" fill="freeze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ustomShape 1">
            <a:extLst>
              <a:ext uri="{FF2B5EF4-FFF2-40B4-BE49-F238E27FC236}">
                <a16:creationId xmlns:a16="http://schemas.microsoft.com/office/drawing/2014/main" id="{FFAC49A6-BD78-49EA-8B40-A86F47CD3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857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7107" name="CustomShape 2">
            <a:extLst>
              <a:ext uri="{FF2B5EF4-FFF2-40B4-BE49-F238E27FC236}">
                <a16:creationId xmlns:a16="http://schemas.microsoft.com/office/drawing/2014/main" id="{57B7C84D-BED1-4A28-9400-CC3596DCB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288" y="1928813"/>
            <a:ext cx="43656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endParaRPr lang="sl-SI" altLang="sl-SI"/>
          </a:p>
        </p:txBody>
      </p:sp>
      <p:sp>
        <p:nvSpPr>
          <p:cNvPr id="47108" name="CustomShape 3">
            <a:extLst>
              <a:ext uri="{FF2B5EF4-FFF2-40B4-BE49-F238E27FC236}">
                <a16:creationId xmlns:a16="http://schemas.microsoft.com/office/drawing/2014/main" id="{9B9B89FF-D46C-4C83-970F-5C0EDFC2F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950" y="1928813"/>
            <a:ext cx="6715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FF0000"/>
                </a:solidFill>
                <a:latin typeface="Calibri" panose="020F0502020204030204" pitchFamily="34" charset="0"/>
              </a:rPr>
              <a:t>Cl2</a:t>
            </a:r>
            <a:endParaRPr lang="sl-SI" altLang="sl-SI"/>
          </a:p>
        </p:txBody>
      </p:sp>
      <p:cxnSp>
        <p:nvCxnSpPr>
          <p:cNvPr id="47109" name="CustomShape 4">
            <a:extLst>
              <a:ext uri="{FF2B5EF4-FFF2-40B4-BE49-F238E27FC236}">
                <a16:creationId xmlns:a16="http://schemas.microsoft.com/office/drawing/2014/main" id="{D6D81803-9AEB-4E87-B309-D52CA6BBEC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71938" y="2143125"/>
            <a:ext cx="928687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0" name="CustomShape 5">
            <a:extLst>
              <a:ext uri="{FF2B5EF4-FFF2-40B4-BE49-F238E27FC236}">
                <a16:creationId xmlns:a16="http://schemas.microsoft.com/office/drawing/2014/main" id="{2E287A48-0321-4C1A-AFEE-C42E199D5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785938"/>
            <a:ext cx="331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endParaRPr lang="sl-SI" altLang="sl-SI"/>
          </a:p>
        </p:txBody>
      </p:sp>
      <p:sp>
        <p:nvSpPr>
          <p:cNvPr id="47111" name="CustomShape 6">
            <a:extLst>
              <a:ext uri="{FF2B5EF4-FFF2-40B4-BE49-F238E27FC236}">
                <a16:creationId xmlns:a16="http://schemas.microsoft.com/office/drawing/2014/main" id="{4745AA56-43B4-4C86-86AC-1596E00E5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2000250"/>
            <a:ext cx="4365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endParaRPr lang="sl-SI" altLang="sl-SI"/>
          </a:p>
        </p:txBody>
      </p:sp>
      <p:sp>
        <p:nvSpPr>
          <p:cNvPr id="47112" name="CustomShape 7">
            <a:extLst>
              <a:ext uri="{FF2B5EF4-FFF2-40B4-BE49-F238E27FC236}">
                <a16:creationId xmlns:a16="http://schemas.microsoft.com/office/drawing/2014/main" id="{A6F6C2B0-0201-4659-98AE-430E74D95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938" y="2000250"/>
            <a:ext cx="7064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de-AT" altLang="sl-SI" sz="2400">
                <a:solidFill>
                  <a:srgbClr val="FF0000"/>
                </a:solidFill>
                <a:latin typeface="Calibri" panose="020F0502020204030204" pitchFamily="34" charset="0"/>
              </a:rPr>
              <a:t>Cl</a:t>
            </a:r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>
            <a:extLst>
              <a:ext uri="{FF2B5EF4-FFF2-40B4-BE49-F238E27FC236}">
                <a16:creationId xmlns:a16="http://schemas.microsoft.com/office/drawing/2014/main" id="{9304360A-7B51-4E02-9C8A-135834ACD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1208088"/>
            <a:ext cx="8656637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200">
                <a:solidFill>
                  <a:srgbClr val="000000"/>
                </a:solidFill>
                <a:latin typeface="Calibri" panose="020F0502020204030204" pitchFamily="34" charset="0"/>
              </a:rPr>
              <a:t>Kadar uporabljamo </a:t>
            </a:r>
            <a:r>
              <a:rPr lang="de-AT" altLang="sl-SI" sz="2200" b="1">
                <a:solidFill>
                  <a:srgbClr val="66FF33"/>
                </a:solidFill>
                <a:latin typeface="Calibri" panose="020F0502020204030204" pitchFamily="34" charset="0"/>
              </a:rPr>
              <a:t>klor</a:t>
            </a:r>
            <a:r>
              <a:rPr lang="de-AT" altLang="sl-SI" sz="2200">
                <a:solidFill>
                  <a:srgbClr val="000000"/>
                </a:solidFill>
                <a:latin typeface="Calibri" panose="020F0502020204030204" pitchFamily="34" charset="0"/>
              </a:rPr>
              <a:t> se reakcija imenuje </a:t>
            </a:r>
            <a:r>
              <a:rPr lang="de-AT" altLang="sl-SI" sz="2200" b="1">
                <a:solidFill>
                  <a:srgbClr val="66FF33"/>
                </a:solidFill>
                <a:latin typeface="Calibri" panose="020F0502020204030204" pitchFamily="34" charset="0"/>
              </a:rPr>
              <a:t>KLORIRANJE</a:t>
            </a:r>
            <a:endParaRPr lang="sl-SI" altLang="sl-SI"/>
          </a:p>
          <a:p>
            <a:r>
              <a:rPr lang="de-AT" altLang="sl-SI" sz="2200">
                <a:solidFill>
                  <a:srgbClr val="000000"/>
                </a:solidFill>
                <a:latin typeface="Calibri" panose="020F0502020204030204" pitchFamily="34" charset="0"/>
              </a:rPr>
              <a:t>Kadar uporabljamo </a:t>
            </a:r>
            <a:r>
              <a:rPr lang="de-AT" altLang="sl-SI" sz="2200" b="1">
                <a:solidFill>
                  <a:srgbClr val="FF0000"/>
                </a:solidFill>
                <a:latin typeface="Calibri" panose="020F0502020204030204" pitchFamily="34" charset="0"/>
              </a:rPr>
              <a:t>brom</a:t>
            </a:r>
            <a:r>
              <a:rPr lang="de-AT" altLang="sl-SI" sz="2200">
                <a:solidFill>
                  <a:srgbClr val="000000"/>
                </a:solidFill>
                <a:latin typeface="Calibri" panose="020F0502020204030204" pitchFamily="34" charset="0"/>
              </a:rPr>
              <a:t> se reakcija imenuje </a:t>
            </a:r>
            <a:r>
              <a:rPr lang="de-AT" altLang="sl-SI" sz="2200" b="1">
                <a:solidFill>
                  <a:srgbClr val="FF0000"/>
                </a:solidFill>
                <a:latin typeface="Calibri" panose="020F0502020204030204" pitchFamily="34" charset="0"/>
              </a:rPr>
              <a:t>BROMIRANJE</a:t>
            </a:r>
            <a:endParaRPr lang="sl-SI" altLang="sl-SI"/>
          </a:p>
          <a:p>
            <a:r>
              <a:rPr lang="de-AT" altLang="sl-SI" sz="2200">
                <a:solidFill>
                  <a:srgbClr val="000000"/>
                </a:solidFill>
                <a:latin typeface="Calibri" panose="020F0502020204030204" pitchFamily="34" charset="0"/>
              </a:rPr>
              <a:t>Kadar uporabljamo </a:t>
            </a:r>
            <a:r>
              <a:rPr lang="de-AT" altLang="sl-SI" sz="2200" b="1">
                <a:solidFill>
                  <a:srgbClr val="FFFF00"/>
                </a:solidFill>
                <a:latin typeface="Calibri" panose="020F0502020204030204" pitchFamily="34" charset="0"/>
              </a:rPr>
              <a:t>fluor</a:t>
            </a:r>
            <a:r>
              <a:rPr lang="de-AT" altLang="sl-SI" sz="2200">
                <a:solidFill>
                  <a:srgbClr val="000000"/>
                </a:solidFill>
                <a:latin typeface="Calibri" panose="020F0502020204030204" pitchFamily="34" charset="0"/>
              </a:rPr>
              <a:t> se reakcija imenuje </a:t>
            </a:r>
            <a:r>
              <a:rPr lang="de-AT" altLang="sl-SI" sz="2200" b="1">
                <a:solidFill>
                  <a:srgbClr val="FFFF00"/>
                </a:solidFill>
                <a:latin typeface="Calibri" panose="020F0502020204030204" pitchFamily="34" charset="0"/>
              </a:rPr>
              <a:t>FLUORIRANJE</a:t>
            </a:r>
            <a:endParaRPr lang="sl-SI" altLang="sl-SI"/>
          </a:p>
        </p:txBody>
      </p:sp>
      <p:sp>
        <p:nvSpPr>
          <p:cNvPr id="191" name="CustomShape 2">
            <a:extLst>
              <a:ext uri="{FF2B5EF4-FFF2-40B4-BE49-F238E27FC236}">
                <a16:creationId xmlns:a16="http://schemas.microsoft.com/office/drawing/2014/main" id="{C38DFCFC-C352-4CB1-A2AF-180EED41F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8875"/>
            <a:ext cx="8802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Glede na to, da smo v zgornji reakciji uporabljali klor, bi </a:t>
            </a:r>
            <a:endParaRPr lang="sl-SI" altLang="sl-SI"/>
          </a:p>
          <a:p>
            <a:r>
              <a:rPr lang="de-AT" altLang="sl-SI" sz="2400">
                <a:solidFill>
                  <a:srgbClr val="000000"/>
                </a:solidFill>
                <a:latin typeface="Calibri" panose="020F0502020204030204" pitchFamily="34" charset="0"/>
              </a:rPr>
              <a:t>lahko reakcijo tudi imenovali </a:t>
            </a:r>
            <a:r>
              <a:rPr lang="de-AT" altLang="sl-SI" sz="2400" b="1">
                <a:solidFill>
                  <a:srgbClr val="66FF33"/>
                </a:solidFill>
                <a:latin typeface="Calibri" panose="020F0502020204030204" pitchFamily="34" charset="0"/>
              </a:rPr>
              <a:t>KLORIRANJE ETANA</a:t>
            </a:r>
            <a:endParaRPr lang="sl-SI" altLang="sl-SI"/>
          </a:p>
        </p:txBody>
      </p:sp>
      <p:sp>
        <p:nvSpPr>
          <p:cNvPr id="192" name="CustomShape 3">
            <a:extLst>
              <a:ext uri="{FF2B5EF4-FFF2-40B4-BE49-F238E27FC236}">
                <a16:creationId xmlns:a16="http://schemas.microsoft.com/office/drawing/2014/main" id="{AD8DFF51-81AB-49DD-91D6-9CE90A144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" y="3671888"/>
            <a:ext cx="75993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Kot smo videli na animaciji se 1 atom klora (halogeni so namreč </a:t>
            </a:r>
            <a:endParaRPr lang="sl-SI" altLang="sl-SI"/>
          </a:p>
          <a:p>
            <a:r>
              <a:rPr lang="de-AT" altLang="sl-SI">
                <a:solidFill>
                  <a:srgbClr val="000000"/>
                </a:solidFill>
                <a:latin typeface="Calibri" panose="020F0502020204030204" pitchFamily="34" charset="0"/>
              </a:rPr>
              <a:t>dvoatomne molekule) zamenja z 1 atomom vodika. </a:t>
            </a:r>
            <a:endParaRPr lang="sl-SI" altLang="sl-SI"/>
          </a:p>
        </p:txBody>
      </p:sp>
      <p:sp>
        <p:nvSpPr>
          <p:cNvPr id="193" name="CustomShape 4">
            <a:extLst>
              <a:ext uri="{FF2B5EF4-FFF2-40B4-BE49-F238E27FC236}">
                <a16:creationId xmlns:a16="http://schemas.microsoft.com/office/drawing/2014/main" id="{24436A82-5011-4BBA-82AE-3B5065DE6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4608513"/>
            <a:ext cx="8478837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Reakcijo lahko nadaljujemo tako, da v naslednji fazi zamenjamo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še en atom klora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z 1 vodikovim atomom….in tako naprej, dokler se vsi vodikovi 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atomi ne zamenjajo s klorovimi.</a:t>
            </a:r>
            <a:endParaRPr lang="sl-SI" altLang="sl-SI"/>
          </a:p>
        </p:txBody>
      </p:sp>
      <p:sp>
        <p:nvSpPr>
          <p:cNvPr id="194" name="CustomShape 5">
            <a:extLst>
              <a:ext uri="{FF2B5EF4-FFF2-40B4-BE49-F238E27FC236}">
                <a16:creationId xmlns:a16="http://schemas.microsoft.com/office/drawing/2014/main" id="{A0C55121-CB66-4FB8-93CC-5BE49E282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5759450"/>
            <a:ext cx="944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800">
                <a:solidFill>
                  <a:srgbClr val="FF0000"/>
                </a:solidFill>
                <a:latin typeface="Calibri" panose="020F0502020204030204" pitchFamily="34" charset="0"/>
              </a:rPr>
              <a:t>POMNI!!!! Pri substituciji nastaneta 2 produkta!!!!!!!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ustomShape 1">
            <a:extLst>
              <a:ext uri="{FF2B5EF4-FFF2-40B4-BE49-F238E27FC236}">
                <a16:creationId xmlns:a16="http://schemas.microsoft.com/office/drawing/2014/main" id="{C502CB5D-B716-495F-99D9-481C5369F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3" y="357188"/>
            <a:ext cx="13636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FF"/>
                </a:solidFill>
                <a:latin typeface="Calibri" panose="020F0502020204030204" pitchFamily="34" charset="0"/>
              </a:rPr>
              <a:t>2. primer</a:t>
            </a:r>
            <a:endParaRPr lang="sl-SI" altLang="sl-SI"/>
          </a:p>
        </p:txBody>
      </p:sp>
      <p:sp>
        <p:nvSpPr>
          <p:cNvPr id="49155" name="CustomShape 2">
            <a:extLst>
              <a:ext uri="{FF2B5EF4-FFF2-40B4-BE49-F238E27FC236}">
                <a16:creationId xmlns:a16="http://schemas.microsoft.com/office/drawing/2014/main" id="{71C4DB12-D20A-4C52-B0B7-7A32BD12E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285750"/>
            <a:ext cx="38957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r"/>
            <a:r>
              <a:rPr lang="de-AT" altLang="sl-SI" sz="2400" b="1">
                <a:solidFill>
                  <a:srgbClr val="FFFF00"/>
                </a:solidFill>
                <a:latin typeface="Calibri" panose="020F0502020204030204" pitchFamily="34" charset="0"/>
              </a:rPr>
              <a:t>BROMIRANJE METANA</a:t>
            </a:r>
            <a:endParaRPr lang="sl-SI" altLang="sl-SI"/>
          </a:p>
        </p:txBody>
      </p:sp>
      <p:sp>
        <p:nvSpPr>
          <p:cNvPr id="49156" name="CustomShape 3">
            <a:extLst>
              <a:ext uri="{FF2B5EF4-FFF2-40B4-BE49-F238E27FC236}">
                <a16:creationId xmlns:a16="http://schemas.microsoft.com/office/drawing/2014/main" id="{B6C7686E-9EE6-4D02-ABF8-37530D8FC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357313"/>
            <a:ext cx="3571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endParaRPr lang="sl-SI" altLang="sl-SI"/>
          </a:p>
        </p:txBody>
      </p:sp>
      <p:sp>
        <p:nvSpPr>
          <p:cNvPr id="49157" name="CustomShape 4">
            <a:extLst>
              <a:ext uri="{FF2B5EF4-FFF2-40B4-BE49-F238E27FC236}">
                <a16:creationId xmlns:a16="http://schemas.microsoft.com/office/drawing/2014/main" id="{17FF90E5-E2F5-4D1D-91F5-CCF93C5CC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963" y="1357313"/>
            <a:ext cx="7747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 b="1">
                <a:solidFill>
                  <a:srgbClr val="FF0000"/>
                </a:solidFill>
                <a:latin typeface="Calibri" panose="020F0502020204030204" pitchFamily="34" charset="0"/>
              </a:rPr>
              <a:t>Br2</a:t>
            </a:r>
            <a:endParaRPr lang="sl-SI" altLang="sl-SI"/>
          </a:p>
        </p:txBody>
      </p:sp>
      <p:cxnSp>
        <p:nvCxnSpPr>
          <p:cNvPr id="49158" name="CustomShape 5">
            <a:extLst>
              <a:ext uri="{FF2B5EF4-FFF2-40B4-BE49-F238E27FC236}">
                <a16:creationId xmlns:a16="http://schemas.microsoft.com/office/drawing/2014/main" id="{542E6DEF-2E4C-4C0D-BFF4-753FA23C76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1813" y="1643063"/>
            <a:ext cx="1143000" cy="1587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59" name="CustomShape 6">
            <a:extLst>
              <a:ext uri="{FF2B5EF4-FFF2-40B4-BE49-F238E27FC236}">
                <a16:creationId xmlns:a16="http://schemas.microsoft.com/office/drawing/2014/main" id="{D515C36E-8A46-4773-87FA-133C6E665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1214438"/>
            <a:ext cx="5413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UV</a:t>
            </a:r>
            <a:endParaRPr lang="sl-SI" altLang="sl-SI"/>
          </a:p>
        </p:txBody>
      </p:sp>
      <p:sp>
        <p:nvSpPr>
          <p:cNvPr id="49160" name="CustomShape 7">
            <a:extLst>
              <a:ext uri="{FF2B5EF4-FFF2-40B4-BE49-F238E27FC236}">
                <a16:creationId xmlns:a16="http://schemas.microsoft.com/office/drawing/2014/main" id="{00CC6512-B382-4396-996C-2BEEF7D39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1357313"/>
            <a:ext cx="35718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endParaRPr lang="sl-SI" altLang="sl-SI"/>
          </a:p>
        </p:txBody>
      </p:sp>
      <p:sp>
        <p:nvSpPr>
          <p:cNvPr id="49161" name="CustomShape 8">
            <a:extLst>
              <a:ext uri="{FF2B5EF4-FFF2-40B4-BE49-F238E27FC236}">
                <a16:creationId xmlns:a16="http://schemas.microsoft.com/office/drawing/2014/main" id="{C033814F-63D9-4FC6-B6A2-BED1CB75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588" y="1357313"/>
            <a:ext cx="8159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 b="1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de-AT" altLang="sl-SI" sz="2400" b="1">
                <a:solidFill>
                  <a:srgbClr val="FF0000"/>
                </a:solidFill>
                <a:latin typeface="Calibri" panose="020F0502020204030204" pitchFamily="34" charset="0"/>
              </a:rPr>
              <a:t>Br</a:t>
            </a:r>
            <a:endParaRPr lang="sl-SI" altLang="sl-SI"/>
          </a:p>
        </p:txBody>
      </p:sp>
      <p:sp>
        <p:nvSpPr>
          <p:cNvPr id="49162" name="CustomShape 9">
            <a:extLst>
              <a:ext uri="{FF2B5EF4-FFF2-40B4-BE49-F238E27FC236}">
                <a16:creationId xmlns:a16="http://schemas.microsoft.com/office/drawing/2014/main" id="{4A0B0801-EC15-4AE7-8B2B-A384B6A76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2357438"/>
            <a:ext cx="18272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bromometan</a:t>
            </a:r>
            <a:endParaRPr lang="sl-SI" altLang="sl-SI"/>
          </a:p>
        </p:txBody>
      </p:sp>
      <p:sp>
        <p:nvSpPr>
          <p:cNvPr id="49163" name="CustomShape 10">
            <a:extLst>
              <a:ext uri="{FF2B5EF4-FFF2-40B4-BE49-F238E27FC236}">
                <a16:creationId xmlns:a16="http://schemas.microsoft.com/office/drawing/2014/main" id="{0C62871A-C1F9-4908-8DC6-20E5D1656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8" y="2357438"/>
            <a:ext cx="21701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vodikov bromid</a:t>
            </a:r>
            <a:endParaRPr lang="sl-SI" altLang="sl-SI"/>
          </a:p>
        </p:txBody>
      </p:sp>
      <p:sp>
        <p:nvSpPr>
          <p:cNvPr id="49164" name="CustomShape 11">
            <a:extLst>
              <a:ext uri="{FF2B5EF4-FFF2-40B4-BE49-F238E27FC236}">
                <a16:creationId xmlns:a16="http://schemas.microsoft.com/office/drawing/2014/main" id="{EC31E1F5-9562-4D30-879B-9DC6F0786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01950"/>
            <a:ext cx="9163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Drugi produkt (v našem primeru HBr) lahko pišemo tudi pod puščico. 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Če ga zapišemo pod puščico ga </a:t>
            </a:r>
            <a:r>
              <a:rPr lang="de-AT" altLang="sl-SI" b="1">
                <a:solidFill>
                  <a:srgbClr val="FF0000"/>
                </a:solidFill>
                <a:latin typeface="Calibri" panose="020F0502020204030204" pitchFamily="34" charset="0"/>
              </a:rPr>
              <a:t>ne pišemo še enkrat </a:t>
            </a:r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za plusom. </a:t>
            </a:r>
            <a:endParaRPr lang="sl-SI" altLang="sl-SI"/>
          </a:p>
          <a:p>
            <a:r>
              <a:rPr lang="de-AT" altLang="sl-SI" b="1">
                <a:solidFill>
                  <a:srgbClr val="000000"/>
                </a:solidFill>
                <a:latin typeface="Calibri" panose="020F0502020204030204" pitchFamily="34" charset="0"/>
              </a:rPr>
              <a:t>Pod puščico je takrat potrebno dodati predznak minus (-).</a:t>
            </a:r>
            <a:endParaRPr lang="sl-SI" altLang="sl-SI"/>
          </a:p>
        </p:txBody>
      </p:sp>
      <p:sp>
        <p:nvSpPr>
          <p:cNvPr id="49165" name="CustomShape 12">
            <a:extLst>
              <a:ext uri="{FF2B5EF4-FFF2-40B4-BE49-F238E27FC236}">
                <a16:creationId xmlns:a16="http://schemas.microsoft.com/office/drawing/2014/main" id="{2864BB9C-9ADB-4A59-81F8-63DEE588E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1571625"/>
            <a:ext cx="304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400" b="1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sl-SI" altLang="sl-SI"/>
          </a:p>
        </p:txBody>
      </p:sp>
      <p:sp>
        <p:nvSpPr>
          <p:cNvPr id="49166" name="CustomShape 13">
            <a:extLst>
              <a:ext uri="{FF2B5EF4-FFF2-40B4-BE49-F238E27FC236}">
                <a16:creationId xmlns:a16="http://schemas.microsoft.com/office/drawing/2014/main" id="{4F0F40BE-FFC1-4B22-AEE0-CF879DFD5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5472113"/>
            <a:ext cx="657066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Reakcijo lahko nadaljujemo dokler se vsi vodikovi</a:t>
            </a:r>
            <a:endParaRPr lang="sl-SI" altLang="sl-SI"/>
          </a:p>
          <a:p>
            <a:r>
              <a:rPr lang="de-AT" altLang="sl-SI" b="1">
                <a:solidFill>
                  <a:srgbClr val="FFFF00"/>
                </a:solidFill>
                <a:latin typeface="Calibri" panose="020F0502020204030204" pitchFamily="34" charset="0"/>
              </a:rPr>
              <a:t> atomi ne zamenjajo z bromovimi…. </a:t>
            </a:r>
            <a:endParaRPr lang="sl-SI" altLang="sl-SI"/>
          </a:p>
        </p:txBody>
      </p:sp>
      <p:sp>
        <p:nvSpPr>
          <p:cNvPr id="49167" name="CustomShape 14">
            <a:extLst>
              <a:ext uri="{FF2B5EF4-FFF2-40B4-BE49-F238E27FC236}">
                <a16:creationId xmlns:a16="http://schemas.microsoft.com/office/drawing/2014/main" id="{256328DB-B21A-4456-94F7-DEE4FE38D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4357688"/>
            <a:ext cx="9779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de-AT" altLang="sl-SI" sz="2000" b="1">
                <a:solidFill>
                  <a:srgbClr val="FF0000"/>
                </a:solidFill>
                <a:latin typeface="Calibri" panose="020F0502020204030204" pitchFamily="34" charset="0"/>
              </a:rPr>
              <a:t> Br2</a:t>
            </a:r>
            <a:endParaRPr lang="sl-SI" altLang="sl-SI"/>
          </a:p>
        </p:txBody>
      </p:sp>
      <p:cxnSp>
        <p:nvCxnSpPr>
          <p:cNvPr id="49168" name="CustomShape 15">
            <a:extLst>
              <a:ext uri="{FF2B5EF4-FFF2-40B4-BE49-F238E27FC236}">
                <a16:creationId xmlns:a16="http://schemas.microsoft.com/office/drawing/2014/main" id="{D3C9FB36-C334-4C49-8924-2032843569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0" y="4549775"/>
            <a:ext cx="857250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9" name="CustomShape 16">
            <a:extLst>
              <a:ext uri="{FF2B5EF4-FFF2-40B4-BE49-F238E27FC236}">
                <a16:creationId xmlns:a16="http://schemas.microsoft.com/office/drawing/2014/main" id="{A0399F38-6DEC-4052-A683-2EE43514D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50" y="4143375"/>
            <a:ext cx="4968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/>
              <a:t>UV</a:t>
            </a:r>
            <a:endParaRPr lang="sl-SI" altLang="sl-SI"/>
          </a:p>
        </p:txBody>
      </p:sp>
      <p:sp>
        <p:nvSpPr>
          <p:cNvPr id="49170" name="CustomShape 17">
            <a:extLst>
              <a:ext uri="{FF2B5EF4-FFF2-40B4-BE49-F238E27FC236}">
                <a16:creationId xmlns:a16="http://schemas.microsoft.com/office/drawing/2014/main" id="{DF67042A-2768-4CCE-AA1B-BAA5CB50A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4549775"/>
            <a:ext cx="731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/>
              <a:t>-H</a:t>
            </a:r>
            <a:r>
              <a:rPr lang="de-AT" altLang="sl-SI" sz="2000" b="1">
                <a:solidFill>
                  <a:srgbClr val="FF0000"/>
                </a:solidFill>
              </a:rPr>
              <a:t>Br</a:t>
            </a:r>
            <a:endParaRPr lang="sl-SI" altLang="sl-SI"/>
          </a:p>
        </p:txBody>
      </p:sp>
      <p:sp>
        <p:nvSpPr>
          <p:cNvPr id="49171" name="CustomShape 18">
            <a:extLst>
              <a:ext uri="{FF2B5EF4-FFF2-40B4-BE49-F238E27FC236}">
                <a16:creationId xmlns:a16="http://schemas.microsoft.com/office/drawing/2014/main" id="{C9AC1E87-0799-4267-8F69-32F25FF5C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4357688"/>
            <a:ext cx="97631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de-AT" altLang="sl-SI" sz="2000" b="1">
                <a:solidFill>
                  <a:srgbClr val="FF0000"/>
                </a:solidFill>
                <a:latin typeface="Calibri" panose="020F0502020204030204" pitchFamily="34" charset="0"/>
              </a:rPr>
              <a:t> Br2</a:t>
            </a:r>
            <a:endParaRPr lang="sl-SI" altLang="sl-SI"/>
          </a:p>
        </p:txBody>
      </p:sp>
      <p:cxnSp>
        <p:nvCxnSpPr>
          <p:cNvPr id="49172" name="CustomShape 19">
            <a:extLst>
              <a:ext uri="{FF2B5EF4-FFF2-40B4-BE49-F238E27FC236}">
                <a16:creationId xmlns:a16="http://schemas.microsoft.com/office/drawing/2014/main" id="{B77AE8F7-D2AB-4FF2-8A27-4E2FDCD7AC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86375" y="4549775"/>
            <a:ext cx="857250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3" name="CustomShape 20">
            <a:extLst>
              <a:ext uri="{FF2B5EF4-FFF2-40B4-BE49-F238E27FC236}">
                <a16:creationId xmlns:a16="http://schemas.microsoft.com/office/drawing/2014/main" id="{33079391-F91F-4D3F-9213-4874B4EBD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4143375"/>
            <a:ext cx="4968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b="1"/>
              <a:t>UV</a:t>
            </a:r>
            <a:endParaRPr lang="sl-SI" altLang="sl-SI"/>
          </a:p>
        </p:txBody>
      </p:sp>
      <p:sp>
        <p:nvSpPr>
          <p:cNvPr id="49174" name="CustomShape 21">
            <a:extLst>
              <a:ext uri="{FF2B5EF4-FFF2-40B4-BE49-F238E27FC236}">
                <a16:creationId xmlns:a16="http://schemas.microsoft.com/office/drawing/2014/main" id="{AAC6A804-0793-4C6C-8DD1-EDB08AFE8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4549775"/>
            <a:ext cx="731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/>
              <a:t>-H</a:t>
            </a:r>
            <a:r>
              <a:rPr lang="de-AT" altLang="sl-SI" sz="2000" b="1">
                <a:solidFill>
                  <a:srgbClr val="FF0000"/>
                </a:solidFill>
              </a:rPr>
              <a:t>Br</a:t>
            </a:r>
            <a:endParaRPr lang="sl-SI" altLang="sl-SI"/>
          </a:p>
        </p:txBody>
      </p:sp>
      <p:sp>
        <p:nvSpPr>
          <p:cNvPr id="49175" name="CustomShape 22">
            <a:extLst>
              <a:ext uri="{FF2B5EF4-FFF2-40B4-BE49-F238E27FC236}">
                <a16:creationId xmlns:a16="http://schemas.microsoft.com/office/drawing/2014/main" id="{97C87CC9-0CFB-4A11-A832-6813F376D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4429125"/>
            <a:ext cx="9779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de-AT" altLang="sl-SI" sz="2000" b="1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de-AT" altLang="sl-SI" sz="2000" b="1">
                <a:solidFill>
                  <a:srgbClr val="FF0000"/>
                </a:solidFill>
                <a:latin typeface="Calibri" panose="020F0502020204030204" pitchFamily="34" charset="0"/>
              </a:rPr>
              <a:t> Br2</a:t>
            </a:r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1287</Words>
  <Application>Microsoft Office PowerPoint</Application>
  <PresentationFormat>On-screen Show (4:3)</PresentationFormat>
  <Paragraphs>249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CE</vt:lpstr>
      <vt:lpstr>Calibri</vt:lpstr>
      <vt:lpstr>Comic Sans MS</vt:lpstr>
      <vt:lpstr>StarSymbol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2019-06-03T09:04:40Z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