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</p:sldMasterIdLst>
  <p:notesMasterIdLst>
    <p:notesMasterId r:id="rId12"/>
  </p:notes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66CC"/>
    <a:srgbClr val="FF3300"/>
    <a:srgbClr val="66FF33"/>
    <a:srgbClr val="99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BA7800AB-8D19-41E6-9E91-A84AA00E0C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2749841-67EC-4C76-879D-51269AAEEA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 altLang="sl-SI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B3D28C70-E7C1-4739-8C20-DF20F078B8B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2FD86FF3-C65B-43AD-89E1-B9206570C8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0B496508-2B3D-4CE9-A4A3-7FFC3721164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7F527001-AE6C-4FF5-8842-82F30FA4BE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F4E068-37AD-43C7-B276-E9A153CF50C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1AD0762-4EBF-4811-978C-C85F33E129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343D7-42C6-4F83-958E-B46156DA49ED}" type="slidenum">
              <a:rPr lang="sl-SI" altLang="sl-SI"/>
              <a:pPr/>
              <a:t>5</a:t>
            </a:fld>
            <a:endParaRPr lang="sl-SI" altLang="sl-SI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A39C256D-218B-42C7-8B32-646B5152D0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D2BBD957-3D57-4020-A2C1-F91ECFD7EA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Tu je več letnic ena 1811, 1823, 1824 te sm jst dubu dal pa sm 1823 nevem pa kera letnica je prava.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424F3-9FC2-4BDA-92E4-468B1F91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009CE6-01B2-4A44-9A18-956B953BDD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493C9-1656-416E-854B-EB616B317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AE472-3D17-4ADD-99AD-B801EA91F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2D814-3BC6-4155-9A84-EA2B311CC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2D2B4-8814-42F5-87DC-FC96143FCAB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77933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717E3-1EF4-4CA9-8FFC-256D6B89E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268D87-4EC4-49FF-B642-526C41273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0D90D-2D88-4076-901E-58AF03D53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8D63D-9497-43FC-B3DD-52AD826CB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1B679-2EDD-4D34-A969-659809635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CAB31-F80B-4A73-AA58-D4482C8F0D2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2198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C7A81C-DB3E-465F-85EC-F75684B15A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E35386-9C96-400C-8DB0-AD4CB3196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8AC4A-5617-4747-A5BE-C7805E3BC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3B7A7-E3D0-4F42-8085-6DB3AA42E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06C84-537B-4CA1-8250-B710DA5A7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7687B-3B91-4ED8-8907-CA19356C96C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4532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C341F-814B-41EA-9356-247A5BD97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594B1-B2D0-470D-93A9-A773FE440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C3423-9595-4326-9805-EF9AA2D58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5DBC2-3568-46D8-B0CF-F46335045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2C05E-9E3D-4D51-9616-D50477D03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12C6C-B31B-4E7C-8C65-863CE075809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0757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A3141-6444-4645-AF2A-3D005FEC3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F37DF7-287F-4080-BACF-E502088B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55694-7C17-4868-A742-22B078578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4AF1D-4892-4897-A520-93D6138F4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9EBAF-4683-4478-9CA3-1DEBEC763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06A95-51EB-475D-88A0-9859F7737D7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040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FB004-DAF4-48E3-85B6-35109A616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07AB4-A513-4B38-B759-6A165C88C1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5DDB7F-5336-42CD-8DF3-C450985166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EB0E25-5E35-4B11-937D-B7E6944FA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3C389A-F477-45C4-A8BD-70B8E2D8F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63197-5AF2-4D4C-B4C1-E60142690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C208C-16EA-4FAE-81CB-9D4AA657206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50061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41D3A-90D1-4419-98FF-FD3EC285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4F8360-9E05-44F4-AED9-8BCE0576A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355847-AC0B-4FD4-8B52-72A843027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16F1CF-B991-4912-9529-504821A267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850369-95EA-4CF4-8DD0-EA2AF2A653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0DB253-D931-418F-B64A-42BCCB6DC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6C4167-BF3D-40FF-84F5-0A4AC79DE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F4CD1B-643F-4A97-B2D7-F46D4B74B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EBC47-FC2E-49D7-A216-21C5FA9F7A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5534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A5D70-1DD6-46D2-8DB3-20E183C07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04D25F-5C60-4711-8959-89520D75C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13CCC6-D2D2-484A-B8CB-632178173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5D3BE9-0198-430E-89AE-F8ED1885D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54A61-287A-4245-AF1E-876A08A230E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5046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130185-548A-4CAB-A357-ABA44BF75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5260D2-2360-44DD-A902-F45C38A6E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ACD40-D1DB-44E2-8EF8-DD913E194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D35FD-A515-431A-83C4-D70C424908A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4593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3F37B-9364-4A91-B167-34E476F79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437CB-4F2C-4125-A88C-B7B6572D4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C1E83B-4321-4060-8DD6-8F82FF0CB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F0DE8C-9868-4F8C-AFAA-6BE8F3FF4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8798F7-DF40-4720-A1DD-839826DC0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90592-0BCC-4625-8FCE-DE7968CE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6C586-343C-4B6F-A137-B38652713FA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8174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E6617-95AA-407A-9A19-311D6CB98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1DE598-384A-4009-AF89-42A5B6B3E1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4BB1C4-935A-47A9-B0B5-5BAD36EFFC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74A57-AF7A-46AC-9520-E0B5C5EE6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249075-DF6A-4341-BE66-48B54892A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B14E2-BCA0-4611-98D9-7D01E575A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5E6D2-05FC-41CC-814A-7DCB2949639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7224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99CCFF"/>
            </a:gs>
            <a:gs pos="100000">
              <a:srgbClr val="99CCFF">
                <a:gamma/>
                <a:tint val="19216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936E08D-A1C8-494A-92B9-4EDE5BF5D8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6C3EECC-FBAA-4174-AC64-15E8A17575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B872AF94-6E55-496B-8368-FC4E195261D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EE6A5E7C-FAAD-4264-972C-DD1F1EF280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9B1416AF-1741-4717-B016-FB5EEBA55F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B80023F-F1B6-4D7E-85D2-C3AE742B5DD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>
            <a:extLst>
              <a:ext uri="{FF2B5EF4-FFF2-40B4-BE49-F238E27FC236}">
                <a16:creationId xmlns:a16="http://schemas.microsoft.com/office/drawing/2014/main" id="{0F8F1F6E-0105-4B1C-A0EB-99FE055CA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990600"/>
            <a:ext cx="6477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6000">
                <a:solidFill>
                  <a:schemeClr val="bg2"/>
                </a:solidFill>
              </a:rPr>
              <a:t>         </a:t>
            </a:r>
            <a:r>
              <a:rPr lang="sl-SI" altLang="sl-SI" sz="8000">
                <a:solidFill>
                  <a:schemeClr val="bg2"/>
                </a:solidFill>
              </a:rPr>
              <a:t>Silicij</a:t>
            </a:r>
          </a:p>
        </p:txBody>
      </p:sp>
      <p:pic>
        <p:nvPicPr>
          <p:cNvPr id="4103" name="Picture 7" descr="14">
            <a:extLst>
              <a:ext uri="{FF2B5EF4-FFF2-40B4-BE49-F238E27FC236}">
                <a16:creationId xmlns:a16="http://schemas.microsoft.com/office/drawing/2014/main" id="{22570C48-0E9E-4287-9FA4-0E9A33A05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838200"/>
            <a:ext cx="1730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 descr="silicon">
            <a:extLst>
              <a:ext uri="{FF2B5EF4-FFF2-40B4-BE49-F238E27FC236}">
                <a16:creationId xmlns:a16="http://schemas.microsoft.com/office/drawing/2014/main" id="{D435395A-9EBA-4F37-BF08-7CC2A4F7C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657600"/>
            <a:ext cx="3348038" cy="25114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5" name="Text Box 9">
            <a:extLst>
              <a:ext uri="{FF2B5EF4-FFF2-40B4-BE49-F238E27FC236}">
                <a16:creationId xmlns:a16="http://schemas.microsoft.com/office/drawing/2014/main" id="{AEB71455-900A-4475-9957-E22D036C6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048000"/>
            <a:ext cx="38862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sl-SI" altLang="sl-SI"/>
              <a:t>Simbol je </a:t>
            </a:r>
            <a:r>
              <a:rPr lang="sl-SI" altLang="sl-SI" b="1" u="sng"/>
              <a:t>Si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l-SI" altLang="sl-SI"/>
              <a:t>Vrstno število 14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l-SI" altLang="sl-SI"/>
              <a:t>Relativna atomska masa 28,0855</a:t>
            </a: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994C90E2-6CBB-4FE8-B2F0-37D975B8F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graphicFrame>
        <p:nvGraphicFramePr>
          <p:cNvPr id="4160" name="Group 64">
            <a:extLst>
              <a:ext uri="{FF2B5EF4-FFF2-40B4-BE49-F238E27FC236}">
                <a16:creationId xmlns:a16="http://schemas.microsoft.com/office/drawing/2014/main" id="{5DA6BA1F-3058-4EC6-88F9-443F740E1D16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393825" cy="5943600"/>
        </p:xfrm>
        <a:graphic>
          <a:graphicData uri="http://schemas.openxmlformats.org/drawingml/2006/table">
            <a:tbl>
              <a:tblPr/>
              <a:tblGrid>
                <a:gridCol w="1393825">
                  <a:extLst>
                    <a:ext uri="{9D8B030D-6E8A-4147-A177-3AD203B41FA5}">
                      <a16:colId xmlns:a16="http://schemas.microsoft.com/office/drawing/2014/main" val="1477579622"/>
                    </a:ext>
                  </a:extLst>
                </a:gridCol>
              </a:tblGrid>
              <a:tr h="5576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3675307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endParaRPr kumimoji="0" lang="sl-SI" altLang="sl-SI" sz="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3225782"/>
                  </a:ext>
                </a:extLst>
              </a:tr>
            </a:tbl>
          </a:graphicData>
        </a:graphic>
      </p:graphicFrame>
      <p:sp>
        <p:nvSpPr>
          <p:cNvPr id="4161" name="Rectangle 65">
            <a:extLst>
              <a:ext uri="{FF2B5EF4-FFF2-40B4-BE49-F238E27FC236}">
                <a16:creationId xmlns:a16="http://schemas.microsoft.com/office/drawing/2014/main" id="{FFFB98AA-E79D-4735-8148-652B1A368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B0E6F2F-BFAC-4F00-84D9-63D6F4A45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Zanimivosti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9D6DBF9-CF6E-4A73-9AF6-FD496C6588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000"/>
              <a:t>Današnji računalniki so zelo manjši in zelo veliko več zmogljivejši Japonci so izdelali čip na katerega je mogoče zapisati 3,9 GB informaciji.</a:t>
            </a:r>
          </a:p>
          <a:p>
            <a:pPr>
              <a:buFontTx/>
              <a:buNone/>
            </a:pPr>
            <a:endParaRPr lang="sl-SI" altLang="sl-SI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66F4000B-14B7-414C-90F8-D0246537D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Predstavil bom Silicij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96FF65EC-1218-41C7-8206-A606C1C32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 sz="2000"/>
              <a:t>Izvedeli boste vse o siliciju</a:t>
            </a:r>
          </a:p>
          <a:p>
            <a:pPr lvl="1">
              <a:lnSpc>
                <a:spcPct val="90000"/>
              </a:lnSpc>
            </a:pPr>
            <a:r>
              <a:rPr lang="sl-SI" altLang="sl-SI" sz="1800"/>
              <a:t>Fizikalne lastnosti</a:t>
            </a:r>
          </a:p>
          <a:p>
            <a:pPr lvl="1">
              <a:lnSpc>
                <a:spcPct val="90000"/>
              </a:lnSpc>
            </a:pPr>
            <a:r>
              <a:rPr lang="sl-SI" altLang="sl-SI" sz="1800"/>
              <a:t>Kemijske in strukturne lastnosti</a:t>
            </a:r>
          </a:p>
          <a:p>
            <a:pPr lvl="1">
              <a:lnSpc>
                <a:spcPct val="90000"/>
              </a:lnSpc>
            </a:pPr>
            <a:r>
              <a:rPr lang="sl-SI" altLang="sl-SI" sz="1800"/>
              <a:t>Odkritje </a:t>
            </a:r>
          </a:p>
          <a:p>
            <a:pPr lvl="1">
              <a:lnSpc>
                <a:spcPct val="90000"/>
              </a:lnSpc>
            </a:pPr>
            <a:r>
              <a:rPr lang="sl-SI" altLang="sl-SI" sz="1800"/>
              <a:t>Uporaba</a:t>
            </a:r>
          </a:p>
          <a:p>
            <a:pPr lvl="1">
              <a:lnSpc>
                <a:spcPct val="90000"/>
              </a:lnSpc>
            </a:pPr>
            <a:r>
              <a:rPr lang="sl-SI" altLang="sl-SI" sz="1800"/>
              <a:t>Izvor imena</a:t>
            </a:r>
          </a:p>
          <a:p>
            <a:pPr lvl="1">
              <a:lnSpc>
                <a:spcPct val="90000"/>
              </a:lnSpc>
            </a:pPr>
            <a:r>
              <a:rPr lang="sl-SI" altLang="sl-SI" sz="1800"/>
              <a:t>Pridobivaje</a:t>
            </a:r>
          </a:p>
          <a:p>
            <a:pPr lvl="1">
              <a:lnSpc>
                <a:spcPct val="90000"/>
              </a:lnSpc>
            </a:pPr>
            <a:r>
              <a:rPr lang="sl-SI" altLang="sl-SI" sz="1800"/>
              <a:t>Nahajanje</a:t>
            </a:r>
          </a:p>
          <a:p>
            <a:pPr lvl="1">
              <a:lnSpc>
                <a:spcPct val="90000"/>
              </a:lnSpc>
            </a:pPr>
            <a:r>
              <a:rPr lang="sl-SI" altLang="sl-SI" sz="1800"/>
              <a:t>Zanimivosti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5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5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36BD832-4002-4017-8F24-237203E33D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Fizikalne lastnosti</a:t>
            </a:r>
            <a:endParaRPr lang="sl-SI" altLang="sl-SI" b="1">
              <a:solidFill>
                <a:schemeClr val="tx1"/>
              </a:solidFill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CA221FF-9E51-46E0-AE10-001EDF79C0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sl-SI" altLang="sl-SI" sz="2000"/>
              <a:t>Gostota 2.33 g/ cm3 </a:t>
            </a:r>
          </a:p>
          <a:p>
            <a:pPr marL="609600" indent="-609600"/>
            <a:r>
              <a:rPr lang="sl-SI" altLang="sl-SI" sz="2000"/>
              <a:t>Tališče 1683 K</a:t>
            </a:r>
          </a:p>
          <a:p>
            <a:pPr marL="609600" indent="-609600"/>
            <a:r>
              <a:rPr lang="sl-SI" altLang="sl-SI" sz="2000"/>
              <a:t>Vrelišče 2630 K</a:t>
            </a:r>
          </a:p>
          <a:p>
            <a:pPr marL="609600" indent="-609600"/>
            <a:r>
              <a:rPr lang="sl-SI" altLang="sl-SI" sz="2000"/>
              <a:t>Toplotna prevodnost 148 W/ mK (pri 300 K)</a:t>
            </a:r>
          </a:p>
          <a:p>
            <a:pPr marL="609600" indent="-609600"/>
            <a:r>
              <a:rPr lang="sl-SI" altLang="sl-SI" sz="2000"/>
              <a:t>Električna prevodnost 4 106 om/ gcm</a:t>
            </a:r>
          </a:p>
          <a:p>
            <a:pPr marL="609600" indent="-609600"/>
            <a:r>
              <a:rPr lang="sl-SI" altLang="sl-SI" sz="2000"/>
              <a:t>Specifična toplotna kapaciteta 0.70 J/ gK (pri 300 K)</a:t>
            </a:r>
          </a:p>
          <a:p>
            <a:pPr marL="609600" indent="-609600"/>
            <a:r>
              <a:rPr lang="sl-SI" altLang="sl-SI" sz="2000"/>
              <a:t>Je drobljiv in trši od stekla</a:t>
            </a:r>
          </a:p>
        </p:txBody>
      </p:sp>
      <p:pic>
        <p:nvPicPr>
          <p:cNvPr id="32772" name="Picture 4" descr="silicon2">
            <a:extLst>
              <a:ext uri="{FF2B5EF4-FFF2-40B4-BE49-F238E27FC236}">
                <a16:creationId xmlns:a16="http://schemas.microsoft.com/office/drawing/2014/main" id="{BBB8BF95-A993-4ED5-8D04-8E99B64E9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52" b="16811"/>
          <a:stretch>
            <a:fillRect/>
          </a:stretch>
        </p:blipFill>
        <p:spPr bwMode="auto">
          <a:xfrm>
            <a:off x="5562600" y="4191000"/>
            <a:ext cx="3352800" cy="228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4FAE4B4-B533-4351-BD22-7CC4C3978F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Kemijske in strukturne lastnosti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4E0223F-F798-4C54-86E3-ECA0CE6A7B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000"/>
              <a:t>Oksidacijsko število +4, +2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Oksidira šele pri temperaturi 1000 ° C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Elektronska konfiguracija [Ne]3s23p2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Elektronegativnost 1.74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Atomski radij 1.32 Å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Kovalentni radij 1.17 Å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Kristalna struktura Kubična, ploskovno centrirana (fcc)</a:t>
            </a:r>
          </a:p>
          <a:p>
            <a:pPr>
              <a:spcBef>
                <a:spcPct val="50000"/>
              </a:spcBef>
            </a:pPr>
            <a:r>
              <a:rPr lang="sl-SI" altLang="sl-SI" sz="2000"/>
              <a:t>Z dušikom reagira šele pri temperaturi 1400 ° C (pri tem nastane silicijev nitrid Si3N4)</a:t>
            </a:r>
          </a:p>
          <a:p>
            <a:pPr>
              <a:spcBef>
                <a:spcPct val="50000"/>
              </a:spcBef>
            </a:pPr>
            <a:r>
              <a:rPr lang="sl-SI" altLang="sl-SI" sz="2000"/>
              <a:t>V spojinah je vselej štirivalenten</a:t>
            </a:r>
            <a:endParaRPr lang="sl-SI" altLang="sl-SI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>
            <a:extLst>
              <a:ext uri="{FF2B5EF4-FFF2-40B4-BE49-F238E27FC236}">
                <a16:creationId xmlns:a16="http://schemas.microsoft.com/office/drawing/2014/main" id="{2804637F-99D9-4AD4-B899-6DDA90A33C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Odkritje Silicija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B76DA59-8797-47D5-B0D3-4367E0C383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r>
              <a:rPr lang="sl-SI" altLang="sl-SI" sz="2000"/>
              <a:t>Leta 1823.</a:t>
            </a:r>
          </a:p>
          <a:p>
            <a:r>
              <a:rPr lang="sl-SI" altLang="sl-SI" sz="2000"/>
              <a:t>Jöns Jakob Brezelius. </a:t>
            </a:r>
          </a:p>
          <a:p>
            <a:r>
              <a:rPr lang="sl-SI" altLang="sl-SI" sz="2000"/>
              <a:t>J.J. Brezelius je elementarni silicij pridobil z</a:t>
            </a:r>
          </a:p>
          <a:p>
            <a:pPr>
              <a:buFontTx/>
              <a:buNone/>
            </a:pPr>
            <a:r>
              <a:rPr lang="sl-SI" altLang="sl-SI" sz="2000"/>
              <a:t>     redukcijo silicijevega tetrafluorida s kalijem.</a:t>
            </a:r>
            <a:r>
              <a:rPr lang="sl-SI" altLang="sl-SI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altLang="sl-SI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BCC04A6B-5C7A-43DA-9548-C090E5856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1371600"/>
            <a:ext cx="2732088" cy="25161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br>
              <a:rPr lang="sl-SI" altLang="sl-SI"/>
            </a:br>
            <a:r>
              <a:rPr lang="sl-SI" altLang="sl-SI" sz="600"/>
              <a:t>  </a:t>
            </a:r>
            <a:r>
              <a:rPr lang="sl-SI" altLang="sl-SI" sz="11700"/>
              <a:t> </a:t>
            </a:r>
            <a:r>
              <a:rPr lang="sl-SI" altLang="sl-SI" sz="600"/>
              <a:t>                                                                                          </a:t>
            </a:r>
            <a:br>
              <a:rPr lang="sl-SI" altLang="sl-SI" sz="600"/>
            </a:br>
            <a:br>
              <a:rPr lang="sl-SI" altLang="sl-SI" sz="600"/>
            </a:br>
            <a:r>
              <a:rPr lang="sl-SI" altLang="sl-SI"/>
              <a:t>Silicij - kristalna struktura</a:t>
            </a:r>
            <a:r>
              <a:rPr lang="sl-SI" altLang="sl-SI" sz="600"/>
              <a:t> </a:t>
            </a:r>
          </a:p>
        </p:txBody>
      </p:sp>
      <p:pic>
        <p:nvPicPr>
          <p:cNvPr id="7175" name="Picture 7" descr="Kristalna struktura silicija">
            <a:extLst>
              <a:ext uri="{FF2B5EF4-FFF2-40B4-BE49-F238E27FC236}">
                <a16:creationId xmlns:a16="http://schemas.microsoft.com/office/drawing/2014/main" id="{E98613ED-87CD-4150-8333-197E5FE85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600200"/>
            <a:ext cx="186690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059D96E-C22A-4FBC-A4AC-E43877F887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Uporaba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69A9655-9A29-4FF7-BC02-F747134F2F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000"/>
              <a:t>V računalništvu za čipe.</a:t>
            </a:r>
          </a:p>
          <a:p>
            <a:pPr>
              <a:spcBef>
                <a:spcPct val="50000"/>
              </a:spcBef>
            </a:pPr>
            <a:r>
              <a:rPr lang="sl-SI" altLang="sl-SI" sz="2000">
                <a:sym typeface="Wingdings" panose="05000000000000000000" pitchFamily="2" charset="2"/>
              </a:rPr>
              <a:t>Uporabljajo ga kot polprevodnik v elektrotehniki.</a:t>
            </a:r>
            <a:endParaRPr lang="sl-SI" altLang="sl-SI" sz="2000"/>
          </a:p>
          <a:p>
            <a:r>
              <a:rPr lang="sl-SI" altLang="sl-SI" sz="2000"/>
              <a:t>Uporabljajo ga za pridobivanje silikonov. Njegova pomembna lastnost je, da je polprevodnik (posledica odkritja polprevodnikov je razvoj celih področji tehnologije).Čisti silicij za prevodnike dobijo iz klorida. </a:t>
            </a:r>
          </a:p>
          <a:p>
            <a:r>
              <a:rPr lang="sl-SI" altLang="sl-SI" sz="2000"/>
              <a:t>Silicij uporabljajo tudi za sončne celice, zlitino z železom pa uporabljajo za silicijeva jekla. </a:t>
            </a:r>
          </a:p>
          <a:p>
            <a:endParaRPr lang="sl-SI" altLang="sl-SI" sz="2000"/>
          </a:p>
          <a:p>
            <a:endParaRPr lang="sl-SI" altLang="sl-SI" sz="2000"/>
          </a:p>
        </p:txBody>
      </p:sp>
      <p:pic>
        <p:nvPicPr>
          <p:cNvPr id="12292" name="Picture 4" descr="images">
            <a:extLst>
              <a:ext uri="{FF2B5EF4-FFF2-40B4-BE49-F238E27FC236}">
                <a16:creationId xmlns:a16="http://schemas.microsoft.com/office/drawing/2014/main" id="{0BEECD29-FA8A-41F6-B0A1-112363B2CF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191000"/>
            <a:ext cx="1524000" cy="96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3" name="Text Box 5">
            <a:extLst>
              <a:ext uri="{FF2B5EF4-FFF2-40B4-BE49-F238E27FC236}">
                <a16:creationId xmlns:a16="http://schemas.microsoft.com/office/drawing/2014/main" id="{704E4675-2E8A-4DF4-95F6-4EC1DA701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334000"/>
            <a:ext cx="182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1400"/>
              <a:t>Računalniški čip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83CD082-B1FB-4CAE-A9FA-198C41A3F4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Izvor imena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DA75F7F-95F3-4242-A62E-EBDB2E66CC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000"/>
              <a:t>Ime izvira iz latinskega imena za kremen - silex.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4431704-4CEA-43B1-BD46-0DFE8D6503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Pridobivanje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C1F74B1-40EE-4A63-82B4-DE263C6A90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000"/>
              <a:t>Za uporabo v elektrotehniki, kjer mora biti čist ga pridobivajo iz elementa fersilicija, ki reagira z vodikovim kloridom. Nastane (SiHCl</a:t>
            </a:r>
            <a:r>
              <a:rPr lang="sl-SI" altLang="sl-SI" sz="1000"/>
              <a:t>3</a:t>
            </a:r>
            <a:r>
              <a:rPr lang="sl-SI" altLang="sl-SI" sz="2000"/>
              <a:t>). Ta pri segrevanju v vodikovi atmosferi razpade v element silicija, ki ga čistijo s consko rafinacijo pri čemer nastane polikristaličen silicij po metodi czochralskega, ki traja</a:t>
            </a:r>
            <a:r>
              <a:rPr lang="sl-SI" altLang="sl-SI"/>
              <a:t> </a:t>
            </a:r>
            <a:r>
              <a:rPr lang="sl-SI" altLang="sl-SI" sz="2000"/>
              <a:t>10 do 24 ur. Dobijo iz njega silicijeve palice.</a:t>
            </a:r>
          </a:p>
          <a:p>
            <a:pPr>
              <a:buFontTx/>
              <a:buNone/>
            </a:pPr>
            <a:endParaRPr lang="sl-SI" altLang="sl-SI" sz="2000"/>
          </a:p>
          <a:p>
            <a:endParaRPr lang="sl-SI" altLang="sl-SI" sz="2000"/>
          </a:p>
        </p:txBody>
      </p:sp>
      <p:pic>
        <p:nvPicPr>
          <p:cNvPr id="14340" name="Picture 4" descr="py">
            <a:extLst>
              <a:ext uri="{FF2B5EF4-FFF2-40B4-BE49-F238E27FC236}">
                <a16:creationId xmlns:a16="http://schemas.microsoft.com/office/drawing/2014/main" id="{709D0584-E8CF-4B10-A6BF-E01D2C8D5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3" r="4866" b="7133"/>
          <a:stretch>
            <a:fillRect/>
          </a:stretch>
        </p:blipFill>
        <p:spPr bwMode="auto">
          <a:xfrm>
            <a:off x="6553200" y="4114800"/>
            <a:ext cx="18288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80F87B9-3ADA-4204-B091-2A49F48973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Nahajanje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686191C-5296-4253-A749-59F32005E5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000"/>
              <a:t>V zemlski skorji.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Je drugi najpogostejši element v zemeljski skorji.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V kraljestvu mineralov po pomembnosti zaseda prvo mesto.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Masni delež silicija je 24,7%.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95% silicija najdemo v kristalni obliki zelo čist.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Silicijev dioksid poznamo kot kameno strelo, razne primesi pa ga obarvajo v poldragih okrasnih kamnin.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Okrasne kamnine</a:t>
            </a:r>
          </a:p>
          <a:p>
            <a:pPr lvl="1">
              <a:lnSpc>
                <a:spcPct val="90000"/>
              </a:lnSpc>
            </a:pPr>
            <a:r>
              <a:rPr lang="sl-SI" altLang="sl-SI" sz="1800"/>
              <a:t>Ametis </a:t>
            </a:r>
          </a:p>
          <a:p>
            <a:pPr lvl="1">
              <a:lnSpc>
                <a:spcPct val="90000"/>
              </a:lnSpc>
            </a:pPr>
            <a:r>
              <a:rPr lang="sl-SI" altLang="sl-SI" sz="1800"/>
              <a:t>Roževec</a:t>
            </a:r>
          </a:p>
          <a:p>
            <a:pPr lvl="1">
              <a:lnSpc>
                <a:spcPct val="90000"/>
              </a:lnSpc>
            </a:pPr>
            <a:r>
              <a:rPr lang="sl-SI" altLang="sl-SI" sz="1800"/>
              <a:t>Krizopras</a:t>
            </a:r>
          </a:p>
          <a:p>
            <a:pPr lvl="1">
              <a:lnSpc>
                <a:spcPct val="90000"/>
              </a:lnSpc>
            </a:pPr>
            <a:r>
              <a:rPr lang="sl-SI" altLang="sl-SI" sz="1800"/>
              <a:t>Granit</a:t>
            </a:r>
          </a:p>
          <a:p>
            <a:pPr lvl="1">
              <a:lnSpc>
                <a:spcPct val="90000"/>
              </a:lnSpc>
            </a:pPr>
            <a:r>
              <a:rPr lang="sl-SI" altLang="sl-SI" sz="1800"/>
              <a:t>Ahat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sl-SI" altLang="sl-SI" sz="1800"/>
              <a:t> </a:t>
            </a:r>
          </a:p>
        </p:txBody>
      </p:sp>
      <p:pic>
        <p:nvPicPr>
          <p:cNvPr id="15369" name="Picture 9" descr="flint-lg">
            <a:extLst>
              <a:ext uri="{FF2B5EF4-FFF2-40B4-BE49-F238E27FC236}">
                <a16:creationId xmlns:a16="http://schemas.microsoft.com/office/drawing/2014/main" id="{3C8706B1-C5D6-4561-93CF-6594EF5A8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886200"/>
            <a:ext cx="3527425" cy="2616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0" name="Picture 10" descr="fluo">
            <a:extLst>
              <a:ext uri="{FF2B5EF4-FFF2-40B4-BE49-F238E27FC236}">
                <a16:creationId xmlns:a16="http://schemas.microsoft.com/office/drawing/2014/main" id="{761F77DB-86EF-4F6E-87E2-9E443CB0C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13" b="8902"/>
          <a:stretch>
            <a:fillRect/>
          </a:stretch>
        </p:blipFill>
        <p:spPr bwMode="auto">
          <a:xfrm>
            <a:off x="609600" y="152400"/>
            <a:ext cx="1039813" cy="12509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427</Words>
  <Application>Microsoft Office PowerPoint</Application>
  <PresentationFormat>On-screen Show (4:3)</PresentationFormat>
  <Paragraphs>67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Wingdings</vt:lpstr>
      <vt:lpstr>Privzeti načrt</vt:lpstr>
      <vt:lpstr>PowerPoint Presentation</vt:lpstr>
      <vt:lpstr>Predstavil bom Silicij</vt:lpstr>
      <vt:lpstr>Fizikalne lastnosti</vt:lpstr>
      <vt:lpstr>Kemijske in strukturne lastnosti</vt:lpstr>
      <vt:lpstr>Odkritje Silicija</vt:lpstr>
      <vt:lpstr>Uporaba</vt:lpstr>
      <vt:lpstr>Izvor imena</vt:lpstr>
      <vt:lpstr>Pridobivanje</vt:lpstr>
      <vt:lpstr>Nahajanje</vt:lpstr>
      <vt:lpstr>Zanimivosti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2019-06-03T09:04:42Z</dcterms:created>
  <dcterms:modified xsi:type="dcterms:W3CDTF">2019-06-03T09:04:42Z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