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61" r:id="rId3"/>
    <p:sldId id="263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000"/>
    <a:srgbClr val="DB1809"/>
    <a:srgbClr val="030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6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07E9-0444-4D02-BBE4-ECFFD6178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82FF5-D7AC-4EA6-8BDD-3A10EF036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7C8E4-2236-4742-82FB-6BC5A376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281C9-E0C2-4A61-AA0D-631C9A5B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D3B7A-7948-4900-9754-484E860C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B562D-1BEB-43C6-B8EB-1ED10F6A91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88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CBE3-8CEF-4F4E-BE92-ACF13B28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EEB9E-A9D4-488E-88D8-3308AF81C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24B29-93D1-4E89-B50B-F3CBECC2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B456E-5EEE-49AA-AC46-3FE74D4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03004-2D03-4E6F-96FB-4915A8E1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E9F1F-CDFA-4BF5-852F-2C960E7D88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098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94160-E49B-4721-BC5E-A0EE1B058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A9838-CCFD-4A99-85B1-9E8F9575B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C9C5D-1481-4CD0-9578-DA6AD86C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6C48-418B-41C7-872D-B950A2B1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12D95-7432-475A-A73E-E4FB1546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931A1-8F02-4DF8-99F5-0F8D555062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466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D92D-A1FD-47B1-8B0E-40018DCC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2A7650DD-B268-4519-8B80-DCE7A56CAEC9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0464C-B454-4EF5-A221-B422192E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703EE-2641-46F8-8568-26BE6C28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E43D0-E302-4AEA-9BE3-3627E2C3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841BB9-E304-478C-A5E2-16E67FF62F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04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3919-FBAA-40B7-A1D2-459B51DF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14F6-464C-4F30-B292-9A4D5AFA8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D7F75-69F9-4424-8FFE-5CC03550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F722-7657-44E2-8E3A-E8B7FA64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F033C-FF39-4973-91A9-4A3CED0F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9C5E9-B642-4866-9F89-F1B3E8075E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28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04E8-E0E4-41F4-9A17-82101FD6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C29DC-4F43-44B7-837D-6DADE6DE7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22D8A-BF19-423F-81A6-2853A070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280CA-A4DF-4FD3-B632-4CEF18EB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C069-09F1-4333-A0C5-73B6B8FE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F9116-C591-4D47-B275-B72DA4E24A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805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37CF-41EE-45DA-8868-62B5895E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3956-E2E8-45B6-B52D-A1F65588F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AAA88-36A5-43DE-88A2-6B7975D31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5AE3C-1809-4709-BBAF-5AEA0F73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50B18-2FF7-4605-9AD2-4774A214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90AC5-03B4-472F-9F3B-38EAC78E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B55F-F577-4564-ACCA-149BDF20DA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841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40AB-C36D-446B-8DB2-E3007473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28112-36BC-4E5E-86CC-0AC3735E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4EF4C-D3D7-4791-9A9B-FCA5A0604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CCCB5-1862-4A75-9F01-D25E1B937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E00B-32DD-4AE8-BBF5-B891D0A62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2135A-0FD1-49D7-A818-5336FD93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A9FADD-2CFD-4877-A325-111596B6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5FA85-2B14-4900-B068-D5072653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DBCC-61CF-4426-AE09-9C52B460E0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28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0B78-5718-47DB-AD57-ED6EA0BC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AA6B7-9552-4785-AD68-3F4AAA39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20E9-509B-4049-ABA6-591E46EC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7CDB3-BC2B-402A-8BD6-9879CCAD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6B216-39DE-4BBF-B405-586392633A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327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8B5BA-7E97-4FCA-A9E7-486BF334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E605E-98AB-46FB-95BC-0C155BB1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30A1F-9CC5-4554-8E97-E228A91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EC54C-CCBF-4B35-B20B-0615AE8315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729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C18B-331D-479F-8288-6DB92F01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9C200-B0E7-4627-A1BE-6B20F9EB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6A3D0-0056-4E3C-BE63-89DD1091B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856ED-54AA-470F-A431-A83724E8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6C1C1-A687-46C9-A44F-1CB6D552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9012B-51CD-4AEE-B32C-392899A5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370C-DF17-4887-92DE-0856FE4E5F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517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BE0E-29A6-4AAE-828E-E8CE855C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ADBA3-22E7-466B-ACAE-53149CA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63948-04E5-4FAE-A2C3-647F3A065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1FF48-8B01-418D-A984-B847AD69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294D6-1871-4C03-BE05-DA9F6D9B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CFFF-09A6-4C77-B573-8FFCD1BB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D90D5-00C2-4AEA-B5E1-AFD7D736A1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679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D24269-FF61-49A4-82CF-6C4934C4A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F7DE57-B3BE-4A4E-865A-5484D6BF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84547F-C87A-4887-BA66-5D95F7D423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9FBFE-5737-4D0B-A69A-A2327A3F56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859250-9DB6-426D-8EBA-ED4EE346F9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2ED02DB2-40F5-40D0-871D-6FA8B36B1BB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images.google.com/url?q=http://www.svet-je-lep.com/gallery/slike/sanjske/plamen_tali_vosek.jpg">
            <a:extLst>
              <a:ext uri="{FF2B5EF4-FFF2-40B4-BE49-F238E27FC236}">
                <a16:creationId xmlns:a16="http://schemas.microsoft.com/office/drawing/2014/main" id="{C61BBAA4-F28A-4F14-943E-09A521F1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296400" cy="69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9D41C90D-3691-4820-A69A-73ABBCBB60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362200"/>
          </a:xfrm>
        </p:spPr>
        <p:txBody>
          <a:bodyPr anchor="ctr"/>
          <a:lstStyle/>
          <a:p>
            <a:r>
              <a:rPr lang="sl-SI" altLang="sl-SI" sz="9600">
                <a:solidFill>
                  <a:schemeClr val="bg1"/>
                </a:solidFill>
                <a:latin typeface="Comic Sans MS" panose="030F0702030302020204" pitchFamily="66" charset="0"/>
              </a:rPr>
              <a:t>VOSKI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733B27D-DB87-441D-9367-5E8791BFC5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l"/>
            <a:endParaRPr lang="sl-SI" altLang="sl-SI" dirty="0">
              <a:latin typeface="Snap ITC" panose="04040A07060A02020202" pitchFamily="82" charset="0"/>
            </a:endParaRPr>
          </a:p>
          <a:p>
            <a:pPr algn="l"/>
            <a:r>
              <a:rPr lang="sl-SI" altLang="sl-SI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sl-SI" altLang="sl-SI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endParaRPr lang="sl-SI" altLang="sl-SI" dirty="0">
              <a:solidFill>
                <a:schemeClr val="bg1"/>
              </a:solidFill>
              <a:latin typeface="Snap ITC" panose="04040A07060A020202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5DCCAA66-D9B9-494D-BC07-689735CF3F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"/>
            <a:ext cx="8534400" cy="6248400"/>
          </a:xfrm>
        </p:spPr>
        <p:txBody>
          <a:bodyPr/>
          <a:lstStyle/>
          <a:p>
            <a:r>
              <a:rPr lang="sl-SI" altLang="sl-SI" sz="3200"/>
              <a:t>UPORABA V VSAKDANJEM ŽIVLJENJU</a:t>
            </a:r>
          </a:p>
          <a:p>
            <a:pPr algn="l"/>
            <a:r>
              <a:rPr lang="sl-SI" altLang="sl-SI" sz="3200"/>
              <a:t>Vosek se najpogosteje uporablja za izdelavo:</a:t>
            </a:r>
          </a:p>
          <a:p>
            <a:pPr algn="l"/>
            <a:r>
              <a:rPr lang="sl-SI" altLang="sl-SI" sz="3200"/>
              <a:t>-Sveč</a:t>
            </a:r>
          </a:p>
          <a:p>
            <a:pPr algn="l"/>
            <a:r>
              <a:rPr lang="sl-SI" altLang="sl-SI" sz="3200"/>
              <a:t>-Loščil</a:t>
            </a:r>
          </a:p>
          <a:p>
            <a:pPr algn="l"/>
            <a:r>
              <a:rPr lang="sl-SI" altLang="sl-SI" sz="3200"/>
              <a:t>-V kozmetiki</a:t>
            </a:r>
          </a:p>
          <a:p>
            <a:pPr algn="l"/>
            <a:r>
              <a:rPr lang="sl-SI" altLang="sl-SI" sz="3200"/>
              <a:t>-Izdelava gramofonskih plošč</a:t>
            </a:r>
          </a:p>
          <a:p>
            <a:pPr algn="l"/>
            <a:r>
              <a:rPr lang="sl-SI" altLang="sl-SI" sz="3200"/>
              <a:t>-Izolacija kablov</a:t>
            </a:r>
          </a:p>
          <a:p>
            <a:pPr algn="l"/>
            <a:r>
              <a:rPr lang="sl-SI" altLang="sl-SI" sz="3200"/>
              <a:t>-Za mažo smučk, strojev itd.</a:t>
            </a:r>
          </a:p>
          <a:p>
            <a:pPr algn="l"/>
            <a:r>
              <a:rPr lang="sl-SI" altLang="sl-SI" sz="3200"/>
              <a:t>-Za zaščitne premaze</a:t>
            </a:r>
          </a:p>
          <a:p>
            <a:pPr algn="l"/>
            <a:r>
              <a:rPr lang="sl-SI" altLang="sl-SI" sz="3200"/>
              <a:t>-Tiskarske barve</a:t>
            </a:r>
          </a:p>
          <a:p>
            <a:pPr algn="l"/>
            <a:r>
              <a:rPr lang="sl-SI" altLang="sl-SI" sz="3200"/>
              <a:t>-Umetne smole</a:t>
            </a: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918818D9-0E37-4C0B-BBAF-D65C5D21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1657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C9EBFD73-0012-4D6E-8D6D-864C41CC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439988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A937B075-1707-4FB6-96D7-D3419A79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1531938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41FADE05-AE08-4957-A96A-070F2A84CD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382000" cy="6096000"/>
          </a:xfrm>
        </p:spPr>
        <p:txBody>
          <a:bodyPr/>
          <a:lstStyle/>
          <a:p>
            <a:r>
              <a:rPr lang="sl-SI" altLang="sl-SI" sz="3200"/>
              <a:t>VOSKOM PODOBNE SNOVI</a:t>
            </a:r>
          </a:p>
          <a:p>
            <a:pPr algn="l"/>
            <a:r>
              <a:rPr lang="sl-SI" altLang="sl-SI" sz="3200"/>
              <a:t>Snovi po zgradbi podobne voskom, uporabljajo se kot nadomestni voski:</a:t>
            </a:r>
          </a:p>
          <a:p>
            <a:pPr algn="l"/>
            <a:r>
              <a:rPr lang="sl-SI" altLang="sl-SI" sz="3200"/>
              <a:t>-Parafin:zmes alfatskih nasičenih ogljikovodikov</a:t>
            </a:r>
          </a:p>
          <a:p>
            <a:pPr algn="l"/>
            <a:r>
              <a:rPr lang="sl-SI" altLang="sl-SI" sz="3200"/>
              <a:t>              pridobivajo ga iz ostankov pri pridelavi</a:t>
            </a:r>
          </a:p>
          <a:p>
            <a:pPr algn="l"/>
            <a:r>
              <a:rPr lang="sl-SI" altLang="sl-SI" sz="3200"/>
              <a:t>              nafte. Uporabljajo ga za impregniranje </a:t>
            </a:r>
          </a:p>
          <a:p>
            <a:pPr algn="l"/>
            <a:r>
              <a:rPr lang="sl-SI" altLang="sl-SI" sz="3200"/>
              <a:t>              tkanin, sveče, kreme, loščila itd.</a:t>
            </a:r>
          </a:p>
          <a:p>
            <a:pPr algn="l"/>
            <a:r>
              <a:rPr lang="sl-SI" altLang="sl-SI" sz="3200"/>
              <a:t>-Stearin</a:t>
            </a:r>
          </a:p>
          <a:p>
            <a:pPr algn="l"/>
            <a:r>
              <a:rPr lang="sl-SI" altLang="sl-SI" sz="3200"/>
              <a:t>-Cerezin</a:t>
            </a:r>
          </a:p>
          <a:p>
            <a:pPr algn="l"/>
            <a:r>
              <a:rPr lang="sl-SI" altLang="sl-SI" sz="3200"/>
              <a:t>-Ozokerit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BD9963F6-78F2-42AC-AE06-B4092BBE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57492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16254C9F-04AF-4528-95D9-5889E1762F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305800" cy="5943600"/>
          </a:xfrm>
        </p:spPr>
        <p:txBody>
          <a:bodyPr/>
          <a:lstStyle/>
          <a:p>
            <a:pPr algn="l"/>
            <a:r>
              <a:rPr lang="sl-SI" altLang="sl-SI" sz="3200"/>
              <a:t>Voski imajo lahko estersko ali etersko zgradbo. Imajo dolgo verigo,najmanj 10 C atomov, ki je sestavljena iz ogljika, vodika in kisika. </a:t>
            </a:r>
          </a:p>
          <a:p>
            <a:pPr algn="l"/>
            <a:endParaRPr lang="sl-SI" altLang="sl-SI" sz="3200"/>
          </a:p>
          <a:p>
            <a:pPr algn="l"/>
            <a:endParaRPr lang="sl-SI" altLang="sl-SI" sz="3200"/>
          </a:p>
          <a:p>
            <a:pPr algn="l"/>
            <a:endParaRPr lang="sl-SI" altLang="sl-SI" sz="3200"/>
          </a:p>
          <a:p>
            <a:pPr algn="l"/>
            <a:r>
              <a:rPr lang="sl-SI" altLang="sl-SI" sz="1600"/>
              <a:t>                                                                </a:t>
            </a:r>
          </a:p>
          <a:p>
            <a:r>
              <a:rPr lang="sl-SI" altLang="sl-SI" sz="1600"/>
              <a:t>ESTERSKA VEZ</a:t>
            </a:r>
          </a:p>
          <a:p>
            <a:pPr algn="l"/>
            <a:endParaRPr lang="sl-SI" altLang="sl-SI" sz="3200"/>
          </a:p>
          <a:p>
            <a:endParaRPr lang="sl-SI" altLang="sl-SI" sz="1600"/>
          </a:p>
          <a:p>
            <a:endParaRPr lang="sl-SI" altLang="sl-SI" sz="1600"/>
          </a:p>
          <a:p>
            <a:r>
              <a:rPr lang="sl-SI" altLang="sl-SI" sz="1600"/>
              <a:t>ETERSKA VEZ</a:t>
            </a:r>
          </a:p>
          <a:p>
            <a:pPr algn="l"/>
            <a:endParaRPr lang="sl-SI" altLang="sl-SI" sz="3200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0A3E0C9A-6560-433B-929C-B0A54C6D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77724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27DE6544-D43C-4A7E-919A-084ACDB8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257550"/>
            <a:ext cx="468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4D9FC3E1-DE33-423B-841B-1A86C960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2723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EA963CE-0937-43EF-8400-5782698B2E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458200" cy="6096000"/>
          </a:xfrm>
        </p:spPr>
        <p:txBody>
          <a:bodyPr/>
          <a:lstStyle/>
          <a:p>
            <a:r>
              <a:rPr lang="sl-SI" altLang="sl-SI" sz="3200"/>
              <a:t>LASTNOSTI</a:t>
            </a:r>
          </a:p>
          <a:p>
            <a:pPr algn="l"/>
            <a:r>
              <a:rPr lang="sl-SI" altLang="sl-SI" sz="3200"/>
              <a:t>-trši od maščob</a:t>
            </a:r>
          </a:p>
          <a:p>
            <a:pPr algn="l"/>
            <a:r>
              <a:rPr lang="sl-SI" altLang="sl-SI" sz="3200"/>
              <a:t>-manj mastni od maščob</a:t>
            </a:r>
          </a:p>
          <a:p>
            <a:pPr algn="l"/>
            <a:r>
              <a:rPr lang="sl-SI" altLang="sl-SI" sz="3200"/>
              <a:t>-topijo se v večini organskih topil</a:t>
            </a:r>
          </a:p>
          <a:p>
            <a:pPr algn="l"/>
            <a:r>
              <a:rPr lang="sl-SI" altLang="sl-SI" sz="3200"/>
              <a:t>-niso topni v vodi</a:t>
            </a:r>
          </a:p>
          <a:p>
            <a:pPr algn="l"/>
            <a:r>
              <a:rPr lang="sl-SI" altLang="sl-SI" sz="3200"/>
              <a:t>-pri 20 stopinj Celzija postanejo gnetljivi, trdni, lomljivi, kristalni, motni.</a:t>
            </a:r>
          </a:p>
          <a:p>
            <a:pPr algn="l"/>
            <a:r>
              <a:rPr lang="sl-SI" altLang="sl-SI" sz="3200"/>
              <a:t>-tekoči postanejo pri 40°C</a:t>
            </a:r>
          </a:p>
          <a:p>
            <a:pPr algn="l"/>
            <a:endParaRPr lang="sl-SI" altLang="sl-SI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D35D73F9-1D2F-4C5C-B1A0-8EA287A11D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"/>
            <a:ext cx="8534400" cy="6172200"/>
          </a:xfrm>
        </p:spPr>
        <p:txBody>
          <a:bodyPr/>
          <a:lstStyle/>
          <a:p>
            <a:r>
              <a:rPr lang="sl-SI" altLang="sl-SI" sz="3200"/>
              <a:t>VIRI</a:t>
            </a:r>
          </a:p>
          <a:p>
            <a:pPr algn="l"/>
            <a:r>
              <a:rPr lang="sl-SI" altLang="sl-SI" sz="3200"/>
              <a:t>-KORNHAUSER, A. Organska kemija-učbenik.   Ljubljana: DZS, 1996.</a:t>
            </a:r>
          </a:p>
          <a:p>
            <a:pPr algn="l"/>
            <a:r>
              <a:rPr lang="sl-SI" altLang="sl-SI" sz="3200"/>
              <a:t>-Moja prva kemija 2. 1. izd. Ljubljana: Modrijan, 2005.</a:t>
            </a:r>
          </a:p>
          <a:p>
            <a:pPr algn="l"/>
            <a:r>
              <a:rPr lang="sl-SI" altLang="sl-SI" sz="3200"/>
              <a:t>-Veliki splošni leksikon-osma knjiga. 1. izd. Ljubljana: DZS, 1998.</a:t>
            </a:r>
          </a:p>
          <a:p>
            <a:pPr algn="l"/>
            <a:r>
              <a:rPr lang="sl-SI" altLang="sl-SI" sz="3200"/>
              <a:t>- Dijaški-snov, slovenščina.(12.4.2000). Ljubljana. 21.3.2006. http://www.dijaski.net/?stran=slo&amp;sub=snov-slov</a:t>
            </a:r>
          </a:p>
          <a:p>
            <a:pPr algn="l"/>
            <a:endParaRPr lang="sl-SI" altLang="sl-SI" sz="3200"/>
          </a:p>
          <a:p>
            <a:pPr algn="l"/>
            <a:endParaRPr lang="sl-SI" altLang="sl-SI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1F8887A4-9D3D-4472-80B2-45C70EA61E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914400"/>
            <a:ext cx="7467600" cy="5334000"/>
          </a:xfrm>
        </p:spPr>
        <p:txBody>
          <a:bodyPr/>
          <a:lstStyle/>
          <a:p>
            <a:pPr algn="l"/>
            <a:r>
              <a:rPr lang="sl-SI" altLang="sl-SI" sz="3200"/>
              <a:t>Vosek je uporaben v vsakdanjem življenju, najbolj prepoznaven je po svečah. Vosek lahko oblikujemo, zato nastanejo sveče različnih oblik.</a:t>
            </a:r>
          </a:p>
          <a:p>
            <a:pPr algn="l"/>
            <a:endParaRPr lang="sl-SI" altLang="sl-SI" sz="32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0A3FF250-A09E-4D1E-9E74-E4057DA2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10F0E7F0-9E08-4B64-B2BB-5EB2F892D6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"/>
            <a:ext cx="8229600" cy="5562600"/>
          </a:xfrm>
        </p:spPr>
        <p:txBody>
          <a:bodyPr/>
          <a:lstStyle/>
          <a:p>
            <a:pPr algn="l"/>
            <a:r>
              <a:rPr lang="sl-SI" altLang="sl-SI" sz="3200"/>
              <a:t>Voski so sestavljeni iz višjih alkoholov in višjih maščobnih kislin kot maščobe. Zaradi tega imajo voski višje tališče kot maščobe. Zaradi nizkega tališča lahko voske tudi oblikujemo.</a:t>
            </a:r>
          </a:p>
          <a:p>
            <a:pPr algn="l"/>
            <a:endParaRPr lang="sl-SI" altLang="sl-SI" sz="3200"/>
          </a:p>
          <a:p>
            <a:pPr algn="l"/>
            <a:endParaRPr lang="sl-SI" altLang="sl-SI" sz="3200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84CF6ABD-0748-4F1E-B09D-617160FE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67665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9480A7-637D-4390-9A8B-1CADF7E5D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algn="l"/>
            <a:r>
              <a:rPr lang="sl-SI" altLang="sl-SI" sz="3200"/>
              <a:t>Voski spadajo v skupino lipidov in so sorodni maščobam.Imajo enostavno zgradbo.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2FB27F0F-7210-4E1F-B8B6-30269B9884A9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571500" y="2590800"/>
          <a:ext cx="76962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MS Org Chart" r:id="rId3" imgW="7772400" imgH="3206520" progId="OrgPlusWOPX.4">
                  <p:embed followColorScheme="full"/>
                </p:oleObj>
              </mc:Choice>
              <mc:Fallback>
                <p:oleObj name="MS Org Chart" r:id="rId3" imgW="7772400" imgH="320652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590800"/>
                        <a:ext cx="7696200" cy="317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DFB2FAF-59CA-46BE-AB43-55AAAE9D6A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anchor="ctr"/>
          <a:lstStyle/>
          <a:p>
            <a:r>
              <a:rPr lang="sl-SI" altLang="sl-SI" sz="4400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A669381-A539-4954-806D-F2B03CCDBC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457200"/>
            <a:ext cx="7772400" cy="5715000"/>
          </a:xfrm>
        </p:spPr>
        <p:txBody>
          <a:bodyPr/>
          <a:lstStyle/>
          <a:p>
            <a:pPr algn="l"/>
            <a:r>
              <a:rPr lang="sl-SI" altLang="sl-SI" sz="3200"/>
              <a:t>Voski so rastlinski, živalski, mineralni in sintetični. Uporabljajo se za različne panoge.</a:t>
            </a:r>
          </a:p>
          <a:p>
            <a:pPr algn="l"/>
            <a:r>
              <a:rPr lang="sl-SI" altLang="sl-SI" sz="3200"/>
              <a:t>-Rastlinski:</a:t>
            </a:r>
          </a:p>
          <a:p>
            <a:pPr algn="l"/>
            <a:r>
              <a:rPr lang="sl-SI" altLang="sl-SI" sz="3200"/>
              <a:t>    -Brazilski vosek je umazano rumeno-zelen  </a:t>
            </a:r>
          </a:p>
          <a:p>
            <a:pPr algn="l"/>
            <a:r>
              <a:rPr lang="sl-SI" altLang="sl-SI" sz="3200"/>
              <a:t>                           katerega izločajo nekatere </a:t>
            </a:r>
          </a:p>
          <a:p>
            <a:pPr algn="l"/>
            <a:r>
              <a:rPr lang="sl-SI" altLang="sl-SI" sz="3200"/>
              <a:t>                           palme,ki rastejo v Braziliji.</a:t>
            </a:r>
          </a:p>
          <a:p>
            <a:pPr algn="l"/>
            <a:r>
              <a:rPr lang="sl-SI" altLang="sl-SI" sz="3200"/>
              <a:t>                           Je krhek in daje lep sijaj. </a:t>
            </a:r>
          </a:p>
          <a:p>
            <a:pPr algn="l"/>
            <a:r>
              <a:rPr lang="sl-SI" altLang="sl-SI" sz="3200"/>
              <a:t>                           Uporabljajo ga za loščila in </a:t>
            </a:r>
          </a:p>
          <a:p>
            <a:pPr algn="l"/>
            <a:r>
              <a:rPr lang="sl-SI" altLang="sl-SI" sz="3200"/>
              <a:t>                           izdelovanje sveč.</a:t>
            </a:r>
          </a:p>
          <a:p>
            <a:pPr algn="l"/>
            <a:r>
              <a:rPr lang="sl-SI" altLang="sl-SI" sz="3200"/>
              <a:t>      </a:t>
            </a:r>
          </a:p>
          <a:p>
            <a:pPr algn="l"/>
            <a:r>
              <a:rPr lang="sl-SI" altLang="sl-SI" sz="3200"/>
              <a:t>                                     </a:t>
            </a:r>
          </a:p>
          <a:p>
            <a:pPr algn="l"/>
            <a:r>
              <a:rPr lang="sl-SI" altLang="sl-SI" sz="3200"/>
              <a:t>                              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8B6F0DA-675B-4D9F-9A15-9E84D83F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514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53FF0B8-F918-49C1-97D2-848532AF3F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algn="l"/>
            <a:r>
              <a:rPr lang="sl-SI" altLang="sl-SI" sz="3200"/>
              <a:t>-Živalski vosek:</a:t>
            </a:r>
          </a:p>
          <a:p>
            <a:pPr algn="l"/>
            <a:r>
              <a:rPr lang="sl-SI" altLang="sl-SI" sz="3200"/>
              <a:t>     -Čebelji vosek izločajo čebele  v obliki tankih</a:t>
            </a:r>
          </a:p>
          <a:p>
            <a:pPr algn="l"/>
            <a:r>
              <a:rPr lang="sl-SI" altLang="sl-SI" sz="3200"/>
              <a:t>      prosojnih ploščic ter iz njih delajo satovje.   </a:t>
            </a:r>
          </a:p>
          <a:p>
            <a:pPr algn="l"/>
            <a:r>
              <a:rPr lang="sl-SI" altLang="sl-SI" sz="3200"/>
              <a:t>      Vosek dobimo če izmijemo prazno satovje in </a:t>
            </a:r>
          </a:p>
          <a:p>
            <a:pPr algn="l"/>
            <a:r>
              <a:rPr lang="sl-SI" altLang="sl-SI" sz="3200"/>
              <a:t>      ga stalimo. Tak vosek imenujemo rumeni.</a:t>
            </a:r>
          </a:p>
          <a:p>
            <a:pPr algn="l"/>
            <a:r>
              <a:rPr lang="sl-SI" altLang="sl-SI" sz="3200"/>
              <a:t>      Na mrazu postane krhek,če pa ga segrejemo</a:t>
            </a:r>
          </a:p>
          <a:p>
            <a:pPr algn="l"/>
            <a:r>
              <a:rPr lang="sl-SI" altLang="sl-SI" sz="3200"/>
              <a:t>                                   se da oblikovat. Iz njega </a:t>
            </a:r>
          </a:p>
          <a:p>
            <a:pPr algn="l"/>
            <a:r>
              <a:rPr lang="sl-SI" altLang="sl-SI" sz="3200"/>
              <a:t>                                   izdelujemo sveče, kreme, </a:t>
            </a:r>
          </a:p>
          <a:p>
            <a:pPr algn="l"/>
            <a:r>
              <a:rPr lang="sl-SI" altLang="sl-SI" sz="3200"/>
              <a:t>                                   čevljarski vosek, </a:t>
            </a:r>
          </a:p>
          <a:p>
            <a:pPr algn="l"/>
            <a:r>
              <a:rPr lang="sl-SI" altLang="sl-SI" sz="3200"/>
              <a:t>                                   voskanje sukanca.</a:t>
            </a:r>
          </a:p>
          <a:p>
            <a:pPr algn="l"/>
            <a:r>
              <a:rPr lang="sl-SI" altLang="sl-SI" sz="3200"/>
              <a:t>                          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EBC5DCDD-EB52-46A3-9547-1733DDCA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2004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A52A6711-7ADB-4672-B77F-EFE43B6569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09600"/>
            <a:ext cx="8382000" cy="5791200"/>
          </a:xfrm>
        </p:spPr>
        <p:txBody>
          <a:bodyPr/>
          <a:lstStyle/>
          <a:p>
            <a:pPr algn="l"/>
            <a:r>
              <a:rPr lang="sl-SI" altLang="sl-SI" sz="3200"/>
              <a:t>-Mineralni vosek</a:t>
            </a:r>
          </a:p>
          <a:p>
            <a:pPr algn="l"/>
            <a:r>
              <a:rPr lang="sl-SI" altLang="sl-SI" sz="3200"/>
              <a:t>       -Montan vosek pridobivajo iz posebne vrste </a:t>
            </a:r>
          </a:p>
          <a:p>
            <a:pPr algn="l"/>
            <a:r>
              <a:rPr lang="sl-SI" altLang="sl-SI" sz="3200"/>
              <a:t>        premoga, največ ga je na Češkem. </a:t>
            </a:r>
          </a:p>
          <a:p>
            <a:pPr algn="l"/>
            <a:r>
              <a:rPr lang="sl-SI" altLang="sl-SI" sz="3200"/>
              <a:t>        Zdrobljenega spirajo z bencinom ali </a:t>
            </a:r>
          </a:p>
          <a:p>
            <a:pPr algn="l"/>
            <a:r>
              <a:rPr lang="sl-SI" altLang="sl-SI" sz="3200"/>
              <a:t>        podobnimi snovmi in nato to snov izparijo.</a:t>
            </a:r>
          </a:p>
          <a:p>
            <a:pPr algn="l"/>
            <a:r>
              <a:rPr lang="sl-SI" altLang="sl-SI" sz="3200"/>
              <a:t>        Uporaben kot dodatek ostalim voskom.</a:t>
            </a:r>
          </a:p>
          <a:p>
            <a:pPr algn="l"/>
            <a:r>
              <a:rPr lang="sl-SI" altLang="sl-SI" sz="3200"/>
              <a:t>                                     Uporabljajo ga za</a:t>
            </a:r>
          </a:p>
          <a:p>
            <a:pPr algn="l"/>
            <a:r>
              <a:rPr lang="sl-SI" altLang="sl-SI" sz="3200"/>
              <a:t>                                      izolacijo kablov, </a:t>
            </a:r>
          </a:p>
          <a:p>
            <a:pPr algn="l"/>
            <a:r>
              <a:rPr lang="sl-SI" altLang="sl-SI" sz="3200"/>
              <a:t>                                      izdelovanje gramofonskih</a:t>
            </a:r>
          </a:p>
          <a:p>
            <a:pPr algn="l"/>
            <a:r>
              <a:rPr lang="sl-SI" altLang="sl-SI" sz="3200"/>
              <a:t>                                      plošč itd. </a:t>
            </a:r>
          </a:p>
          <a:p>
            <a:pPr algn="l"/>
            <a:endParaRPr lang="sl-SI" altLang="sl-SI" sz="320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3FE6F16-7402-4D9D-BE2C-EF502098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362325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A7A0F253-F4FE-410B-B616-46FD8BE7A5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382000" cy="6096000"/>
          </a:xfrm>
        </p:spPr>
        <p:txBody>
          <a:bodyPr/>
          <a:lstStyle/>
          <a:p>
            <a:pPr algn="l"/>
            <a:r>
              <a:rPr lang="sl-SI" altLang="sl-SI" sz="3200"/>
              <a:t>-Sintetični vosek:</a:t>
            </a:r>
          </a:p>
          <a:p>
            <a:pPr algn="l"/>
            <a:r>
              <a:rPr lang="sl-SI" altLang="sl-SI" sz="3200"/>
              <a:t>      -Sintetični vosek je narejen iz montan voska</a:t>
            </a:r>
          </a:p>
          <a:p>
            <a:pPr algn="l"/>
            <a:r>
              <a:rPr lang="sl-SI" altLang="sl-SI" sz="3200"/>
              <a:t>       Na ta način lahko izdelujejo voske, ki so </a:t>
            </a:r>
          </a:p>
          <a:p>
            <a:pPr algn="l"/>
            <a:r>
              <a:rPr lang="sl-SI" altLang="sl-SI" sz="3200"/>
              <a:t>       boljši od naravnih voskov. Zelo cenjeni so iz    </a:t>
            </a:r>
          </a:p>
          <a:p>
            <a:pPr algn="l"/>
            <a:r>
              <a:rPr lang="sl-SI" altLang="sl-SI" sz="3200"/>
              <a:t>       Nemčije, izdelovati pa jih bodo začeli tudi v</a:t>
            </a:r>
          </a:p>
          <a:p>
            <a:pPr algn="l"/>
            <a:r>
              <a:rPr lang="sl-SI" altLang="sl-SI" sz="3200"/>
              <a:t>       Zagrebu.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E6DF4824-0B00-49B0-AB45-E9564B3015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583613" cy="6096000"/>
          </a:xfrm>
        </p:spPr>
        <p:txBody>
          <a:bodyPr/>
          <a:lstStyle/>
          <a:p>
            <a:r>
              <a:rPr lang="sl-SI" altLang="sl-SI" sz="3200"/>
              <a:t>IZDELAVA SVEČ</a:t>
            </a:r>
          </a:p>
          <a:p>
            <a:pPr algn="l"/>
            <a:r>
              <a:rPr lang="sl-SI" altLang="sl-SI" sz="3200"/>
              <a:t>Izdelujejo jih iz parafina, voskov, stearina ali loja. Izdelujejo jih na dva načina in sicer z namakanjem stenja v raztaljeno snov ali pa z vlivanjem v modele.Svečo nato stružijo in gladijo, dokler ne dobi končne oblike.Pri nas večinoma izdelujejo sveče iz parafina in stearin. Parafinske sveče so</a:t>
            </a:r>
          </a:p>
          <a:p>
            <a:pPr algn="l"/>
            <a:r>
              <a:rPr lang="sl-SI" altLang="sl-SI" sz="3200"/>
              <a:t>                                                     boljše, saj so </a:t>
            </a:r>
          </a:p>
          <a:p>
            <a:pPr algn="l"/>
            <a:r>
              <a:rPr lang="sl-SI" altLang="sl-SI" sz="3200"/>
              <a:t>                                                     mehkejše in se </a:t>
            </a:r>
          </a:p>
          <a:p>
            <a:pPr algn="l"/>
            <a:r>
              <a:rPr lang="sl-SI" altLang="sl-SI" sz="3200"/>
              <a:t>                                                     lažje talijo.</a:t>
            </a:r>
          </a:p>
          <a:p>
            <a:pPr algn="l"/>
            <a:endParaRPr lang="sl-SI" altLang="sl-SI" sz="3200"/>
          </a:p>
          <a:p>
            <a:pPr algn="l"/>
            <a:r>
              <a:rPr lang="sl-SI" altLang="sl-SI" sz="1400"/>
              <a:t>                   STEARIN                                             PARAFIN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112C64BB-5D65-439A-88A7-B7E3FD53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341563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BBB0F514-EFBA-47FB-B2B4-2D66D194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57492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9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9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Snap ITC</vt:lpstr>
      <vt:lpstr>Times New Roman</vt:lpstr>
      <vt:lpstr>Default Design</vt:lpstr>
      <vt:lpstr>MS Org Chart</vt:lpstr>
      <vt:lpstr>VOSKI</vt:lpstr>
      <vt:lpstr>PowerPoint Presentation</vt:lpstr>
      <vt:lpstr>PowerPoint Presentation</vt:lpstr>
      <vt:lpstr>Voski spadajo v skupino lipidov in so sorodni maščobam.Imajo enostavno zgradbo.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2019-06-03T09:04:46Z</dcterms:created>
  <dcterms:modified xsi:type="dcterms:W3CDTF">2019-06-03T09:04:46Z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