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59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ematski slog 2 – poudarek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ematski slog 2 – poudarek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2" autoAdjust="0"/>
    <p:restoredTop sz="96953" autoAdjust="0"/>
  </p:normalViewPr>
  <p:slideViewPr>
    <p:cSldViewPr>
      <p:cViewPr varScale="1">
        <p:scale>
          <a:sx n="103" d="100"/>
          <a:sy n="103" d="100"/>
        </p:scale>
        <p:origin x="11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4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5304D-9CC7-4CC4-A1C5-5B76C65F5031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sl-SI"/>
        </a:p>
      </dgm:t>
    </dgm:pt>
    <dgm:pt modelId="{8C538B81-0FE4-4FD2-A716-9230572C12B3}">
      <dgm:prSet phldrT="[besedilo]"/>
      <dgm:spPr/>
      <dgm:t>
        <a:bodyPr/>
        <a:lstStyle/>
        <a:p>
          <a:r>
            <a:rPr lang="sl-SI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Zrak</a:t>
          </a:r>
        </a:p>
      </dgm:t>
    </dgm:pt>
    <dgm:pt modelId="{F87F68D4-2F74-4C39-9394-F296A63D6BF3}" type="parTrans" cxnId="{6DD37C78-7A68-4C44-A416-1651A01DC393}">
      <dgm:prSet/>
      <dgm:spPr/>
      <dgm:t>
        <a:bodyPr/>
        <a:lstStyle/>
        <a:p>
          <a:endParaRPr lang="sl-SI"/>
        </a:p>
      </dgm:t>
    </dgm:pt>
    <dgm:pt modelId="{F83E17FC-4C4D-4FC6-BF31-FD6B446C4A31}" type="sibTrans" cxnId="{6DD37C78-7A68-4C44-A416-1651A01DC393}">
      <dgm:prSet/>
      <dgm:spPr/>
      <dgm:t>
        <a:bodyPr/>
        <a:lstStyle/>
        <a:p>
          <a:endParaRPr lang="sl-SI"/>
        </a:p>
      </dgm:t>
    </dgm:pt>
    <dgm:pt modelId="{E946D90E-FEB1-4F67-BB5B-D99DFDB880E3}">
      <dgm:prSet phldrT="[besedilo]"/>
      <dgm:spPr/>
      <dgm:t>
        <a:bodyPr/>
        <a:lstStyle/>
        <a:p>
          <a:r>
            <a:rPr lang="sl-SI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Tekoči zrak</a:t>
          </a:r>
        </a:p>
      </dgm:t>
    </dgm:pt>
    <dgm:pt modelId="{BEE27CE2-E90F-48D8-AA67-30754D817685}" type="parTrans" cxnId="{1CE6F7F8-6BED-4CFB-A2C2-7DBFCC2740F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1EDB5128-7D49-4DD9-A2AE-4D81431B7A7D}" type="sibTrans" cxnId="{1CE6F7F8-6BED-4CFB-A2C2-7DBFCC2740FD}">
      <dgm:prSet/>
      <dgm:spPr/>
      <dgm:t>
        <a:bodyPr/>
        <a:lstStyle/>
        <a:p>
          <a:endParaRPr lang="sl-SI"/>
        </a:p>
      </dgm:t>
    </dgm:pt>
    <dgm:pt modelId="{B87B8F43-E558-40DD-A21D-1D3C6585FF31}">
      <dgm:prSet phldrT="[besedilo]"/>
      <dgm:spPr>
        <a:ln w="57150">
          <a:solidFill>
            <a:srgbClr val="FFFF00"/>
          </a:solidFill>
          <a:prstDash val="sysDot"/>
        </a:ln>
      </dgm:spPr>
      <dgm:t>
        <a:bodyPr/>
        <a:lstStyle/>
        <a:p>
          <a:r>
            <a:rPr lang="sl-SI" dirty="0" err="1">
              <a:ln>
                <a:noFill/>
                <a:prstDash val="sysDash"/>
              </a:ln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Xenon</a:t>
          </a:r>
          <a:r>
            <a:rPr lang="sl-SI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rPr>
            <a:t> </a:t>
          </a:r>
        </a:p>
      </dgm:t>
    </dgm:pt>
    <dgm:pt modelId="{700BE4DF-D9D8-4683-969A-88B5002E603D}" type="parTrans" cxnId="{E1AA3E89-EA53-451F-8CBC-40E29102CD3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A5722C35-7BCC-4E9A-904E-56F1A1CE02BC}" type="sibTrans" cxnId="{E1AA3E89-EA53-451F-8CBC-40E29102CD39}">
      <dgm:prSet/>
      <dgm:spPr/>
      <dgm:t>
        <a:bodyPr/>
        <a:lstStyle/>
        <a:p>
          <a:endParaRPr lang="sl-SI"/>
        </a:p>
      </dgm:t>
    </dgm:pt>
    <dgm:pt modelId="{17A41ADC-8680-4C0A-A687-755EDA7E9A4C}">
      <dgm:prSet/>
      <dgm:spPr>
        <a:ln w="57150">
          <a:solidFill>
            <a:schemeClr val="accent2"/>
          </a:solidFill>
          <a:prstDash val="sysDot"/>
        </a:ln>
      </dgm:spPr>
      <dgm:t>
        <a:bodyPr/>
        <a:lstStyle/>
        <a:p>
          <a:r>
            <a:rPr lang="sl-SI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Argon</a:t>
          </a:r>
        </a:p>
      </dgm:t>
    </dgm:pt>
    <dgm:pt modelId="{427F6E09-FC8C-4C1F-94D6-E6CECF99C3C1}" type="parTrans" cxnId="{700EC15C-F6E4-440B-B6D5-2BD5305E031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530B90A8-A406-44A1-B6B1-3BF0857C3FB4}" type="sibTrans" cxnId="{700EC15C-F6E4-440B-B6D5-2BD5305E0313}">
      <dgm:prSet/>
      <dgm:spPr/>
      <dgm:t>
        <a:bodyPr/>
        <a:lstStyle/>
        <a:p>
          <a:endParaRPr lang="sl-SI"/>
        </a:p>
      </dgm:t>
    </dgm:pt>
    <dgm:pt modelId="{213B4DAA-EECE-4BD1-926A-4A6E57B00391}">
      <dgm:prSet/>
      <dgm:spPr/>
      <dgm:t>
        <a:bodyPr/>
        <a:lstStyle/>
        <a:p>
          <a:r>
            <a:rPr lang="sl-SI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rPr>
            <a:t>Dušik,Kisik</a:t>
          </a:r>
        </a:p>
      </dgm:t>
    </dgm:pt>
    <dgm:pt modelId="{5BEEA251-BDFC-4D8A-B292-86B50E52E112}" type="parTrans" cxnId="{0EC865DB-C2F6-4690-96F6-13F63AE5244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35F46E9D-860C-4082-B729-8B02C9D878D4}" type="sibTrans" cxnId="{0EC865DB-C2F6-4690-96F6-13F63AE5244F}">
      <dgm:prSet/>
      <dgm:spPr/>
      <dgm:t>
        <a:bodyPr/>
        <a:lstStyle/>
        <a:p>
          <a:endParaRPr lang="sl-SI"/>
        </a:p>
      </dgm:t>
    </dgm:pt>
    <dgm:pt modelId="{B73C4B10-C9C6-4134-AF41-C6AE6B1CC652}">
      <dgm:prSet/>
      <dgm:spPr>
        <a:ln w="57150">
          <a:solidFill>
            <a:srgbClr val="CB3DBA"/>
          </a:solidFill>
          <a:prstDash val="sysDot"/>
        </a:ln>
      </dgm:spPr>
      <dgm:t>
        <a:bodyPr/>
        <a:lstStyle/>
        <a:p>
          <a:r>
            <a:rPr lang="sl-SI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Kripton</a:t>
          </a:r>
        </a:p>
      </dgm:t>
    </dgm:pt>
    <dgm:pt modelId="{4079EB00-8909-4C4C-B79E-F56CA6D5DC65}" type="parTrans" cxnId="{670A0DFE-BDD5-4C0F-AB87-52FA28F7CB4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F1941484-8098-4925-9E7D-638456DD7006}" type="sibTrans" cxnId="{670A0DFE-BDD5-4C0F-AB87-52FA28F7CB4B}">
      <dgm:prSet/>
      <dgm:spPr/>
      <dgm:t>
        <a:bodyPr/>
        <a:lstStyle/>
        <a:p>
          <a:endParaRPr lang="sl-SI"/>
        </a:p>
      </dgm:t>
    </dgm:pt>
    <dgm:pt modelId="{8BA20342-F347-4727-A8B2-80A28C87C34A}">
      <dgm:prSet/>
      <dgm:spPr>
        <a:ln w="57150">
          <a:solidFill>
            <a:srgbClr val="FFC000"/>
          </a:solidFill>
          <a:prstDash val="sysDot"/>
        </a:ln>
      </dgm:spPr>
      <dgm:t>
        <a:bodyPr/>
        <a:lstStyle/>
        <a:p>
          <a:r>
            <a:rPr lang="sl-SI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Neon</a:t>
          </a:r>
        </a:p>
      </dgm:t>
    </dgm:pt>
    <dgm:pt modelId="{AC52F91C-6E17-41E6-BAEA-C26FDC0FF4FD}" type="parTrans" cxnId="{34FC0BA4-2761-45F7-84A9-ACDE40A8C26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899B8647-7589-4D2F-B361-3B1D84C96465}" type="sibTrans" cxnId="{34FC0BA4-2761-45F7-84A9-ACDE40A8C265}">
      <dgm:prSet/>
      <dgm:spPr/>
      <dgm:t>
        <a:bodyPr/>
        <a:lstStyle/>
        <a:p>
          <a:endParaRPr lang="sl-SI"/>
        </a:p>
      </dgm:t>
    </dgm:pt>
    <dgm:pt modelId="{CC974789-0540-4E53-87CF-119DF898CA3E}">
      <dgm:prSet custT="1"/>
      <dgm:spPr>
        <a:ln w="57150">
          <a:solidFill>
            <a:srgbClr val="0070C0"/>
          </a:solidFill>
          <a:prstDash val="sysDot"/>
        </a:ln>
      </dgm:spPr>
      <dgm:t>
        <a:bodyPr/>
        <a:lstStyle/>
        <a:p>
          <a:r>
            <a:rPr lang="sl-SI" sz="24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Radon</a:t>
          </a:r>
        </a:p>
      </dgm:t>
    </dgm:pt>
    <dgm:pt modelId="{F146B4DD-47CC-4540-9557-8B462041DB14}" type="parTrans" cxnId="{301DEB29-BA75-4167-92C1-736132AB311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768BFB26-A9AB-446B-8AC6-F7CD0598734B}" type="sibTrans" cxnId="{301DEB29-BA75-4167-92C1-736132AB3112}">
      <dgm:prSet/>
      <dgm:spPr/>
      <dgm:t>
        <a:bodyPr/>
        <a:lstStyle/>
        <a:p>
          <a:endParaRPr lang="sl-SI"/>
        </a:p>
      </dgm:t>
    </dgm:pt>
    <dgm:pt modelId="{429EC5D8-D9FA-40B6-961E-EE5C476F8875}" type="pres">
      <dgm:prSet presAssocID="{32A5304D-9CC7-4CC4-A1C5-5B76C65F50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F1BE48-40CF-41D5-B65E-39B05A7950D7}" type="pres">
      <dgm:prSet presAssocID="{8C538B81-0FE4-4FD2-A716-9230572C12B3}" presName="root1" presStyleCnt="0"/>
      <dgm:spPr/>
    </dgm:pt>
    <dgm:pt modelId="{500FDF18-C9B8-45BE-978D-B337F2520B53}" type="pres">
      <dgm:prSet presAssocID="{8C538B81-0FE4-4FD2-A716-9230572C12B3}" presName="LevelOneTextNode" presStyleLbl="node0" presStyleIdx="0" presStyleCnt="1" custLinFactY="-1080" custLinFactNeighborX="-2797" custLinFactNeighborY="-100000">
        <dgm:presLayoutVars>
          <dgm:chPref val="3"/>
        </dgm:presLayoutVars>
      </dgm:prSet>
      <dgm:spPr/>
    </dgm:pt>
    <dgm:pt modelId="{C69B4224-C02C-4D23-97A5-3D8280C8FBF0}" type="pres">
      <dgm:prSet presAssocID="{8C538B81-0FE4-4FD2-A716-9230572C12B3}" presName="level2hierChild" presStyleCnt="0"/>
      <dgm:spPr/>
    </dgm:pt>
    <dgm:pt modelId="{5E86C626-160A-4C21-A6FF-E6CE4B34BD57}" type="pres">
      <dgm:prSet presAssocID="{BEE27CE2-E90F-48D8-AA67-30754D817685}" presName="conn2-1" presStyleLbl="parChTrans1D2" presStyleIdx="0" presStyleCnt="1"/>
      <dgm:spPr/>
    </dgm:pt>
    <dgm:pt modelId="{36A26AF6-134D-4395-AB77-B7856BAA72E6}" type="pres">
      <dgm:prSet presAssocID="{BEE27CE2-E90F-48D8-AA67-30754D817685}" presName="connTx" presStyleLbl="parChTrans1D2" presStyleIdx="0" presStyleCnt="1"/>
      <dgm:spPr/>
    </dgm:pt>
    <dgm:pt modelId="{1C4437AD-DC7C-4E3C-ABE4-0352497E098C}" type="pres">
      <dgm:prSet presAssocID="{E946D90E-FEB1-4F67-BB5B-D99DFDB880E3}" presName="root2" presStyleCnt="0"/>
      <dgm:spPr/>
    </dgm:pt>
    <dgm:pt modelId="{1C914CC2-05D7-4FDC-9261-2A1561DE5E82}" type="pres">
      <dgm:prSet presAssocID="{E946D90E-FEB1-4F67-BB5B-D99DFDB880E3}" presName="LevelTwoTextNode" presStyleLbl="node2" presStyleIdx="0" presStyleCnt="1" custLinFactY="-1080" custLinFactNeighborX="-3957" custLinFactNeighborY="-100000">
        <dgm:presLayoutVars>
          <dgm:chPref val="3"/>
        </dgm:presLayoutVars>
      </dgm:prSet>
      <dgm:spPr/>
    </dgm:pt>
    <dgm:pt modelId="{D08E6579-BFEE-42F2-96F5-5CB10BC7637C}" type="pres">
      <dgm:prSet presAssocID="{E946D90E-FEB1-4F67-BB5B-D99DFDB880E3}" presName="level3hierChild" presStyleCnt="0"/>
      <dgm:spPr/>
    </dgm:pt>
    <dgm:pt modelId="{98B4E461-EE92-4913-94A5-2A4A633D2AEE}" type="pres">
      <dgm:prSet presAssocID="{700BE4DF-D9D8-4683-969A-88B5002E603D}" presName="conn2-1" presStyleLbl="parChTrans1D3" presStyleIdx="0" presStyleCnt="6"/>
      <dgm:spPr/>
    </dgm:pt>
    <dgm:pt modelId="{CC85BF42-AFAF-4F8A-88E9-9E29992B5DF9}" type="pres">
      <dgm:prSet presAssocID="{700BE4DF-D9D8-4683-969A-88B5002E603D}" presName="connTx" presStyleLbl="parChTrans1D3" presStyleIdx="0" presStyleCnt="6"/>
      <dgm:spPr/>
    </dgm:pt>
    <dgm:pt modelId="{261DC7FA-1C57-407B-BC18-F5ED301079EF}" type="pres">
      <dgm:prSet presAssocID="{B87B8F43-E558-40DD-A21D-1D3C6585FF31}" presName="root2" presStyleCnt="0"/>
      <dgm:spPr/>
    </dgm:pt>
    <dgm:pt modelId="{F36E6462-D90D-47CC-A62C-499DB715E98B}" type="pres">
      <dgm:prSet presAssocID="{B87B8F43-E558-40DD-A21D-1D3C6585FF31}" presName="LevelTwoTextNode" presStyleLbl="node3" presStyleIdx="0" presStyleCnt="6" custScaleX="73737" custScaleY="71914" custLinFactNeighborX="-188" custLinFactNeighborY="33838">
        <dgm:presLayoutVars>
          <dgm:chPref val="3"/>
        </dgm:presLayoutVars>
      </dgm:prSet>
      <dgm:spPr/>
    </dgm:pt>
    <dgm:pt modelId="{62F1128B-BE12-48B5-AD95-5DABF15D60F9}" type="pres">
      <dgm:prSet presAssocID="{B87B8F43-E558-40DD-A21D-1D3C6585FF31}" presName="level3hierChild" presStyleCnt="0"/>
      <dgm:spPr/>
    </dgm:pt>
    <dgm:pt modelId="{C8AEF2AB-108C-42E4-8AC2-5794A3AAC0BC}" type="pres">
      <dgm:prSet presAssocID="{AC52F91C-6E17-41E6-BAEA-C26FDC0FF4FD}" presName="conn2-1" presStyleLbl="parChTrans1D3" presStyleIdx="1" presStyleCnt="6"/>
      <dgm:spPr/>
    </dgm:pt>
    <dgm:pt modelId="{1E1C96BC-826F-4465-B73B-B1EC1DC814B0}" type="pres">
      <dgm:prSet presAssocID="{AC52F91C-6E17-41E6-BAEA-C26FDC0FF4FD}" presName="connTx" presStyleLbl="parChTrans1D3" presStyleIdx="1" presStyleCnt="6"/>
      <dgm:spPr/>
    </dgm:pt>
    <dgm:pt modelId="{1DA8EAE3-94BC-49AC-89A1-01BEAFFA10A2}" type="pres">
      <dgm:prSet presAssocID="{8BA20342-F347-4727-A8B2-80A28C87C34A}" presName="root2" presStyleCnt="0"/>
      <dgm:spPr/>
    </dgm:pt>
    <dgm:pt modelId="{6102F8B1-07EA-436E-B5FA-4C0E12022A56}" type="pres">
      <dgm:prSet presAssocID="{8BA20342-F347-4727-A8B2-80A28C87C34A}" presName="LevelTwoTextNode" presStyleLbl="node3" presStyleIdx="1" presStyleCnt="6" custScaleX="69429" custScaleY="77303" custLinFactY="26953" custLinFactNeighborX="4813" custLinFactNeighborY="100000">
        <dgm:presLayoutVars>
          <dgm:chPref val="3"/>
        </dgm:presLayoutVars>
      </dgm:prSet>
      <dgm:spPr/>
    </dgm:pt>
    <dgm:pt modelId="{A86D91D5-8D3E-4217-8CE9-C73A800AF988}" type="pres">
      <dgm:prSet presAssocID="{8BA20342-F347-4727-A8B2-80A28C87C34A}" presName="level3hierChild" presStyleCnt="0"/>
      <dgm:spPr/>
    </dgm:pt>
    <dgm:pt modelId="{BDE6FED4-402C-450C-9604-F92CB49DF0E0}" type="pres">
      <dgm:prSet presAssocID="{F146B4DD-47CC-4540-9557-8B462041DB14}" presName="conn2-1" presStyleLbl="parChTrans1D3" presStyleIdx="2" presStyleCnt="6"/>
      <dgm:spPr/>
    </dgm:pt>
    <dgm:pt modelId="{514BE22E-23E8-4884-BB3C-EA65257C3551}" type="pres">
      <dgm:prSet presAssocID="{F146B4DD-47CC-4540-9557-8B462041DB14}" presName="connTx" presStyleLbl="parChTrans1D3" presStyleIdx="2" presStyleCnt="6"/>
      <dgm:spPr/>
    </dgm:pt>
    <dgm:pt modelId="{4B8AAEC0-36A0-46A6-A5F2-25BDA5D17C74}" type="pres">
      <dgm:prSet presAssocID="{CC974789-0540-4E53-87CF-119DF898CA3E}" presName="root2" presStyleCnt="0"/>
      <dgm:spPr/>
    </dgm:pt>
    <dgm:pt modelId="{41D26CF8-95F8-4405-BF25-58E4C738B7EF}" type="pres">
      <dgm:prSet presAssocID="{CC974789-0540-4E53-87CF-119DF898CA3E}" presName="LevelTwoTextNode" presStyleLbl="node3" presStyleIdx="2" presStyleCnt="6" custScaleX="68628" custScaleY="77997" custLinFactY="100000" custLinFactNeighborX="4813" custLinFactNeighborY="126698">
        <dgm:presLayoutVars>
          <dgm:chPref val="3"/>
        </dgm:presLayoutVars>
      </dgm:prSet>
      <dgm:spPr/>
    </dgm:pt>
    <dgm:pt modelId="{BB948326-C480-4ABC-9F7D-EA4938F2ECD2}" type="pres">
      <dgm:prSet presAssocID="{CC974789-0540-4E53-87CF-119DF898CA3E}" presName="level3hierChild" presStyleCnt="0"/>
      <dgm:spPr/>
    </dgm:pt>
    <dgm:pt modelId="{F094DC16-54DC-472E-B6BE-FA17C7748E73}" type="pres">
      <dgm:prSet presAssocID="{4079EB00-8909-4C4C-B79E-F56CA6D5DC65}" presName="conn2-1" presStyleLbl="parChTrans1D3" presStyleIdx="3" presStyleCnt="6"/>
      <dgm:spPr/>
    </dgm:pt>
    <dgm:pt modelId="{FA2E81B7-516E-47F8-9B86-5FFE93A13226}" type="pres">
      <dgm:prSet presAssocID="{4079EB00-8909-4C4C-B79E-F56CA6D5DC65}" presName="connTx" presStyleLbl="parChTrans1D3" presStyleIdx="3" presStyleCnt="6"/>
      <dgm:spPr/>
    </dgm:pt>
    <dgm:pt modelId="{EADEA6A9-A7CE-4BC8-90DD-614C1069E416}" type="pres">
      <dgm:prSet presAssocID="{B73C4B10-C9C6-4134-AF41-C6AE6B1CC652}" presName="root2" presStyleCnt="0"/>
      <dgm:spPr/>
    </dgm:pt>
    <dgm:pt modelId="{DE41B080-1725-4A12-AC55-EAAC066DD569}" type="pres">
      <dgm:prSet presAssocID="{B73C4B10-C9C6-4134-AF41-C6AE6B1CC652}" presName="LevelTwoTextNode" presStyleLbl="node3" presStyleIdx="3" presStyleCnt="6" custScaleX="69590" custScaleY="73975" custLinFactNeighborX="4813" custLinFactNeighborY="41670">
        <dgm:presLayoutVars>
          <dgm:chPref val="3"/>
        </dgm:presLayoutVars>
      </dgm:prSet>
      <dgm:spPr/>
    </dgm:pt>
    <dgm:pt modelId="{8F412AC9-EF3C-49CE-9C4E-ED7CFCDCA66A}" type="pres">
      <dgm:prSet presAssocID="{B73C4B10-C9C6-4134-AF41-C6AE6B1CC652}" presName="level3hierChild" presStyleCnt="0"/>
      <dgm:spPr/>
    </dgm:pt>
    <dgm:pt modelId="{7E37703C-D8E4-4095-A13E-152493A5FF83}" type="pres">
      <dgm:prSet presAssocID="{427F6E09-FC8C-4C1F-94D6-E6CECF99C3C1}" presName="conn2-1" presStyleLbl="parChTrans1D3" presStyleIdx="4" presStyleCnt="6"/>
      <dgm:spPr/>
    </dgm:pt>
    <dgm:pt modelId="{61DAB0C2-10B8-4705-ADBC-8B6482A67348}" type="pres">
      <dgm:prSet presAssocID="{427F6E09-FC8C-4C1F-94D6-E6CECF99C3C1}" presName="connTx" presStyleLbl="parChTrans1D3" presStyleIdx="4" presStyleCnt="6"/>
      <dgm:spPr/>
    </dgm:pt>
    <dgm:pt modelId="{6DAA3988-9E95-4C40-B723-E2F698EF604D}" type="pres">
      <dgm:prSet presAssocID="{17A41ADC-8680-4C0A-A687-755EDA7E9A4C}" presName="root2" presStyleCnt="0"/>
      <dgm:spPr/>
    </dgm:pt>
    <dgm:pt modelId="{436E9F83-42D9-46EC-A9C7-793FC87870A9}" type="pres">
      <dgm:prSet presAssocID="{17A41ADC-8680-4C0A-A687-755EDA7E9A4C}" presName="LevelTwoTextNode" presStyleLbl="node3" presStyleIdx="4" presStyleCnt="6" custScaleX="69429" custScaleY="72379" custLinFactY="-100000" custLinFactNeighborX="4813" custLinFactNeighborY="-137336">
        <dgm:presLayoutVars>
          <dgm:chPref val="3"/>
        </dgm:presLayoutVars>
      </dgm:prSet>
      <dgm:spPr/>
    </dgm:pt>
    <dgm:pt modelId="{A13A4C4D-331A-4507-9C2D-554163427DAC}" type="pres">
      <dgm:prSet presAssocID="{17A41ADC-8680-4C0A-A687-755EDA7E9A4C}" presName="level3hierChild" presStyleCnt="0"/>
      <dgm:spPr/>
    </dgm:pt>
    <dgm:pt modelId="{CA0C2515-4066-4B0E-9632-66FE87432549}" type="pres">
      <dgm:prSet presAssocID="{5BEEA251-BDFC-4D8A-B292-86B50E52E112}" presName="conn2-1" presStyleLbl="parChTrans1D3" presStyleIdx="5" presStyleCnt="6"/>
      <dgm:spPr/>
    </dgm:pt>
    <dgm:pt modelId="{28DC2AA6-982E-451D-9A39-D7681F105B9F}" type="pres">
      <dgm:prSet presAssocID="{5BEEA251-BDFC-4D8A-B292-86B50E52E112}" presName="connTx" presStyleLbl="parChTrans1D3" presStyleIdx="5" presStyleCnt="6"/>
      <dgm:spPr/>
    </dgm:pt>
    <dgm:pt modelId="{361A4E77-0443-427C-9FFB-25A29FA9CBAA}" type="pres">
      <dgm:prSet presAssocID="{213B4DAA-EECE-4BD1-926A-4A6E57B00391}" presName="root2" presStyleCnt="0"/>
      <dgm:spPr/>
    </dgm:pt>
    <dgm:pt modelId="{7D6834BF-0756-4EA6-A5F0-EC8B041653D4}" type="pres">
      <dgm:prSet presAssocID="{213B4DAA-EECE-4BD1-926A-4A6E57B00391}" presName="LevelTwoTextNode" presStyleLbl="node3" presStyleIdx="5" presStyleCnt="6" custScaleX="86729" custScaleY="72626" custLinFactY="-203069" custLinFactNeighborX="-188" custLinFactNeighborY="-300000">
        <dgm:presLayoutVars>
          <dgm:chPref val="3"/>
        </dgm:presLayoutVars>
      </dgm:prSet>
      <dgm:spPr/>
    </dgm:pt>
    <dgm:pt modelId="{B9B0336F-DD6C-4715-9737-E7B3FA7D3899}" type="pres">
      <dgm:prSet presAssocID="{213B4DAA-EECE-4BD1-926A-4A6E57B00391}" presName="level3hierChild" presStyleCnt="0"/>
      <dgm:spPr/>
    </dgm:pt>
  </dgm:ptLst>
  <dgm:cxnLst>
    <dgm:cxn modelId="{122CE402-3A63-4236-A221-9EA6D3C5D678}" type="presOf" srcId="{BEE27CE2-E90F-48D8-AA67-30754D817685}" destId="{36A26AF6-134D-4395-AB77-B7856BAA72E6}" srcOrd="1" destOrd="0" presId="urn:microsoft.com/office/officeart/2005/8/layout/hierarchy2"/>
    <dgm:cxn modelId="{9DC0A20E-3337-4F78-A0C3-FC1D525C110B}" type="presOf" srcId="{F146B4DD-47CC-4540-9557-8B462041DB14}" destId="{BDE6FED4-402C-450C-9604-F92CB49DF0E0}" srcOrd="0" destOrd="0" presId="urn:microsoft.com/office/officeart/2005/8/layout/hierarchy2"/>
    <dgm:cxn modelId="{0886EC18-8150-4BAE-9CD2-FCA60E0AEF3E}" type="presOf" srcId="{427F6E09-FC8C-4C1F-94D6-E6CECF99C3C1}" destId="{7E37703C-D8E4-4095-A13E-152493A5FF83}" srcOrd="0" destOrd="0" presId="urn:microsoft.com/office/officeart/2005/8/layout/hierarchy2"/>
    <dgm:cxn modelId="{301DEB29-BA75-4167-92C1-736132AB3112}" srcId="{E946D90E-FEB1-4F67-BB5B-D99DFDB880E3}" destId="{CC974789-0540-4E53-87CF-119DF898CA3E}" srcOrd="2" destOrd="0" parTransId="{F146B4DD-47CC-4540-9557-8B462041DB14}" sibTransId="{768BFB26-A9AB-446B-8AC6-F7CD0598734B}"/>
    <dgm:cxn modelId="{72386834-579B-46D6-A5F5-EC9967BEF080}" type="presOf" srcId="{700BE4DF-D9D8-4683-969A-88B5002E603D}" destId="{CC85BF42-AFAF-4F8A-88E9-9E29992B5DF9}" srcOrd="1" destOrd="0" presId="urn:microsoft.com/office/officeart/2005/8/layout/hierarchy2"/>
    <dgm:cxn modelId="{0805E635-8ABC-4B1E-8A3D-74149A5225C6}" type="presOf" srcId="{17A41ADC-8680-4C0A-A687-755EDA7E9A4C}" destId="{436E9F83-42D9-46EC-A9C7-793FC87870A9}" srcOrd="0" destOrd="0" presId="urn:microsoft.com/office/officeart/2005/8/layout/hierarchy2"/>
    <dgm:cxn modelId="{700EC15C-F6E4-440B-B6D5-2BD5305E0313}" srcId="{E946D90E-FEB1-4F67-BB5B-D99DFDB880E3}" destId="{17A41ADC-8680-4C0A-A687-755EDA7E9A4C}" srcOrd="4" destOrd="0" parTransId="{427F6E09-FC8C-4C1F-94D6-E6CECF99C3C1}" sibTransId="{530B90A8-A406-44A1-B6B1-3BF0857C3FB4}"/>
    <dgm:cxn modelId="{C4E7005D-759B-4B68-9FD1-CA12F59D6743}" type="presOf" srcId="{5BEEA251-BDFC-4D8A-B292-86B50E52E112}" destId="{28DC2AA6-982E-451D-9A39-D7681F105B9F}" srcOrd="1" destOrd="0" presId="urn:microsoft.com/office/officeart/2005/8/layout/hierarchy2"/>
    <dgm:cxn modelId="{4FDA215D-B22B-4ABF-9E74-F70408376565}" type="presOf" srcId="{427F6E09-FC8C-4C1F-94D6-E6CECF99C3C1}" destId="{61DAB0C2-10B8-4705-ADBC-8B6482A67348}" srcOrd="1" destOrd="0" presId="urn:microsoft.com/office/officeart/2005/8/layout/hierarchy2"/>
    <dgm:cxn modelId="{E5C89546-F31D-4B1F-8E45-623E7E8CFC7A}" type="presOf" srcId="{4079EB00-8909-4C4C-B79E-F56CA6D5DC65}" destId="{FA2E81B7-516E-47F8-9B86-5FFE93A13226}" srcOrd="1" destOrd="0" presId="urn:microsoft.com/office/officeart/2005/8/layout/hierarchy2"/>
    <dgm:cxn modelId="{115AA26F-1A2B-4FD9-83B1-7ECDD09BAF59}" type="presOf" srcId="{AC52F91C-6E17-41E6-BAEA-C26FDC0FF4FD}" destId="{C8AEF2AB-108C-42E4-8AC2-5794A3AAC0BC}" srcOrd="0" destOrd="0" presId="urn:microsoft.com/office/officeart/2005/8/layout/hierarchy2"/>
    <dgm:cxn modelId="{8E49E774-94CC-4F49-8B9D-829406E863E1}" type="presOf" srcId="{700BE4DF-D9D8-4683-969A-88B5002E603D}" destId="{98B4E461-EE92-4913-94A5-2A4A633D2AEE}" srcOrd="0" destOrd="0" presId="urn:microsoft.com/office/officeart/2005/8/layout/hierarchy2"/>
    <dgm:cxn modelId="{6DD37C78-7A68-4C44-A416-1651A01DC393}" srcId="{32A5304D-9CC7-4CC4-A1C5-5B76C65F5031}" destId="{8C538B81-0FE4-4FD2-A716-9230572C12B3}" srcOrd="0" destOrd="0" parTransId="{F87F68D4-2F74-4C39-9394-F296A63D6BF3}" sibTransId="{F83E17FC-4C4D-4FC6-BF31-FD6B446C4A31}"/>
    <dgm:cxn modelId="{780ABB86-EE2F-44F0-85ED-6565290D56DE}" type="presOf" srcId="{B87B8F43-E558-40DD-A21D-1D3C6585FF31}" destId="{F36E6462-D90D-47CC-A62C-499DB715E98B}" srcOrd="0" destOrd="0" presId="urn:microsoft.com/office/officeart/2005/8/layout/hierarchy2"/>
    <dgm:cxn modelId="{E1AA3E89-EA53-451F-8CBC-40E29102CD39}" srcId="{E946D90E-FEB1-4F67-BB5B-D99DFDB880E3}" destId="{B87B8F43-E558-40DD-A21D-1D3C6585FF31}" srcOrd="0" destOrd="0" parTransId="{700BE4DF-D9D8-4683-969A-88B5002E603D}" sibTransId="{A5722C35-7BCC-4E9A-904E-56F1A1CE02BC}"/>
    <dgm:cxn modelId="{85F0CC8A-A738-47B6-93BD-8DB557F39A12}" type="presOf" srcId="{213B4DAA-EECE-4BD1-926A-4A6E57B00391}" destId="{7D6834BF-0756-4EA6-A5F0-EC8B041653D4}" srcOrd="0" destOrd="0" presId="urn:microsoft.com/office/officeart/2005/8/layout/hierarchy2"/>
    <dgm:cxn modelId="{E0B9068D-4ED2-4D83-93F9-288A5A16083E}" type="presOf" srcId="{CC974789-0540-4E53-87CF-119DF898CA3E}" destId="{41D26CF8-95F8-4405-BF25-58E4C738B7EF}" srcOrd="0" destOrd="0" presId="urn:microsoft.com/office/officeart/2005/8/layout/hierarchy2"/>
    <dgm:cxn modelId="{B38935A3-DE0C-4E68-A403-F9136393FE77}" type="presOf" srcId="{4079EB00-8909-4C4C-B79E-F56CA6D5DC65}" destId="{F094DC16-54DC-472E-B6BE-FA17C7748E73}" srcOrd="0" destOrd="0" presId="urn:microsoft.com/office/officeart/2005/8/layout/hierarchy2"/>
    <dgm:cxn modelId="{34FC0BA4-2761-45F7-84A9-ACDE40A8C265}" srcId="{E946D90E-FEB1-4F67-BB5B-D99DFDB880E3}" destId="{8BA20342-F347-4727-A8B2-80A28C87C34A}" srcOrd="1" destOrd="0" parTransId="{AC52F91C-6E17-41E6-BAEA-C26FDC0FF4FD}" sibTransId="{899B8647-7589-4D2F-B361-3B1D84C96465}"/>
    <dgm:cxn modelId="{AF17B1AC-E743-431F-9FCC-F6A2F237196A}" type="presOf" srcId="{BEE27CE2-E90F-48D8-AA67-30754D817685}" destId="{5E86C626-160A-4C21-A6FF-E6CE4B34BD57}" srcOrd="0" destOrd="0" presId="urn:microsoft.com/office/officeart/2005/8/layout/hierarchy2"/>
    <dgm:cxn modelId="{167075B4-1E5F-43AD-B11B-1134E86658D8}" type="presOf" srcId="{F146B4DD-47CC-4540-9557-8B462041DB14}" destId="{514BE22E-23E8-4884-BB3C-EA65257C3551}" srcOrd="1" destOrd="0" presId="urn:microsoft.com/office/officeart/2005/8/layout/hierarchy2"/>
    <dgm:cxn modelId="{1D4F66B8-CF82-4E75-A1A4-00006DC88685}" type="presOf" srcId="{8C538B81-0FE4-4FD2-A716-9230572C12B3}" destId="{500FDF18-C9B8-45BE-978D-B337F2520B53}" srcOrd="0" destOrd="0" presId="urn:microsoft.com/office/officeart/2005/8/layout/hierarchy2"/>
    <dgm:cxn modelId="{BD42DDBB-79B1-4B06-9DA4-B806413D3B8E}" type="presOf" srcId="{32A5304D-9CC7-4CC4-A1C5-5B76C65F5031}" destId="{429EC5D8-D9FA-40B6-961E-EE5C476F8875}" srcOrd="0" destOrd="0" presId="urn:microsoft.com/office/officeart/2005/8/layout/hierarchy2"/>
    <dgm:cxn modelId="{0D9449BF-314B-41F3-84F8-A998CF24D4C6}" type="presOf" srcId="{AC52F91C-6E17-41E6-BAEA-C26FDC0FF4FD}" destId="{1E1C96BC-826F-4465-B73B-B1EC1DC814B0}" srcOrd="1" destOrd="0" presId="urn:microsoft.com/office/officeart/2005/8/layout/hierarchy2"/>
    <dgm:cxn modelId="{0AF489C1-64B6-4B6A-8C97-CDDACEE25ECB}" type="presOf" srcId="{8BA20342-F347-4727-A8B2-80A28C87C34A}" destId="{6102F8B1-07EA-436E-B5FA-4C0E12022A56}" srcOrd="0" destOrd="0" presId="urn:microsoft.com/office/officeart/2005/8/layout/hierarchy2"/>
    <dgm:cxn modelId="{885DD3C7-49E5-44ED-BC7F-DF7D6B5B090D}" type="presOf" srcId="{B73C4B10-C9C6-4134-AF41-C6AE6B1CC652}" destId="{DE41B080-1725-4A12-AC55-EAAC066DD569}" srcOrd="0" destOrd="0" presId="urn:microsoft.com/office/officeart/2005/8/layout/hierarchy2"/>
    <dgm:cxn modelId="{17A070D8-CC01-4121-8DB5-ABF51644F408}" type="presOf" srcId="{E946D90E-FEB1-4F67-BB5B-D99DFDB880E3}" destId="{1C914CC2-05D7-4FDC-9261-2A1561DE5E82}" srcOrd="0" destOrd="0" presId="urn:microsoft.com/office/officeart/2005/8/layout/hierarchy2"/>
    <dgm:cxn modelId="{0EC865DB-C2F6-4690-96F6-13F63AE5244F}" srcId="{E946D90E-FEB1-4F67-BB5B-D99DFDB880E3}" destId="{213B4DAA-EECE-4BD1-926A-4A6E57B00391}" srcOrd="5" destOrd="0" parTransId="{5BEEA251-BDFC-4D8A-B292-86B50E52E112}" sibTransId="{35F46E9D-860C-4082-B729-8B02C9D878D4}"/>
    <dgm:cxn modelId="{A09DF8EB-65D0-49EB-B5C3-0006896AB256}" type="presOf" srcId="{5BEEA251-BDFC-4D8A-B292-86B50E52E112}" destId="{CA0C2515-4066-4B0E-9632-66FE87432549}" srcOrd="0" destOrd="0" presId="urn:microsoft.com/office/officeart/2005/8/layout/hierarchy2"/>
    <dgm:cxn modelId="{1CE6F7F8-6BED-4CFB-A2C2-7DBFCC2740FD}" srcId="{8C538B81-0FE4-4FD2-A716-9230572C12B3}" destId="{E946D90E-FEB1-4F67-BB5B-D99DFDB880E3}" srcOrd="0" destOrd="0" parTransId="{BEE27CE2-E90F-48D8-AA67-30754D817685}" sibTransId="{1EDB5128-7D49-4DD9-A2AE-4D81431B7A7D}"/>
    <dgm:cxn modelId="{670A0DFE-BDD5-4C0F-AB87-52FA28F7CB4B}" srcId="{E946D90E-FEB1-4F67-BB5B-D99DFDB880E3}" destId="{B73C4B10-C9C6-4134-AF41-C6AE6B1CC652}" srcOrd="3" destOrd="0" parTransId="{4079EB00-8909-4C4C-B79E-F56CA6D5DC65}" sibTransId="{F1941484-8098-4925-9E7D-638456DD7006}"/>
    <dgm:cxn modelId="{D5CEEC5B-CAE7-4DCF-88AA-3B8103CA6A76}" type="presParOf" srcId="{429EC5D8-D9FA-40B6-961E-EE5C476F8875}" destId="{ABF1BE48-40CF-41D5-B65E-39B05A7950D7}" srcOrd="0" destOrd="0" presId="urn:microsoft.com/office/officeart/2005/8/layout/hierarchy2"/>
    <dgm:cxn modelId="{C3DEF62A-E490-4F72-BC0F-26A32D83310C}" type="presParOf" srcId="{ABF1BE48-40CF-41D5-B65E-39B05A7950D7}" destId="{500FDF18-C9B8-45BE-978D-B337F2520B53}" srcOrd="0" destOrd="0" presId="urn:microsoft.com/office/officeart/2005/8/layout/hierarchy2"/>
    <dgm:cxn modelId="{59D9695D-BBE8-4E21-B397-BEA5F85D792A}" type="presParOf" srcId="{ABF1BE48-40CF-41D5-B65E-39B05A7950D7}" destId="{C69B4224-C02C-4D23-97A5-3D8280C8FBF0}" srcOrd="1" destOrd="0" presId="urn:microsoft.com/office/officeart/2005/8/layout/hierarchy2"/>
    <dgm:cxn modelId="{1B5E0D35-0D3B-4E7E-9060-C560E830B918}" type="presParOf" srcId="{C69B4224-C02C-4D23-97A5-3D8280C8FBF0}" destId="{5E86C626-160A-4C21-A6FF-E6CE4B34BD57}" srcOrd="0" destOrd="0" presId="urn:microsoft.com/office/officeart/2005/8/layout/hierarchy2"/>
    <dgm:cxn modelId="{A4D07495-1028-4890-9D5B-DB7CED4F8AF8}" type="presParOf" srcId="{5E86C626-160A-4C21-A6FF-E6CE4B34BD57}" destId="{36A26AF6-134D-4395-AB77-B7856BAA72E6}" srcOrd="0" destOrd="0" presId="urn:microsoft.com/office/officeart/2005/8/layout/hierarchy2"/>
    <dgm:cxn modelId="{F13A6FF1-2555-4BEE-A9CD-AF59D91D8C5F}" type="presParOf" srcId="{C69B4224-C02C-4D23-97A5-3D8280C8FBF0}" destId="{1C4437AD-DC7C-4E3C-ABE4-0352497E098C}" srcOrd="1" destOrd="0" presId="urn:microsoft.com/office/officeart/2005/8/layout/hierarchy2"/>
    <dgm:cxn modelId="{340CC696-202B-4BF1-BE9B-5230FFC71807}" type="presParOf" srcId="{1C4437AD-DC7C-4E3C-ABE4-0352497E098C}" destId="{1C914CC2-05D7-4FDC-9261-2A1561DE5E82}" srcOrd="0" destOrd="0" presId="urn:microsoft.com/office/officeart/2005/8/layout/hierarchy2"/>
    <dgm:cxn modelId="{A0505B77-B1E3-401D-AC7E-2AB21D8B6BA1}" type="presParOf" srcId="{1C4437AD-DC7C-4E3C-ABE4-0352497E098C}" destId="{D08E6579-BFEE-42F2-96F5-5CB10BC7637C}" srcOrd="1" destOrd="0" presId="urn:microsoft.com/office/officeart/2005/8/layout/hierarchy2"/>
    <dgm:cxn modelId="{121D0254-7935-4ED7-A72A-066189698EC2}" type="presParOf" srcId="{D08E6579-BFEE-42F2-96F5-5CB10BC7637C}" destId="{98B4E461-EE92-4913-94A5-2A4A633D2AEE}" srcOrd="0" destOrd="0" presId="urn:microsoft.com/office/officeart/2005/8/layout/hierarchy2"/>
    <dgm:cxn modelId="{074FEA10-B673-48EA-9CF4-05EFD8127A73}" type="presParOf" srcId="{98B4E461-EE92-4913-94A5-2A4A633D2AEE}" destId="{CC85BF42-AFAF-4F8A-88E9-9E29992B5DF9}" srcOrd="0" destOrd="0" presId="urn:microsoft.com/office/officeart/2005/8/layout/hierarchy2"/>
    <dgm:cxn modelId="{29AEF6B0-DAD4-4FE4-B142-35592CE969CA}" type="presParOf" srcId="{D08E6579-BFEE-42F2-96F5-5CB10BC7637C}" destId="{261DC7FA-1C57-407B-BC18-F5ED301079EF}" srcOrd="1" destOrd="0" presId="urn:microsoft.com/office/officeart/2005/8/layout/hierarchy2"/>
    <dgm:cxn modelId="{C2095D2F-ECAA-4A0F-A67F-2718B67A987D}" type="presParOf" srcId="{261DC7FA-1C57-407B-BC18-F5ED301079EF}" destId="{F36E6462-D90D-47CC-A62C-499DB715E98B}" srcOrd="0" destOrd="0" presId="urn:microsoft.com/office/officeart/2005/8/layout/hierarchy2"/>
    <dgm:cxn modelId="{61C11322-51D9-4B82-BB19-6F349B51378F}" type="presParOf" srcId="{261DC7FA-1C57-407B-BC18-F5ED301079EF}" destId="{62F1128B-BE12-48B5-AD95-5DABF15D60F9}" srcOrd="1" destOrd="0" presId="urn:microsoft.com/office/officeart/2005/8/layout/hierarchy2"/>
    <dgm:cxn modelId="{E89584D2-8F41-4DE2-8AC2-23BF8E6F14AB}" type="presParOf" srcId="{D08E6579-BFEE-42F2-96F5-5CB10BC7637C}" destId="{C8AEF2AB-108C-42E4-8AC2-5794A3AAC0BC}" srcOrd="2" destOrd="0" presId="urn:microsoft.com/office/officeart/2005/8/layout/hierarchy2"/>
    <dgm:cxn modelId="{526665CA-58B2-4769-8C04-BFF6C9E546B6}" type="presParOf" srcId="{C8AEF2AB-108C-42E4-8AC2-5794A3AAC0BC}" destId="{1E1C96BC-826F-4465-B73B-B1EC1DC814B0}" srcOrd="0" destOrd="0" presId="urn:microsoft.com/office/officeart/2005/8/layout/hierarchy2"/>
    <dgm:cxn modelId="{83B28F1C-6082-4830-B53F-A96B7BFF2036}" type="presParOf" srcId="{D08E6579-BFEE-42F2-96F5-5CB10BC7637C}" destId="{1DA8EAE3-94BC-49AC-89A1-01BEAFFA10A2}" srcOrd="3" destOrd="0" presId="urn:microsoft.com/office/officeart/2005/8/layout/hierarchy2"/>
    <dgm:cxn modelId="{F62E90D0-53BE-4BC7-888C-3002321AD1AF}" type="presParOf" srcId="{1DA8EAE3-94BC-49AC-89A1-01BEAFFA10A2}" destId="{6102F8B1-07EA-436E-B5FA-4C0E12022A56}" srcOrd="0" destOrd="0" presId="urn:microsoft.com/office/officeart/2005/8/layout/hierarchy2"/>
    <dgm:cxn modelId="{6E3316F3-4F04-4442-9C3C-620653C10E7F}" type="presParOf" srcId="{1DA8EAE3-94BC-49AC-89A1-01BEAFFA10A2}" destId="{A86D91D5-8D3E-4217-8CE9-C73A800AF988}" srcOrd="1" destOrd="0" presId="urn:microsoft.com/office/officeart/2005/8/layout/hierarchy2"/>
    <dgm:cxn modelId="{5051C0F6-DC17-490F-AB1F-FF9B07FDEC02}" type="presParOf" srcId="{D08E6579-BFEE-42F2-96F5-5CB10BC7637C}" destId="{BDE6FED4-402C-450C-9604-F92CB49DF0E0}" srcOrd="4" destOrd="0" presId="urn:microsoft.com/office/officeart/2005/8/layout/hierarchy2"/>
    <dgm:cxn modelId="{940E703F-34A1-459E-834A-2AA2D66A0002}" type="presParOf" srcId="{BDE6FED4-402C-450C-9604-F92CB49DF0E0}" destId="{514BE22E-23E8-4884-BB3C-EA65257C3551}" srcOrd="0" destOrd="0" presId="urn:microsoft.com/office/officeart/2005/8/layout/hierarchy2"/>
    <dgm:cxn modelId="{E3ABF29A-7E50-4E04-9D75-B3D0CF8230DC}" type="presParOf" srcId="{D08E6579-BFEE-42F2-96F5-5CB10BC7637C}" destId="{4B8AAEC0-36A0-46A6-A5F2-25BDA5D17C74}" srcOrd="5" destOrd="0" presId="urn:microsoft.com/office/officeart/2005/8/layout/hierarchy2"/>
    <dgm:cxn modelId="{E5DE61A4-A576-4708-8215-F07DF29403F3}" type="presParOf" srcId="{4B8AAEC0-36A0-46A6-A5F2-25BDA5D17C74}" destId="{41D26CF8-95F8-4405-BF25-58E4C738B7EF}" srcOrd="0" destOrd="0" presId="urn:microsoft.com/office/officeart/2005/8/layout/hierarchy2"/>
    <dgm:cxn modelId="{D2896C74-7ACA-4ED0-80D1-9A3F6D0EE427}" type="presParOf" srcId="{4B8AAEC0-36A0-46A6-A5F2-25BDA5D17C74}" destId="{BB948326-C480-4ABC-9F7D-EA4938F2ECD2}" srcOrd="1" destOrd="0" presId="urn:microsoft.com/office/officeart/2005/8/layout/hierarchy2"/>
    <dgm:cxn modelId="{2CBA37F8-A57A-4928-9F75-F93F0C0DCD42}" type="presParOf" srcId="{D08E6579-BFEE-42F2-96F5-5CB10BC7637C}" destId="{F094DC16-54DC-472E-B6BE-FA17C7748E73}" srcOrd="6" destOrd="0" presId="urn:microsoft.com/office/officeart/2005/8/layout/hierarchy2"/>
    <dgm:cxn modelId="{E976F558-1BCA-4D71-8E3E-18494048FF0A}" type="presParOf" srcId="{F094DC16-54DC-472E-B6BE-FA17C7748E73}" destId="{FA2E81B7-516E-47F8-9B86-5FFE93A13226}" srcOrd="0" destOrd="0" presId="urn:microsoft.com/office/officeart/2005/8/layout/hierarchy2"/>
    <dgm:cxn modelId="{65165C86-0F5B-4E7B-83D2-D7AF8F1BA9D6}" type="presParOf" srcId="{D08E6579-BFEE-42F2-96F5-5CB10BC7637C}" destId="{EADEA6A9-A7CE-4BC8-90DD-614C1069E416}" srcOrd="7" destOrd="0" presId="urn:microsoft.com/office/officeart/2005/8/layout/hierarchy2"/>
    <dgm:cxn modelId="{87C0352D-D349-4540-A4E4-2E4C11040E09}" type="presParOf" srcId="{EADEA6A9-A7CE-4BC8-90DD-614C1069E416}" destId="{DE41B080-1725-4A12-AC55-EAAC066DD569}" srcOrd="0" destOrd="0" presId="urn:microsoft.com/office/officeart/2005/8/layout/hierarchy2"/>
    <dgm:cxn modelId="{E881D2B4-29F7-4F66-B1EE-F68266E4E3FF}" type="presParOf" srcId="{EADEA6A9-A7CE-4BC8-90DD-614C1069E416}" destId="{8F412AC9-EF3C-49CE-9C4E-ED7CFCDCA66A}" srcOrd="1" destOrd="0" presId="urn:microsoft.com/office/officeart/2005/8/layout/hierarchy2"/>
    <dgm:cxn modelId="{9998EF76-FB35-4D41-922B-93E041562CCB}" type="presParOf" srcId="{D08E6579-BFEE-42F2-96F5-5CB10BC7637C}" destId="{7E37703C-D8E4-4095-A13E-152493A5FF83}" srcOrd="8" destOrd="0" presId="urn:microsoft.com/office/officeart/2005/8/layout/hierarchy2"/>
    <dgm:cxn modelId="{CFBA421D-6BD9-4362-81F1-5E86821057A6}" type="presParOf" srcId="{7E37703C-D8E4-4095-A13E-152493A5FF83}" destId="{61DAB0C2-10B8-4705-ADBC-8B6482A67348}" srcOrd="0" destOrd="0" presId="urn:microsoft.com/office/officeart/2005/8/layout/hierarchy2"/>
    <dgm:cxn modelId="{6A9835A7-E707-4E23-8DD9-08269F62EE11}" type="presParOf" srcId="{D08E6579-BFEE-42F2-96F5-5CB10BC7637C}" destId="{6DAA3988-9E95-4C40-B723-E2F698EF604D}" srcOrd="9" destOrd="0" presId="urn:microsoft.com/office/officeart/2005/8/layout/hierarchy2"/>
    <dgm:cxn modelId="{633DC271-DFF6-4A71-AA84-929FE198EFD7}" type="presParOf" srcId="{6DAA3988-9E95-4C40-B723-E2F698EF604D}" destId="{436E9F83-42D9-46EC-A9C7-793FC87870A9}" srcOrd="0" destOrd="0" presId="urn:microsoft.com/office/officeart/2005/8/layout/hierarchy2"/>
    <dgm:cxn modelId="{7B0B47F2-F3D2-499E-B197-95BC89FF7230}" type="presParOf" srcId="{6DAA3988-9E95-4C40-B723-E2F698EF604D}" destId="{A13A4C4D-331A-4507-9C2D-554163427DAC}" srcOrd="1" destOrd="0" presId="urn:microsoft.com/office/officeart/2005/8/layout/hierarchy2"/>
    <dgm:cxn modelId="{D97B0211-1CA5-4A9B-9073-54BE93670322}" type="presParOf" srcId="{D08E6579-BFEE-42F2-96F5-5CB10BC7637C}" destId="{CA0C2515-4066-4B0E-9632-66FE87432549}" srcOrd="10" destOrd="0" presId="urn:microsoft.com/office/officeart/2005/8/layout/hierarchy2"/>
    <dgm:cxn modelId="{5960DDFA-F476-4C06-AE84-0345E51EFA69}" type="presParOf" srcId="{CA0C2515-4066-4B0E-9632-66FE87432549}" destId="{28DC2AA6-982E-451D-9A39-D7681F105B9F}" srcOrd="0" destOrd="0" presId="urn:microsoft.com/office/officeart/2005/8/layout/hierarchy2"/>
    <dgm:cxn modelId="{5D67D9BE-43DB-41AC-8A5A-E7FB298BEC01}" type="presParOf" srcId="{D08E6579-BFEE-42F2-96F5-5CB10BC7637C}" destId="{361A4E77-0443-427C-9FFB-25A29FA9CBAA}" srcOrd="11" destOrd="0" presId="urn:microsoft.com/office/officeart/2005/8/layout/hierarchy2"/>
    <dgm:cxn modelId="{AD8E6630-1C67-48D9-9900-5F1350DA8479}" type="presParOf" srcId="{361A4E77-0443-427C-9FFB-25A29FA9CBAA}" destId="{7D6834BF-0756-4EA6-A5F0-EC8B041653D4}" srcOrd="0" destOrd="0" presId="urn:microsoft.com/office/officeart/2005/8/layout/hierarchy2"/>
    <dgm:cxn modelId="{8C6DB026-9778-4E6D-9E32-021C503353BC}" type="presParOf" srcId="{361A4E77-0443-427C-9FFB-25A29FA9CBAA}" destId="{B9B0336F-DD6C-4715-9737-E7B3FA7D38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DF18-C9B8-45BE-978D-B337F2520B53}">
      <dsp:nvSpPr>
        <dsp:cNvPr id="0" name=""/>
        <dsp:cNvSpPr/>
      </dsp:nvSpPr>
      <dsp:spPr>
        <a:xfrm>
          <a:off x="0" y="1186799"/>
          <a:ext cx="1413503" cy="706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Zrak</a:t>
          </a:r>
        </a:p>
      </dsp:txBody>
      <dsp:txXfrm>
        <a:off x="20700" y="1207499"/>
        <a:ext cx="1372103" cy="665351"/>
      </dsp:txXfrm>
    </dsp:sp>
    <dsp:sp modelId="{5E86C626-160A-4C21-A6FF-E6CE4B34BD57}">
      <dsp:nvSpPr>
        <dsp:cNvPr id="0" name=""/>
        <dsp:cNvSpPr/>
      </dsp:nvSpPr>
      <dsp:spPr>
        <a:xfrm>
          <a:off x="1413503" y="1526068"/>
          <a:ext cx="509893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509893" y="1410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</a:ln>
        <a:effectLst>
          <a:glow rad="63500">
            <a:schemeClr val="dk1">
              <a:alpha val="45000"/>
              <a:satMod val="120000"/>
            </a:schemeClr>
          </a:glo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655702" y="1527428"/>
        <a:ext cx="25494" cy="25494"/>
      </dsp:txXfrm>
    </dsp:sp>
    <dsp:sp modelId="{1C914CC2-05D7-4FDC-9261-2A1561DE5E82}">
      <dsp:nvSpPr>
        <dsp:cNvPr id="0" name=""/>
        <dsp:cNvSpPr/>
      </dsp:nvSpPr>
      <dsp:spPr>
        <a:xfrm>
          <a:off x="1923396" y="1186799"/>
          <a:ext cx="1413503" cy="706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Tekoči zrak</a:t>
          </a:r>
        </a:p>
      </dsp:txBody>
      <dsp:txXfrm>
        <a:off x="1944096" y="1207499"/>
        <a:ext cx="1372103" cy="665351"/>
      </dsp:txXfrm>
    </dsp:sp>
    <dsp:sp modelId="{98B4E461-EE92-4913-94A5-2A4A633D2AEE}">
      <dsp:nvSpPr>
        <dsp:cNvPr id="0" name=""/>
        <dsp:cNvSpPr/>
      </dsp:nvSpPr>
      <dsp:spPr>
        <a:xfrm rot="18857646">
          <a:off x="3203277" y="1209013"/>
          <a:ext cx="88592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885922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3624090" y="1200971"/>
        <a:ext cx="44296" cy="44296"/>
      </dsp:txXfrm>
    </dsp:sp>
    <dsp:sp modelId="{F36E6462-D90D-47CC-A62C-499DB715E98B}">
      <dsp:nvSpPr>
        <dsp:cNvPr id="0" name=""/>
        <dsp:cNvSpPr/>
      </dsp:nvSpPr>
      <dsp:spPr>
        <a:xfrm>
          <a:off x="3955576" y="651936"/>
          <a:ext cx="1042275" cy="5082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 err="1">
              <a:ln>
                <a:noFill/>
                <a:prstDash val="sysDash"/>
              </a:ln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Xenon</a:t>
          </a:r>
          <a:r>
            <a:rPr lang="sl-SI" sz="2700" kern="12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rPr>
            <a:t> </a:t>
          </a:r>
        </a:p>
      </dsp:txBody>
      <dsp:txXfrm>
        <a:off x="3970462" y="666822"/>
        <a:ext cx="1012503" cy="478481"/>
      </dsp:txXfrm>
    </dsp:sp>
    <dsp:sp modelId="{C8AEF2AB-108C-42E4-8AC2-5794A3AAC0BC}">
      <dsp:nvSpPr>
        <dsp:cNvPr id="0" name=""/>
        <dsp:cNvSpPr/>
      </dsp:nvSpPr>
      <dsp:spPr>
        <a:xfrm rot="2618132">
          <a:off x="3205333" y="1854713"/>
          <a:ext cx="952499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952499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3657770" y="1845007"/>
        <a:ext cx="47624" cy="47624"/>
      </dsp:txXfrm>
    </dsp:sp>
    <dsp:sp modelId="{6102F8B1-07EA-436E-B5FA-4C0E12022A56}">
      <dsp:nvSpPr>
        <dsp:cNvPr id="0" name=""/>
        <dsp:cNvSpPr/>
      </dsp:nvSpPr>
      <dsp:spPr>
        <a:xfrm>
          <a:off x="4026266" y="1924294"/>
          <a:ext cx="981381" cy="5463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Neon</a:t>
          </a:r>
        </a:p>
      </dsp:txBody>
      <dsp:txXfrm>
        <a:off x="4042268" y="1940296"/>
        <a:ext cx="949377" cy="514336"/>
      </dsp:txXfrm>
    </dsp:sp>
    <dsp:sp modelId="{BDE6FED4-402C-450C-9604-F92CB49DF0E0}">
      <dsp:nvSpPr>
        <dsp:cNvPr id="0" name=""/>
        <dsp:cNvSpPr/>
      </dsp:nvSpPr>
      <dsp:spPr>
        <a:xfrm rot="4267866">
          <a:off x="2615786" y="2534591"/>
          <a:ext cx="213159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131594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/>
        </a:p>
      </dsp:txBody>
      <dsp:txXfrm>
        <a:off x="3628293" y="2495407"/>
        <a:ext cx="106579" cy="106579"/>
      </dsp:txXfrm>
    </dsp:sp>
    <dsp:sp modelId="{41D26CF8-95F8-4405-BF25-58E4C738B7EF}">
      <dsp:nvSpPr>
        <dsp:cNvPr id="0" name=""/>
        <dsp:cNvSpPr/>
      </dsp:nvSpPr>
      <dsp:spPr>
        <a:xfrm>
          <a:off x="4026266" y="3281597"/>
          <a:ext cx="970059" cy="551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Radon</a:t>
          </a:r>
        </a:p>
      </dsp:txBody>
      <dsp:txXfrm>
        <a:off x="4042411" y="3297742"/>
        <a:ext cx="937769" cy="518955"/>
      </dsp:txXfrm>
    </dsp:sp>
    <dsp:sp modelId="{F094DC16-54DC-472E-B6BE-FA17C7748E73}">
      <dsp:nvSpPr>
        <dsp:cNvPr id="0" name=""/>
        <dsp:cNvSpPr/>
      </dsp:nvSpPr>
      <dsp:spPr>
        <a:xfrm rot="3779429">
          <a:off x="2922601" y="2202269"/>
          <a:ext cx="1517963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517963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3643634" y="2178426"/>
        <a:ext cx="75898" cy="75898"/>
      </dsp:txXfrm>
    </dsp:sp>
    <dsp:sp modelId="{DE41B080-1725-4A12-AC55-EAAC066DD569}">
      <dsp:nvSpPr>
        <dsp:cNvPr id="0" name=""/>
        <dsp:cNvSpPr/>
      </dsp:nvSpPr>
      <dsp:spPr>
        <a:xfrm>
          <a:off x="4026266" y="2631166"/>
          <a:ext cx="983657" cy="522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B3DBA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Kripton</a:t>
          </a:r>
        </a:p>
      </dsp:txBody>
      <dsp:txXfrm>
        <a:off x="4041579" y="2646479"/>
        <a:ext cx="953031" cy="492193"/>
      </dsp:txXfrm>
    </dsp:sp>
    <dsp:sp modelId="{7E37703C-D8E4-4095-A13E-152493A5FF83}">
      <dsp:nvSpPr>
        <dsp:cNvPr id="0" name=""/>
        <dsp:cNvSpPr/>
      </dsp:nvSpPr>
      <dsp:spPr>
        <a:xfrm rot="18521">
          <a:off x="3336895" y="1527925"/>
          <a:ext cx="68937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689375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3664348" y="1524797"/>
        <a:ext cx="34468" cy="34468"/>
      </dsp:txXfrm>
    </dsp:sp>
    <dsp:sp modelId="{436E9F83-42D9-46EC-A9C7-793FC87870A9}">
      <dsp:nvSpPr>
        <dsp:cNvPr id="0" name=""/>
        <dsp:cNvSpPr/>
      </dsp:nvSpPr>
      <dsp:spPr>
        <a:xfrm>
          <a:off x="4026266" y="1288119"/>
          <a:ext cx="981381" cy="5115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rPr>
            <a:t>Argon</a:t>
          </a:r>
        </a:p>
      </dsp:txBody>
      <dsp:txXfrm>
        <a:off x="4041248" y="1303101"/>
        <a:ext cx="951417" cy="481575"/>
      </dsp:txXfrm>
    </dsp:sp>
    <dsp:sp modelId="{CA0C2515-4066-4B0E-9632-66FE87432549}">
      <dsp:nvSpPr>
        <dsp:cNvPr id="0" name=""/>
        <dsp:cNvSpPr/>
      </dsp:nvSpPr>
      <dsp:spPr>
        <a:xfrm rot="17773499">
          <a:off x="2946215" y="898102"/>
          <a:ext cx="140004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00045" y="14106"/>
              </a:lnTo>
            </a:path>
          </a:pathLst>
        </a:custGeom>
        <a:noFill/>
        <a:ln w="12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3611237" y="877207"/>
        <a:ext cx="70002" cy="70002"/>
      </dsp:txXfrm>
    </dsp:sp>
    <dsp:sp modelId="{7D6834BF-0756-4EA6-A5F0-EC8B041653D4}">
      <dsp:nvSpPr>
        <dsp:cNvPr id="0" name=""/>
        <dsp:cNvSpPr/>
      </dsp:nvSpPr>
      <dsp:spPr>
        <a:xfrm>
          <a:off x="3955576" y="27599"/>
          <a:ext cx="1225917" cy="5132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rPr>
            <a:t>Dušik,Kisik</a:t>
          </a:r>
        </a:p>
      </dsp:txBody>
      <dsp:txXfrm>
        <a:off x="3970610" y="42633"/>
        <a:ext cx="1195849" cy="48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1">
            <a:extLst>
              <a:ext uri="{FF2B5EF4-FFF2-40B4-BE49-F238E27FC236}">
                <a16:creationId xmlns:a16="http://schemas.microsoft.com/office/drawing/2014/main" id="{1262103C-2916-488B-8054-32F3403B6A58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8">
            <a:extLst>
              <a:ext uri="{FF2B5EF4-FFF2-40B4-BE49-F238E27FC236}">
                <a16:creationId xmlns:a16="http://schemas.microsoft.com/office/drawing/2014/main" id="{87FF3DF3-3F2F-4B09-A997-B288DF7707D7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39">
            <a:extLst>
              <a:ext uri="{FF2B5EF4-FFF2-40B4-BE49-F238E27FC236}">
                <a16:creationId xmlns:a16="http://schemas.microsoft.com/office/drawing/2014/main" id="{DFDE2A33-977B-435C-9C6F-51234565BE98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40">
            <a:extLst>
              <a:ext uri="{FF2B5EF4-FFF2-40B4-BE49-F238E27FC236}">
                <a16:creationId xmlns:a16="http://schemas.microsoft.com/office/drawing/2014/main" id="{BD73F06E-F394-45FF-9924-05045CD6EE6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41">
            <a:extLst>
              <a:ext uri="{FF2B5EF4-FFF2-40B4-BE49-F238E27FC236}">
                <a16:creationId xmlns:a16="http://schemas.microsoft.com/office/drawing/2014/main" id="{74DCA29D-3C5B-4C7C-B614-D54B180FD57D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55">
            <a:extLst>
              <a:ext uri="{FF2B5EF4-FFF2-40B4-BE49-F238E27FC236}">
                <a16:creationId xmlns:a16="http://schemas.microsoft.com/office/drawing/2014/main" id="{CDD14173-AB5F-4A06-B879-CC22E81E706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64">
            <a:extLst>
              <a:ext uri="{FF2B5EF4-FFF2-40B4-BE49-F238E27FC236}">
                <a16:creationId xmlns:a16="http://schemas.microsoft.com/office/drawing/2014/main" id="{BD50B555-CC2F-4A50-B7C6-4E0041BFA2B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5">
            <a:extLst>
              <a:ext uri="{FF2B5EF4-FFF2-40B4-BE49-F238E27FC236}">
                <a16:creationId xmlns:a16="http://schemas.microsoft.com/office/drawing/2014/main" id="{7464331A-E2DE-4E0B-8686-5D58B9ECF374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66">
            <a:extLst>
              <a:ext uri="{FF2B5EF4-FFF2-40B4-BE49-F238E27FC236}">
                <a16:creationId xmlns:a16="http://schemas.microsoft.com/office/drawing/2014/main" id="{CE5D8ADC-15AB-434A-A5DF-94670964D4EF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9AD86F77-CF37-4380-B8F4-D67595D6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578C-AD73-4756-9745-D6EB242179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B4B5B797-ED78-4949-9AD1-A7C6CC45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C0618F3D-A827-438A-AD0C-30EEF27F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D2F7-D8B9-4347-BC9B-8FB9E63112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902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C8679E9A-F9AF-4281-8526-6A09F50E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A6C7-127D-4E19-8079-BAED9E6282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CE58498-51AF-42E9-859F-04F8113F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2F26236-3E97-4FB5-9919-B117DE99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49AE2-428B-4FCD-B3B9-BC9213225C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38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0F1FA53-5012-4D17-B6C7-D88C7F03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5329-364C-492C-90D5-40420D321C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1A0C852-0614-4E96-AA0A-F7D60FE7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6D04642-37ED-40BD-8EA4-96373E0C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B827B-FDCC-486F-B9CE-1470DA8D39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716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6B20566-8748-49B2-8C52-20CD3968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9A20-176C-4ECC-8D15-15ED888DE4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EB60DBF-8934-4D37-8BBF-ED243CF9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C65AA4E-A2DF-4F72-BA9D-41D9A08F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C4F56-9298-4997-8334-AAF77B12CD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818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3">
            <a:extLst>
              <a:ext uri="{FF2B5EF4-FFF2-40B4-BE49-F238E27FC236}">
                <a16:creationId xmlns:a16="http://schemas.microsoft.com/office/drawing/2014/main" id="{8625A230-7987-4EA4-87B3-850AF9C37CFF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" name="Prostoročno 14">
            <a:extLst>
              <a:ext uri="{FF2B5EF4-FFF2-40B4-BE49-F238E27FC236}">
                <a16:creationId xmlns:a16="http://schemas.microsoft.com/office/drawing/2014/main" id="{5C8A75A4-999C-4662-ADA3-A7707443E73B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Prostoročno 12">
            <a:extLst>
              <a:ext uri="{FF2B5EF4-FFF2-40B4-BE49-F238E27FC236}">
                <a16:creationId xmlns:a16="http://schemas.microsoft.com/office/drawing/2014/main" id="{94330690-8861-44F5-9319-CDDCC4610301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AB6856B7-DC67-407D-9B37-D24774F99FC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07C14908-EF10-457A-86EF-501BEF2B3D88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ročno 17">
            <a:extLst>
              <a:ext uri="{FF2B5EF4-FFF2-40B4-BE49-F238E27FC236}">
                <a16:creationId xmlns:a16="http://schemas.microsoft.com/office/drawing/2014/main" id="{7FAA5E0F-4D0A-41F6-859A-3D2166BF4A8C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ročno 18">
            <a:extLst>
              <a:ext uri="{FF2B5EF4-FFF2-40B4-BE49-F238E27FC236}">
                <a16:creationId xmlns:a16="http://schemas.microsoft.com/office/drawing/2014/main" id="{FB89A657-5EE7-4587-846C-35792003DA20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ročno 19">
            <a:extLst>
              <a:ext uri="{FF2B5EF4-FFF2-40B4-BE49-F238E27FC236}">
                <a16:creationId xmlns:a16="http://schemas.microsoft.com/office/drawing/2014/main" id="{FF2101F1-0BE3-473C-9728-FD85A3BF2289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20">
            <a:extLst>
              <a:ext uri="{FF2B5EF4-FFF2-40B4-BE49-F238E27FC236}">
                <a16:creationId xmlns:a16="http://schemas.microsoft.com/office/drawing/2014/main" id="{02469016-1B81-4D4F-84E0-4BE536171595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ostoročno 21">
            <a:extLst>
              <a:ext uri="{FF2B5EF4-FFF2-40B4-BE49-F238E27FC236}">
                <a16:creationId xmlns:a16="http://schemas.microsoft.com/office/drawing/2014/main" id="{B22AF411-6D69-4ED4-A225-21F8DE71D64B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ostoročno 22">
            <a:extLst>
              <a:ext uri="{FF2B5EF4-FFF2-40B4-BE49-F238E27FC236}">
                <a16:creationId xmlns:a16="http://schemas.microsoft.com/office/drawing/2014/main" id="{E3FD5F05-919C-4149-8F4E-D056A01A3B9A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ostoročno 23">
            <a:extLst>
              <a:ext uri="{FF2B5EF4-FFF2-40B4-BE49-F238E27FC236}">
                <a16:creationId xmlns:a16="http://schemas.microsoft.com/office/drawing/2014/main" id="{1EF028A5-3D0F-472D-AF77-B5B1B5C95825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24">
            <a:extLst>
              <a:ext uri="{FF2B5EF4-FFF2-40B4-BE49-F238E27FC236}">
                <a16:creationId xmlns:a16="http://schemas.microsoft.com/office/drawing/2014/main" id="{B4DD8D35-1DAB-4EFD-B2DC-6B37C83AEFF7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Prostoročno 25">
            <a:extLst>
              <a:ext uri="{FF2B5EF4-FFF2-40B4-BE49-F238E27FC236}">
                <a16:creationId xmlns:a16="http://schemas.microsoft.com/office/drawing/2014/main" id="{25172202-E7F4-4F62-949C-9280404C7F3C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Prostoročno 26">
            <a:extLst>
              <a:ext uri="{FF2B5EF4-FFF2-40B4-BE49-F238E27FC236}">
                <a16:creationId xmlns:a16="http://schemas.microsoft.com/office/drawing/2014/main" id="{7C0734F3-B3DD-4CC1-81C3-9818336FC705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avokotnik 6">
            <a:extLst>
              <a:ext uri="{FF2B5EF4-FFF2-40B4-BE49-F238E27FC236}">
                <a16:creationId xmlns:a16="http://schemas.microsoft.com/office/drawing/2014/main" id="{987DB086-5635-4196-A2A4-975950C1127D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7">
            <a:extLst>
              <a:ext uri="{FF2B5EF4-FFF2-40B4-BE49-F238E27FC236}">
                <a16:creationId xmlns:a16="http://schemas.microsoft.com/office/drawing/2014/main" id="{92F26140-63B8-4C53-8270-1E992BD7881D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8">
            <a:extLst>
              <a:ext uri="{FF2B5EF4-FFF2-40B4-BE49-F238E27FC236}">
                <a16:creationId xmlns:a16="http://schemas.microsoft.com/office/drawing/2014/main" id="{D9097CBA-DA96-4C4B-8A7A-CBDDF9D684BF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9">
            <a:extLst>
              <a:ext uri="{FF2B5EF4-FFF2-40B4-BE49-F238E27FC236}">
                <a16:creationId xmlns:a16="http://schemas.microsoft.com/office/drawing/2014/main" id="{E203EAFC-190E-46DC-B922-E8BFD9C25D4A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10">
            <a:extLst>
              <a:ext uri="{FF2B5EF4-FFF2-40B4-BE49-F238E27FC236}">
                <a16:creationId xmlns:a16="http://schemas.microsoft.com/office/drawing/2014/main" id="{1FEE968A-B4D3-42EB-AB89-623CB24ABDD4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11">
            <a:extLst>
              <a:ext uri="{FF2B5EF4-FFF2-40B4-BE49-F238E27FC236}">
                <a16:creationId xmlns:a16="http://schemas.microsoft.com/office/drawing/2014/main" id="{E1D8A36A-9D82-4259-B9D7-B6C2883AA6E9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CFE3B211-4445-4C40-AD94-F2578ECB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8D33-FF5F-456A-82D4-A7956B20AE4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CAFAAD21-9620-4395-B7C7-F2274AF1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9604AFC2-96FA-4CA4-9BCE-3767ABB5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35BD-C973-46B3-AFF0-C6141B8AB3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985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A7494D0-EE96-45ED-B2E2-E74C723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1F78-F44D-444D-814B-8D9A7205CD8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07FD50B1-61DD-40F7-9AA2-691F85E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D6FE30DE-3D69-4EF6-8EF7-17920E47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02CB3-7449-428E-8F59-6AC6115AC3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915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24">
            <a:extLst>
              <a:ext uri="{FF2B5EF4-FFF2-40B4-BE49-F238E27FC236}">
                <a16:creationId xmlns:a16="http://schemas.microsoft.com/office/drawing/2014/main" id="{2201A4F0-C866-4665-BC23-7FDE63DE42D1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9F7A7430-D47D-439C-89EF-3F4851674FEB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AA0FADF9-A31B-44B4-833A-05DD7F677C1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17">
            <a:extLst>
              <a:ext uri="{FF2B5EF4-FFF2-40B4-BE49-F238E27FC236}">
                <a16:creationId xmlns:a16="http://schemas.microsoft.com/office/drawing/2014/main" id="{5262CE5B-B975-4EAC-AF61-66F4B6F40A3E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8">
            <a:extLst>
              <a:ext uri="{FF2B5EF4-FFF2-40B4-BE49-F238E27FC236}">
                <a16:creationId xmlns:a16="http://schemas.microsoft.com/office/drawing/2014/main" id="{046492F4-DFBC-47B8-BF4A-854FE1C26C37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9">
            <a:extLst>
              <a:ext uri="{FF2B5EF4-FFF2-40B4-BE49-F238E27FC236}">
                <a16:creationId xmlns:a16="http://schemas.microsoft.com/office/drawing/2014/main" id="{C4CA08F6-83E7-4A50-8DB6-C23A0B778CFF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0">
            <a:extLst>
              <a:ext uri="{FF2B5EF4-FFF2-40B4-BE49-F238E27FC236}">
                <a16:creationId xmlns:a16="http://schemas.microsoft.com/office/drawing/2014/main" id="{6B88D88D-3E6F-4AD6-B58E-0B7D4EA3747A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1">
            <a:extLst>
              <a:ext uri="{FF2B5EF4-FFF2-40B4-BE49-F238E27FC236}">
                <a16:creationId xmlns:a16="http://schemas.microsoft.com/office/drawing/2014/main" id="{EEEE55A0-EA23-4219-A457-2F067688C3E2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8">
            <a:extLst>
              <a:ext uri="{FF2B5EF4-FFF2-40B4-BE49-F238E27FC236}">
                <a16:creationId xmlns:a16="http://schemas.microsoft.com/office/drawing/2014/main" id="{8D22977E-652A-4D7B-A86D-2562EB5C327B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9">
            <a:extLst>
              <a:ext uri="{FF2B5EF4-FFF2-40B4-BE49-F238E27FC236}">
                <a16:creationId xmlns:a16="http://schemas.microsoft.com/office/drawing/2014/main" id="{BB1FA2C6-2364-4F96-91F9-4CA4715D383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2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7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2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7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324FC469-97F0-45F9-BDB5-2E2C417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F7F4-DEBC-4799-965A-9A4E65CB006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3800A5DF-9A98-4B74-80E3-81C5DE66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ABAC1424-E725-4EA3-9DC5-2078519E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8F4A7-CA16-42CE-8648-9F6C8664C0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62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7335FB94-963D-4619-830D-6ECB17A6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DB69-A3F9-41F3-BF1E-F227FBB83B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B84D2238-BE52-44B6-9F12-5FA5FEDA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B4CD6A85-C335-4AE6-8324-00DE7B56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C00B-2994-45AC-BC2D-90F12979C7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59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3E3BE141-BA36-48AD-B3C0-306C6D64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D9E8-2534-48BE-AFC0-2DD34303E7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76E9F74-6CF5-4AFF-813E-3982D12B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FED2B2D-79C7-4782-A959-5FC63C22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79D34-0A66-4AC7-A854-0BFB40829C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45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C53F36E-1E0A-4E95-82BB-0AEC96FB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F5E1-E014-468E-BAFF-43E5C3B7C5E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13FCBFC-654D-4C30-A470-6D3BA40D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38DE1E8B-AC59-4B8A-A362-D7A6A565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711C-3AE7-4DC3-8089-CC2FA0200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757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38DDCF5A-FC6A-4E04-ABC8-9E6AE6EF682F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8">
            <a:extLst>
              <a:ext uri="{FF2B5EF4-FFF2-40B4-BE49-F238E27FC236}">
                <a16:creationId xmlns:a16="http://schemas.microsoft.com/office/drawing/2014/main" id="{1CD43F6F-5DD1-4E78-96CE-05501A348C0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05F1DF34-8958-4173-A844-90A3F05A7E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konektor 14">
              <a:extLst>
                <a:ext uri="{FF2B5EF4-FFF2-40B4-BE49-F238E27FC236}">
                  <a16:creationId xmlns:a16="http://schemas.microsoft.com/office/drawing/2014/main" id="{C6D31087-7072-4500-8076-A4E7618450AF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konektor 15">
              <a:extLst>
                <a:ext uri="{FF2B5EF4-FFF2-40B4-BE49-F238E27FC236}">
                  <a16:creationId xmlns:a16="http://schemas.microsoft.com/office/drawing/2014/main" id="{8036190C-1975-43E7-B250-7F9B3FDA6BB3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konektor 16">
              <a:extLst>
                <a:ext uri="{FF2B5EF4-FFF2-40B4-BE49-F238E27FC236}">
                  <a16:creationId xmlns:a16="http://schemas.microsoft.com/office/drawing/2014/main" id="{1F9D8D52-8E36-4390-A90F-F131F643F140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466B326F-C6B6-4BFA-84E7-5D1ADC66938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konektor 10">
              <a:extLst>
                <a:ext uri="{FF2B5EF4-FFF2-40B4-BE49-F238E27FC236}">
                  <a16:creationId xmlns:a16="http://schemas.microsoft.com/office/drawing/2014/main" id="{D442497F-C77C-46B1-94E7-162E131DB4D6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konektor 11">
              <a:extLst>
                <a:ext uri="{FF2B5EF4-FFF2-40B4-BE49-F238E27FC236}">
                  <a16:creationId xmlns:a16="http://schemas.microsoft.com/office/drawing/2014/main" id="{7586A688-1F88-4A68-891A-41E624C40DD1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konektor 12">
              <a:extLst>
                <a:ext uri="{FF2B5EF4-FFF2-40B4-BE49-F238E27FC236}">
                  <a16:creationId xmlns:a16="http://schemas.microsoft.com/office/drawing/2014/main" id="{F49E2EA7-1168-44BC-83EF-71B21B6A4355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171AEA64-82B7-45F9-9082-53FFF70DBD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konektor 18">
              <a:extLst>
                <a:ext uri="{FF2B5EF4-FFF2-40B4-BE49-F238E27FC236}">
                  <a16:creationId xmlns:a16="http://schemas.microsoft.com/office/drawing/2014/main" id="{F9C59FE0-3EE0-46BB-AE53-70E5539415AB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konektor 19">
              <a:extLst>
                <a:ext uri="{FF2B5EF4-FFF2-40B4-BE49-F238E27FC236}">
                  <a16:creationId xmlns:a16="http://schemas.microsoft.com/office/drawing/2014/main" id="{132E601E-DFC6-4EAB-B9B0-4622C7FED3E1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konektor 20">
              <a:extLst>
                <a:ext uri="{FF2B5EF4-FFF2-40B4-BE49-F238E27FC236}">
                  <a16:creationId xmlns:a16="http://schemas.microsoft.com/office/drawing/2014/main" id="{6E9A3C27-BB78-43D4-B25B-71A7E8B2059A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3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4FB377CD-9495-4FB6-A7D7-636E5941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2071-A47F-48ED-A71F-C1F0BB3B3D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A0C749F3-692B-46DD-9823-57D93B81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0DEAA568-370A-41CE-AD49-F222BC5D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913ED48A-641E-49DB-913A-A37491699E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285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72AF"/>
            </a:gs>
            <a:gs pos="13000">
              <a:srgbClr val="FED46B"/>
            </a:gs>
            <a:gs pos="28999">
              <a:srgbClr val="CB3DBA"/>
            </a:gs>
            <a:gs pos="57001">
              <a:srgbClr val="D6ECFF"/>
            </a:gs>
            <a:gs pos="57001">
              <a:srgbClr val="5FE7D5"/>
            </a:gs>
            <a:gs pos="72000">
              <a:srgbClr val="B2E389"/>
            </a:gs>
            <a:gs pos="86000">
              <a:srgbClr val="BFBFBF"/>
            </a:gs>
            <a:gs pos="98000">
              <a:srgbClr val="7F7F7F"/>
            </a:gs>
            <a:gs pos="100000">
              <a:srgbClr val="7F7F7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F2227853-2B3C-44B0-8182-1BA58C0DCB59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72B8F02-F20D-48D2-B352-802B381F520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7497BB9-7124-4F71-9B12-364175CFAD20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239AD80-5DEA-4ED7-AFDC-36E40A5B7B9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9C25569-4E82-4F6B-B4F5-F2A2F21207B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0B7E42E7-45DB-4621-8F44-0B3AD75C64E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D7E9A6E-6FA6-4ACF-9840-E67E9E074B03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2F14AB0B-85E2-4DA9-9CEF-5AD6FF1B1D5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C5F37E67-2C8D-4271-9855-63FFE171D38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93EF9397-50CC-4F14-BD45-A38B8E21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786B83D6-5E09-48AE-9756-384462ED2E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1C3C8D5-9FD0-4851-94A7-E319E7AF0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B88BEE-9B9B-4D80-8925-EA0590E464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EB5775F-C303-4610-8948-08F011F6C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35C6FB0-FCD0-4E35-8FFB-CCC688A96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D90C85D8-4B6E-409E-A4AC-158500C5470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7" r:id="rId5"/>
    <p:sldLayoutId id="2147483750" r:id="rId6"/>
    <p:sldLayoutId id="2147483751" r:id="rId7"/>
    <p:sldLayoutId id="2147483752" r:id="rId8"/>
    <p:sldLayoutId id="2147483758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D46B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D46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https/www.google.si/search?q=&#382;lahtni+plini&amp;hl=en&amp;biw=1024&amp;bih=667&amp;prmd=imvns&amp;tbm=isch&amp;tbo=u&amp;source=univww.osbos.si/e-k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l.wikipedia.org/wiki/%C5%BDlahtni_plin" TargetMode="External"/><Relationship Id="rId4" Type="http://schemas.openxmlformats.org/officeDocument/2006/relationships/hyperlink" Target="http://www.osbos.si/e-kemija/e-gradivo/6-sklop/lahtni_plini.htmlmija/e-gradivo/6-sklop/uporaba_lahtnih_plino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Pajkovi\Desktop\mape\Rebeka\žlahtni plini\557149799_306dc2e372.jpg">
            <a:extLst>
              <a:ext uri="{FF2B5EF4-FFF2-40B4-BE49-F238E27FC236}">
                <a16:creationId xmlns:a16="http://schemas.microsoft.com/office/drawing/2014/main" id="{988C2526-6AB8-4920-9887-3A5AAA74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Pajkovi\Desktop\mape\Rebeka\žlahtni plini\Glowing_noble_gases.jpg">
            <a:extLst>
              <a:ext uri="{FF2B5EF4-FFF2-40B4-BE49-F238E27FC236}">
                <a16:creationId xmlns:a16="http://schemas.microsoft.com/office/drawing/2014/main" id="{0AF11833-2C9B-4FA7-B6DD-ACB0F1A9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856F7D4-516B-40AD-9E87-7D27168E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964613" cy="5013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16600" cap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  <a:ea typeface="Sketchetik"/>
                <a:cs typeface="Sketchetik"/>
              </a:rPr>
              <a:t>ŽLAHTNI    </a:t>
            </a:r>
            <a:br>
              <a:rPr lang="sl-SI" altLang="sl-SI" sz="16600" cap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  <a:ea typeface="Sketchetik"/>
                <a:cs typeface="Sketchetik"/>
              </a:rPr>
            </a:br>
            <a:r>
              <a:rPr lang="sl-SI" altLang="sl-SI" sz="18600" cap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  <a:ea typeface="Sketchetik"/>
                <a:cs typeface="Sketchetik"/>
              </a:rPr>
              <a:t>PLINI</a:t>
            </a:r>
            <a:endParaRPr lang="sl-SI" altLang="sl-SI" sz="15500" cap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G True Colors"/>
              <a:ea typeface="Sketchetik"/>
              <a:cs typeface="Sketchetik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78D7FFD-5BD6-44B5-8AB7-D4229F688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66162-BFD3-4D8B-AB66-ABE0CC46E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104" y="1340770"/>
            <a:ext cx="3635896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KG True Colors" pitchFamily="2" charset="-18"/>
              </a:rPr>
              <a:t>Ununoktij</a:t>
            </a:r>
            <a:br>
              <a:rPr lang="sl-SI" b="0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EEA4C9-5F11-4C3D-817B-3B406AF17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8" y="2636838"/>
            <a:ext cx="6875462" cy="4968875"/>
          </a:xfrm>
        </p:spPr>
        <p:txBody>
          <a:bodyPr/>
          <a:lstStyle/>
          <a:p>
            <a:pPr algn="r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Ununoktij  je začasno ime za umetni trans</a:t>
            </a:r>
            <a:r>
              <a:rPr lang="sl-SI" altLang="sl-SI" sz="2800" b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uran</a:t>
            </a: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ski element  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 periodnem sistemu z začasnim simbolom </a:t>
            </a:r>
            <a:r>
              <a:rPr lang="sl-SI" altLang="sl-SI" sz="2800" b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Uuo</a:t>
            </a:r>
          </a:p>
          <a:p>
            <a:pPr algn="r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Imel naj bi podobne lastnosti kot ostali elementi 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skupine žlahtnih plinov in kemično 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naj bi spominjal na radij</a:t>
            </a:r>
          </a:p>
          <a:p>
            <a:pPr algn="r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Bil naj bi drugi radioaktivni element v 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plinastem stanju in prvi  standardni polprevodni plin.</a:t>
            </a:r>
          </a:p>
          <a:p>
            <a:pPr algn="r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Če zanemarimo nestabilnost zaradi 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verjetne radioaktivnosti, je ununoktij </a:t>
            </a:r>
          </a:p>
          <a:p>
            <a:pPr algn="r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domnevno kemično precej reaktivnejši od Ksenona in radona. </a:t>
            </a:r>
            <a:endParaRPr lang="sl-SI" altLang="sl-SI" sz="2400" i="1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spcBef>
                <a:spcPct val="0"/>
              </a:spcBef>
            </a:pPr>
            <a:endParaRPr lang="sl-SI" altLang="sl-SI" sz="2800" i="1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l-SI" altLang="sl-SI" sz="280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7E34E328-3615-4486-A1F9-2BBF974733B2}"/>
              </a:ext>
            </a:extLst>
          </p:cNvPr>
          <p:cNvGraphicFramePr>
            <a:graphicFrameLocks/>
          </p:cNvGraphicFramePr>
          <p:nvPr/>
        </p:nvGraphicFramePr>
        <p:xfrm>
          <a:off x="0" y="188913"/>
          <a:ext cx="5472113" cy="21605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157">
                <a:tc>
                  <a:txBody>
                    <a:bodyPr/>
                    <a:lstStyle/>
                    <a:p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Simbol (začasni)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Uuo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57">
                <a:tc>
                  <a:txBody>
                    <a:bodyPr/>
                    <a:lstStyle/>
                    <a:p>
                      <a:r>
                        <a:rPr lang="sl-SI" sz="2600" kern="1200" baseline="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6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Ununoktij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-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Ununoctium</a:t>
                      </a:r>
                      <a:endParaRPr lang="sl-SI" sz="26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37">
                <a:tc>
                  <a:txBody>
                    <a:bodyPr/>
                    <a:lstStyle/>
                    <a:p>
                      <a:r>
                        <a:rPr lang="sl-SI" sz="2600" kern="1200" baseline="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6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neznan,</a:t>
                      </a:r>
                      <a:r>
                        <a:rPr lang="sl-SI" sz="2600" baseline="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verjetno 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brez barve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37">
                <a:tc>
                  <a:txBody>
                    <a:bodyPr/>
                    <a:lstStyle/>
                    <a:p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Agregatno stanje</a:t>
                      </a:r>
                    </a:p>
                  </a:txBody>
                  <a:tcPr marL="19049" marR="19049" marT="19053" marB="1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600" dirty="0">
                          <a:solidFill>
                            <a:schemeClr val="bg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domnevno plin</a:t>
                      </a:r>
                    </a:p>
                  </a:txBody>
                  <a:tcPr marL="19049" marR="19049" marT="19053" marB="1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C:\Users\Pajkovi\Desktop\mape\Rebeka\žlahtni plini\radioactive.jpg">
            <a:extLst>
              <a:ext uri="{FF2B5EF4-FFF2-40B4-BE49-F238E27FC236}">
                <a16:creationId xmlns:a16="http://schemas.microsoft.com/office/drawing/2014/main" id="{6D39671B-1156-4CDA-A142-DC6FA0A7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4493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Pajkovi\Desktop\mape\Rebeka\žlahtni plini\Ununoctium.jpg">
            <a:extLst>
              <a:ext uri="{FF2B5EF4-FFF2-40B4-BE49-F238E27FC236}">
                <a16:creationId xmlns:a16="http://schemas.microsoft.com/office/drawing/2014/main" id="{B2438086-C71F-4019-9C25-3E518B92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122"/>
          <a:stretch>
            <a:fillRect/>
          </a:stretch>
        </p:blipFill>
        <p:spPr bwMode="auto">
          <a:xfrm>
            <a:off x="323528" y="2780928"/>
            <a:ext cx="3024336" cy="311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jkovi\Desktop\mape\Rebeka\žlahtni plini\helium-svg1.png">
            <a:extLst>
              <a:ext uri="{FF2B5EF4-FFF2-40B4-BE49-F238E27FC236}">
                <a16:creationId xmlns:a16="http://schemas.microsoft.com/office/drawing/2014/main" id="{17FD848D-95B3-46A7-94A6-045D5A19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35591" r="31442" b="29129"/>
          <a:stretch>
            <a:fillRect/>
          </a:stretch>
        </p:blipFill>
        <p:spPr bwMode="auto">
          <a:xfrm>
            <a:off x="684213" y="404813"/>
            <a:ext cx="12239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Pajkovi\Desktop\mape\Rebeka\žlahtni plini\558px-Electron_shell_010_Neon.svg.png">
            <a:extLst>
              <a:ext uri="{FF2B5EF4-FFF2-40B4-BE49-F238E27FC236}">
                <a16:creationId xmlns:a16="http://schemas.microsoft.com/office/drawing/2014/main" id="{F4C244E3-AF6C-49B0-850B-55DD1A84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805" t="31591" r="27421" b="25570"/>
          <a:stretch>
            <a:fillRect/>
          </a:stretch>
        </p:blipFill>
        <p:spPr bwMode="auto">
          <a:xfrm>
            <a:off x="2195736" y="404664"/>
            <a:ext cx="1440160" cy="1360151"/>
          </a:xfrm>
          <a:prstGeom prst="flowChartConnector">
            <a:avLst/>
          </a:prstGeom>
          <a:noFill/>
        </p:spPr>
      </p:pic>
      <p:pic>
        <p:nvPicPr>
          <p:cNvPr id="16388" name="Picture 2" descr="C:\Users\Pajkovi\Desktop\mape\Rebeka\žlahtni plini\153px-Electron_shell_018_Argon_-_no_label.svg.png">
            <a:extLst>
              <a:ext uri="{FF2B5EF4-FFF2-40B4-BE49-F238E27FC236}">
                <a16:creationId xmlns:a16="http://schemas.microsoft.com/office/drawing/2014/main" id="{A74A43FC-19F6-4785-A7F5-D5F5ECB9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upload.wikimedia.org/wikipedia/commons/f/fa/Electron_shell_036_krypton.png">
            <a:extLst>
              <a:ext uri="{FF2B5EF4-FFF2-40B4-BE49-F238E27FC236}">
                <a16:creationId xmlns:a16="http://schemas.microsoft.com/office/drawing/2014/main" id="{CD7E4EAB-B778-4992-B42B-A52A6841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655" t="19236" r="7472" b="11572"/>
          <a:stretch>
            <a:fillRect/>
          </a:stretch>
        </p:blipFill>
        <p:spPr bwMode="auto">
          <a:xfrm>
            <a:off x="5940152" y="0"/>
            <a:ext cx="2304256" cy="21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ajkovi\Desktop\mape\Rebeka\žlahtni plini\153px-Electron_shell_054_Xenon_-_no_label.svg.png">
            <a:extLst>
              <a:ext uri="{FF2B5EF4-FFF2-40B4-BE49-F238E27FC236}">
                <a16:creationId xmlns:a16="http://schemas.microsoft.com/office/drawing/2014/main" id="{0D5A38BD-899B-40DA-94A5-9765F81A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2564904"/>
            <a:ext cx="2448272" cy="2448272"/>
          </a:xfrm>
          <a:prstGeom prst="rect">
            <a:avLst/>
          </a:prstGeom>
          <a:noFill/>
        </p:spPr>
      </p:pic>
      <p:pic>
        <p:nvPicPr>
          <p:cNvPr id="7" name="Picture 2" descr="C:\Users\Pajkovi\Desktop\mape\Rebeka\žlahtni plini\153px-Electron_shell_086_Radon_-_no_label.svg.png">
            <a:extLst>
              <a:ext uri="{FF2B5EF4-FFF2-40B4-BE49-F238E27FC236}">
                <a16:creationId xmlns:a16="http://schemas.microsoft.com/office/drawing/2014/main" id="{0C9A020B-9622-4C9A-A517-03EB6F5B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83768" y="2348880"/>
            <a:ext cx="2880320" cy="2880320"/>
          </a:xfrm>
          <a:prstGeom prst="rect">
            <a:avLst/>
          </a:prstGeom>
          <a:noFill/>
        </p:spPr>
      </p:pic>
      <p:pic>
        <p:nvPicPr>
          <p:cNvPr id="16392" name="Picture 3" descr="C:\Users\Pajkovi\Desktop\mape\Rebeka\žlahtni plini\Ununoctium.jpg">
            <a:extLst>
              <a:ext uri="{FF2B5EF4-FFF2-40B4-BE49-F238E27FC236}">
                <a16:creationId xmlns:a16="http://schemas.microsoft.com/office/drawing/2014/main" id="{31EFD1F9-3150-40D6-8FEC-884BAFFF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/>
          <a:stretch>
            <a:fillRect/>
          </a:stretch>
        </p:blipFill>
        <p:spPr bwMode="auto">
          <a:xfrm>
            <a:off x="5508625" y="2133600"/>
            <a:ext cx="315118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8639EF8-67AE-4BE6-8573-987F58950F1C}"/>
              </a:ext>
            </a:extLst>
          </p:cNvPr>
          <p:cNvSpPr txBox="1"/>
          <p:nvPr/>
        </p:nvSpPr>
        <p:spPr>
          <a:xfrm>
            <a:off x="250825" y="4919663"/>
            <a:ext cx="88931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True Colors" pitchFamily="2" charset="-18"/>
                <a:cs typeface="+mn-cs"/>
              </a:rPr>
              <a:t>Naraščujoč</a:t>
            </a:r>
            <a:r>
              <a:rPr lang="sl-SI" sz="60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True Colors" pitchFamily="2" charset="-18"/>
                <a:cs typeface="+mn-cs"/>
              </a:rPr>
              <a:t>  vrstni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True Colors" pitchFamily="2" charset="-18"/>
                <a:cs typeface="+mn-cs"/>
              </a:rPr>
              <a:t>red  atomov  po  velikosti</a:t>
            </a: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jkovi\Desktop\mape\Rebeka\žlahtni plini\the_noble_gases_by_sixlinepunk-d330nl2.jpg">
            <a:extLst>
              <a:ext uri="{FF2B5EF4-FFF2-40B4-BE49-F238E27FC236}">
                <a16:creationId xmlns:a16="http://schemas.microsoft.com/office/drawing/2014/main" id="{4AA56B36-1EE3-4D41-B44E-35D181AE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C:\Users\Pajkovi\Desktop\mape\Rebeka\žlahtni plini\noble_gases_11.jpg">
            <a:extLst>
              <a:ext uri="{FF2B5EF4-FFF2-40B4-BE49-F238E27FC236}">
                <a16:creationId xmlns:a16="http://schemas.microsoft.com/office/drawing/2014/main" id="{8E5C3E6C-6DBE-4DA7-8636-860CF5D4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 r="10139"/>
          <a:stretch>
            <a:fillRect/>
          </a:stretch>
        </p:blipFill>
        <p:spPr bwMode="auto">
          <a:xfrm>
            <a:off x="6924675" y="260350"/>
            <a:ext cx="22193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avokotnik 4">
            <a:extLst>
              <a:ext uri="{FF2B5EF4-FFF2-40B4-BE49-F238E27FC236}">
                <a16:creationId xmlns:a16="http://schemas.microsoft.com/office/drawing/2014/main" id="{2C65113B-52C6-4BF5-BA3B-20452317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6408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sl-SI" altLang="sl-SI"/>
          </a:p>
          <a:p>
            <a:endParaRPr lang="sl-SI" altLang="sl-SI"/>
          </a:p>
        </p:txBody>
      </p:sp>
      <p:sp>
        <p:nvSpPr>
          <p:cNvPr id="18435" name="PoljeZBesedilom 3">
            <a:extLst>
              <a:ext uri="{FF2B5EF4-FFF2-40B4-BE49-F238E27FC236}">
                <a16:creationId xmlns:a16="http://schemas.microsoft.com/office/drawing/2014/main" id="{0520DD55-35C6-452C-A462-CA854CBB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1979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sl-SI" sz="8800" b="1">
                <a:solidFill>
                  <a:srgbClr val="00B0F0"/>
                </a:solidFill>
                <a:latin typeface="KG True Colors"/>
              </a:rPr>
              <a:t>Viri:</a:t>
            </a:r>
          </a:p>
        </p:txBody>
      </p:sp>
      <p:pic>
        <p:nvPicPr>
          <p:cNvPr id="18436" name="Ograda slike 9" descr="smiley-face-wallpaper-widescreen-001.jpg">
            <a:extLst>
              <a:ext uri="{FF2B5EF4-FFF2-40B4-BE49-F238E27FC236}">
                <a16:creationId xmlns:a16="http://schemas.microsoft.com/office/drawing/2014/main" id="{0B0C4390-E1AC-472D-A5D2-C16548331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 b="4797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  <p:sp>
        <p:nvSpPr>
          <p:cNvPr id="18437" name="Podnaslov 2">
            <a:extLst>
              <a:ext uri="{FF2B5EF4-FFF2-40B4-BE49-F238E27FC236}">
                <a16:creationId xmlns:a16="http://schemas.microsoft.com/office/drawing/2014/main" id="{9A3BC04B-465A-44F3-8E3E-5B685668F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5150" y="0"/>
            <a:ext cx="7308850" cy="1844675"/>
          </a:xfrm>
        </p:spPr>
        <p:txBody>
          <a:bodyPr/>
          <a:lstStyle/>
          <a:p>
            <a:pPr marL="26988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1700">
                <a:hlinkClick r:id="rId3"/>
              </a:rPr>
              <a:t> http://www.osbos.si/e-kemija/e-gradivo-tmp/6-sklop/lahtni_plini.html</a:t>
            </a:r>
          </a:p>
          <a:p>
            <a:pPr marL="26988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1700">
                <a:hlinkClick r:id="rId3"/>
              </a:rPr>
              <a:t>http://whttps://www.google.si/search?q=žlahtni+plini&amp;hl=en&amp;biw=1024&amp;bih=667&amp;prmd=imvns&amp;tbm=isch&amp;tbo=u&amp;source=univww.osbos.si/e-ke</a:t>
            </a:r>
            <a:endParaRPr lang="sl-SI" altLang="sl-SI" sz="1700"/>
          </a:p>
          <a:p>
            <a:pPr marL="26988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1700">
                <a:hlinkClick r:id="rId4"/>
              </a:rPr>
              <a:t>http://www.osbos.si/e-kemija/e-gradivo/6-sklop/lahtni_plini.htmlmija/e-gradivo/6-sklop/uporaba_lahtnih_plinov.html</a:t>
            </a:r>
            <a:endParaRPr lang="sl-SI" altLang="sl-SI" sz="1700"/>
          </a:p>
          <a:p>
            <a:pPr marL="26988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1700">
                <a:hlinkClick r:id="rId5"/>
              </a:rPr>
              <a:t>http://sl.wikipedia.org/wiki/%C5%BDlahtni_plin</a:t>
            </a:r>
            <a:endParaRPr lang="sl-SI" altLang="sl-SI" sz="1700"/>
          </a:p>
          <a:p>
            <a:pPr marL="26988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l-SI" altLang="sl-SI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s1.gif">
            <a:extLst>
              <a:ext uri="{FF2B5EF4-FFF2-40B4-BE49-F238E27FC236}">
                <a16:creationId xmlns:a16="http://schemas.microsoft.com/office/drawing/2014/main" id="{9F26B362-919C-4A33-B378-9103EB06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1"/>
          <a:stretch>
            <a:fillRect/>
          </a:stretch>
        </p:blipFill>
        <p:spPr bwMode="auto">
          <a:xfrm>
            <a:off x="2771775" y="260350"/>
            <a:ext cx="61833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4DB3815-E4A3-48C4-9485-6A0D5F33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1655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9600" cap="none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NA  SPLOŠNO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C77E49-A22E-4743-8281-3C0EF87C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349500"/>
            <a:ext cx="8893175" cy="4508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Žlahtni plini so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elementi VIII skupini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 periodnega sistema 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3100" dirty="0">
              <a:solidFill>
                <a:schemeClr val="accent5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V svojih elektronskih ovojnicah vsebujejo maksimalno število  elektronov, s tem pa imajo tudi ugodno in stabilno elektronsko konfiguracijo, ter so kemijsko zelo stabilni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3100" dirty="0">
              <a:solidFill>
                <a:schemeClr val="accent5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Prav zaradi te stabilnosti žlahtni plini  </a:t>
            </a:r>
            <a:r>
              <a:rPr lang="sl-SI" sz="3100" b="1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redko reagirajo</a:t>
            </a:r>
            <a:r>
              <a:rPr lang="sl-SI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 z drugimi elementi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F6E0B68-2286-4590-90C7-4C12F610DEC2}"/>
              </a:ext>
            </a:extLst>
          </p:cNvPr>
          <p:cNvSpPr/>
          <p:nvPr/>
        </p:nvSpPr>
        <p:spPr>
          <a:xfrm>
            <a:off x="8388424" y="188640"/>
            <a:ext cx="576064" cy="3528392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ln>
                <a:solidFill>
                  <a:schemeClr val="tx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ED8FC3-3426-4918-A5D6-83AAFE1C9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956376" cy="1268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KG True Colors" pitchFamily="2" charset="-18"/>
              </a:rPr>
              <a:t>    </a:t>
            </a:r>
            <a:r>
              <a:rPr lang="sl-SI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KG True Colors" pitchFamily="2" charset="-18"/>
              </a:rPr>
              <a:t>PRIDOBIVANJE  ŽLAHTNIH  </a:t>
            </a:r>
            <a:br>
              <a:rPr lang="sl-SI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KG True Colors" pitchFamily="2" charset="-18"/>
              </a:rPr>
            </a:br>
            <a:r>
              <a:rPr lang="sl-SI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KG True Colors" pitchFamily="2" charset="-18"/>
              </a:rPr>
              <a:t>    PLINOV</a:t>
            </a:r>
            <a:endParaRPr lang="sl-S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KG True Colors" pitchFamily="2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980CED1-FCB8-4DD8-9552-E3EA6F204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276475"/>
            <a:ext cx="7848600" cy="4581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Žlahtne pline,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pridobivamo z destilacijo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utekočinjenega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zraka, z izjemo helija.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chemeClr val="accent5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Helij, ki nastaja pri radioaktivnih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procesih v notranjosti Zemlje, je mogoče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izolirati iz zemeljskih plinov z zamrzovanjem ostalih sestavin, ali pa iz raznih mineralov.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Users\Pajkovi\Desktop\mape\Rebeka\žlahtni plini\Helium_Gas_Cylinder_0.jpg30d95a3c-d799-431c-a974-48d8ca97439cLarge.jpg">
            <a:extLst>
              <a:ext uri="{FF2B5EF4-FFF2-40B4-BE49-F238E27FC236}">
                <a16:creationId xmlns:a16="http://schemas.microsoft.com/office/drawing/2014/main" id="{DD4569B0-1441-4262-9838-5B15E75E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22844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Pajkovi\Desktop\mape\Rebeka\žlahtni plini\624_80b.JPG">
            <a:extLst>
              <a:ext uri="{FF2B5EF4-FFF2-40B4-BE49-F238E27FC236}">
                <a16:creationId xmlns:a16="http://schemas.microsoft.com/office/drawing/2014/main" id="{FAF4D307-04E2-4519-AC5D-2101B80A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2746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4" descr="http://egradiva.minet.si/file.php/14/moddata/scorm/259/shema_195.gif">
            <a:extLst>
              <a:ext uri="{FF2B5EF4-FFF2-40B4-BE49-F238E27FC236}">
                <a16:creationId xmlns:a16="http://schemas.microsoft.com/office/drawing/2014/main" id="{4526CC9A-771B-4D24-BAA2-B347987BC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sl-SI" altLang="sl-SI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5D2DF04-D7D0-4149-BC4D-6559C416CE6C}"/>
              </a:ext>
            </a:extLst>
          </p:cNvPr>
          <p:cNvGraphicFramePr/>
          <p:nvPr/>
        </p:nvGraphicFramePr>
        <p:xfrm>
          <a:off x="3959424" y="548680"/>
          <a:ext cx="5184576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04 0.61633 C -0.17742 0.61725 0.00296 0.61957 0.21181 0.62234 C 0.2231 0.62465 0.23369 0.62558 0.24462 0.63021 C 0.27362 0.62951 0.30296 0.63344 0.33126 0.62627 C 0.34445 0.62304 0.35591 0.61471 0.36858 0.61032 C 0.37362 0.60638 0.37865 0.60245 0.38351 0.59852 C 0.38508 0.59737 0.38803 0.59459 0.38803 0.59459 C 0.39341 0.58372 0.39688 0.571 0.40001 0.55874 C 0.39931 0.53909 0.40209 0.52105 0.39393 0.50509 C 0.39167 0.49538 0.3908 0.48566 0.38646 0.47711 C 0.38299 0.4623 0.38768 0.47942 0.38212 0.46716 C 0.37883 0.45999 0.38264 0.46207 0.37761 0.45537 C 0.37639 0.45375 0.37448 0.45305 0.3731 0.45144 C 0.36233 0.43872 0.36476 0.44126 0.35365 0.43155 C 0.34966 0.42322 0.34202 0.41929 0.33577 0.41351 C 0.33091 0.40911 0.3224 0.39871 0.31789 0.3957 C 0.31372 0.39292 0.30851 0.39246 0.30435 0.38969 C 0.29653 0.38437 0.28924 0.38067 0.28056 0.37789 C 0.26042 0.35939 0.22292 0.35638 0.19983 0.35592 C 0.13664 0.35477 0.07362 0.35453 0.01042 0.35384 C -0.02534 0.34945 -0.06128 0.3469 -0.09704 0.34205 C -0.11058 0.33326 -0.09843 0.33996 -0.12552 0.33603 C -0.13975 0.33395 -0.15433 0.33141 -0.16874 0.33002 C -0.17881 0.32586 -0.16822 0.32979 -0.1868 0.32609 C -0.19513 0.32424 -0.20364 0.31915 -0.21197 0.31614 C -0.21683 0.31198 -0.22135 0.31059 -0.2269 0.30828 C -0.23229 0.30366 -0.23784 0.3025 -0.2434 0.29834 C -0.24548 0.29672 -0.24722 0.29394 -0.2493 0.29232 C -0.25312 0.28932 -0.25729 0.287 -0.26128 0.28446 C -0.26701 0.28076 -0.26545 0.28446 -0.2717 0.27845 C -0.27343 0.27683 -0.27482 0.27428 -0.27621 0.27243 C -0.2776 0.27082 -0.27916 0.26989 -0.2809 0.2685 C -0.28454 0.26156 -0.28836 0.25671 -0.29253 0.25046 C -0.29583 0.24029 -0.30086 0.23428 -0.30451 0.22479 C -0.30746 0.21716 -0.30937 0.20537 -0.31041 0.19681 C -0.31163 0.18756 -0.31354 0.16906 -0.31354 0.16906 C -0.31284 0.14547 -0.31788 0.11679 -0.30746 0.09551 C -0.30451 0.07401 -0.30138 0.07193 -0.28836 0.06175 C -0.27447 0.05111 -0.28402 0.05574 -0.27482 0.05181 C -0.27013 0.04787 -0.26788 0.04394 -0.26267 0.04186 C -0.25989 0.03932 -0.25607 0.03885 -0.25381 0.03585 C -0.24461 0.02359 -0.25902 0.0303 -0.2434 0.0259 C -0.23454 0.0148 -0.20746 0.01596 -0.20746 0.01596 C -0.1967 0.0111 -0.18454 0.00971 -0.17326 0.0081 C -0.13576 -0.00231 -0.0894 0.00278 -0.0552 0.00208 C -0.00503 -1.12858E-6 -0.02343 -1.12858E-6 6.94444E-6 -1.12858E-6 " pathEditMode="relative" ptsTypes="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E2469-DDA7-4FAC-B4C6-36BAEF65F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R="0"/>
            <a:r>
              <a:rPr lang="sl-SI" altLang="sl-SI" sz="6000" cap="none">
                <a:solidFill>
                  <a:srgbClr val="FED46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 HELIJ</a:t>
            </a:r>
            <a:r>
              <a:rPr lang="sl-SI" altLang="sl-SI" sz="6000" cap="none">
                <a:solidFill>
                  <a:srgbClr val="DC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 </a:t>
            </a:r>
            <a:r>
              <a:rPr lang="en-US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He </a:t>
            </a: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     </a:t>
            </a:r>
            <a:r>
              <a:rPr lang="en-US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(gr. </a:t>
            </a:r>
            <a:r>
              <a:rPr lang="en-US" altLang="sl-SI" sz="4400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helios</a:t>
            </a:r>
            <a:r>
              <a:rPr lang="en-US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 </a:t>
            </a:r>
            <a:r>
              <a:rPr lang="sl-SI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-</a:t>
            </a:r>
            <a:r>
              <a:rPr lang="en-US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'sonce')</a:t>
            </a:r>
            <a:r>
              <a:rPr lang="sl-SI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endParaRPr lang="sl-SI" altLang="sl-SI" sz="4400" cap="none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9647AB-87A0-4720-982D-70D768D8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7772400" cy="3887787"/>
          </a:xfrm>
        </p:spPr>
        <p:txBody>
          <a:bodyPr/>
          <a:lstStyle/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Njegovo vrelišče  in </a:t>
            </a:r>
          </a:p>
          <a:p>
            <a:pPr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tališče sta med najnižjimi med vsemi elementi 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Obstaja le kot plin, razen v ekstremnih pogojih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Je drugi najpogostejši element v vesolju, na </a:t>
            </a:r>
          </a:p>
          <a:p>
            <a:pPr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Zemlji ga v večjih količinah najdemo kot primes v naravnem plinu.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Uporablja se pri polnjenju balonov in cepelinov, v plinastih laserjih </a:t>
            </a:r>
          </a:p>
          <a:p>
            <a:pPr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 kot mešanica helija in neona.</a:t>
            </a:r>
          </a:p>
          <a:p>
            <a:pPr>
              <a:spcBef>
                <a:spcPct val="0"/>
              </a:spcBef>
            </a:pPr>
            <a:endParaRPr lang="sl-SI" altLang="sl-SI" sz="2800"/>
          </a:p>
        </p:txBody>
      </p:sp>
      <p:pic>
        <p:nvPicPr>
          <p:cNvPr id="4" name="Picture 4" descr="http://static.ddmcdn.com/gif/sun-update-1.jpg">
            <a:extLst>
              <a:ext uri="{FF2B5EF4-FFF2-40B4-BE49-F238E27FC236}">
                <a16:creationId xmlns:a16="http://schemas.microsoft.com/office/drawing/2014/main" id="{D1A9E3CA-C3BB-4B93-AE2A-9929F90D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6"/>
            <a:ext cx="2304256" cy="2304256"/>
          </a:xfrm>
          <a:prstGeom prst="flowChartConnector">
            <a:avLst/>
          </a:prstGeom>
          <a:noFill/>
          <a:effectLst>
            <a:softEdge rad="31750"/>
          </a:effec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A2A39B2-206C-4570-86E0-6BCCAA31936A}"/>
              </a:ext>
            </a:extLst>
          </p:cNvPr>
          <p:cNvGraphicFramePr>
            <a:graphicFrameLocks noGrp="1"/>
          </p:cNvGraphicFramePr>
          <p:nvPr/>
        </p:nvGraphicFramePr>
        <p:xfrm>
          <a:off x="2699792" y="4437112"/>
          <a:ext cx="4824538" cy="21834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2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Simbol </a:t>
                      </a:r>
                      <a:endParaRPr lang="sl-SI" sz="2400" b="1" i="0" u="none" strike="noStrike" dirty="0">
                        <a:solidFill>
                          <a:srgbClr val="FFFF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 err="1">
                          <a:latin typeface="Arabic Typesetting" pitchFamily="66" charset="-78"/>
                          <a:cs typeface="Arabic Typesetting" pitchFamily="66" charset="-78"/>
                        </a:rPr>
                        <a:t>He</a:t>
                      </a:r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sl-SI" sz="2400" b="1" i="0" u="none" strike="noStrike" dirty="0">
                        <a:solidFill>
                          <a:srgbClr val="FFFF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11"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 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>
                          <a:latin typeface="Arabic Typesetting" pitchFamily="66" charset="-78"/>
                          <a:cs typeface="Arabic Typesetting" pitchFamily="66" charset="-78"/>
                        </a:rPr>
                        <a:t>Helij – Helium 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92"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 err="1">
                          <a:latin typeface="Arabic Typesetting" pitchFamily="66" charset="-78"/>
                          <a:cs typeface="Arabic Typesetting" pitchFamily="66" charset="-78"/>
                        </a:rPr>
                        <a:t>Izgled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b="0" i="0" u="none" strike="noStrike" dirty="0">
                          <a:solidFill>
                            <a:srgbClr val="00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>
                          <a:latin typeface="Arabic Typesetting" pitchFamily="66" charset="-78"/>
                          <a:cs typeface="Arabic Typesetting" pitchFamily="66" charset="-78"/>
                        </a:rPr>
                        <a:t>Temperatura tališča 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-272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37"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 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l-SI" sz="2400" u="none" strike="noStrike" dirty="0">
                          <a:latin typeface="Arabic Typesetting" pitchFamily="66" charset="-78"/>
                          <a:cs typeface="Arabic Typesetting" pitchFamily="66" charset="-78"/>
                        </a:rPr>
                        <a:t>-268.83 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54" name="Picture 2" descr="http://www.potapljanje.com/wp-content/uploads/2010/03/helj_580_300.jpg">
            <a:extLst>
              <a:ext uri="{FF2B5EF4-FFF2-40B4-BE49-F238E27FC236}">
                <a16:creationId xmlns:a16="http://schemas.microsoft.com/office/drawing/2014/main" id="{CCDA4DC9-184A-40B9-98C9-6F4A67AD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9530" t="5040" r="2243"/>
          <a:stretch>
            <a:fillRect/>
          </a:stretch>
        </p:blipFill>
        <p:spPr bwMode="auto">
          <a:xfrm>
            <a:off x="0" y="4144516"/>
            <a:ext cx="2664296" cy="27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Pajkovi\Desktop\mape\Rebeka\žlahtni plini\FEA1-noble-gases.jpg">
            <a:extLst>
              <a:ext uri="{FF2B5EF4-FFF2-40B4-BE49-F238E27FC236}">
                <a16:creationId xmlns:a16="http://schemas.microsoft.com/office/drawing/2014/main" id="{C4F51723-4CB6-40C3-9E2D-63387AF9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2072" r="1892"/>
          <a:stretch>
            <a:fillRect/>
          </a:stretch>
        </p:blipFill>
        <p:spPr bwMode="auto">
          <a:xfrm rot="345355">
            <a:off x="7981287" y="1095389"/>
            <a:ext cx="1008112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http://images.nationalgeographic.com/wpf/media-live/photos/000/599/cache/historic-jump-from-near-space-atmosphere_59947_600x450.jpg">
            <a:extLst>
              <a:ext uri="{FF2B5EF4-FFF2-40B4-BE49-F238E27FC236}">
                <a16:creationId xmlns:a16="http://schemas.microsoft.com/office/drawing/2014/main" id="{29B6AD20-71FC-490C-A637-4C19B290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8" t="6274" r="27736" b="11520"/>
          <a:stretch>
            <a:fillRect/>
          </a:stretch>
        </p:blipFill>
        <p:spPr bwMode="auto">
          <a:xfrm>
            <a:off x="7631113" y="1196975"/>
            <a:ext cx="15128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ajkovi\Desktop\mape\Rebeka\žlahtni plini\helium-svg1.png">
            <a:extLst>
              <a:ext uri="{FF2B5EF4-FFF2-40B4-BE49-F238E27FC236}">
                <a16:creationId xmlns:a16="http://schemas.microsoft.com/office/drawing/2014/main" id="{1DF7D30F-905C-4BD9-A86A-CE1C4C23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1978" t="35591" r="31442" b="29129"/>
          <a:stretch>
            <a:fillRect/>
          </a:stretch>
        </p:blipFill>
        <p:spPr bwMode="auto">
          <a:xfrm>
            <a:off x="3419872" y="548680"/>
            <a:ext cx="1224136" cy="12694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EBF0D-56A0-46D0-B56B-D764438A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88913"/>
            <a:ext cx="730885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NEON  </a:t>
            </a:r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Ne</a:t>
            </a:r>
            <a:r>
              <a:rPr lang="sl-SI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  </a:t>
            </a:r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(gr. </a:t>
            </a:r>
            <a:r>
              <a:rPr lang="it-IT" sz="4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neos</a:t>
            </a:r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 </a:t>
            </a:r>
            <a:r>
              <a:rPr lang="sl-SI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-</a:t>
            </a:r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'</a:t>
            </a:r>
            <a:r>
              <a:rPr lang="it-IT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nov</a:t>
            </a:r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rue Colors" pitchFamily="2" charset="-18"/>
              </a:rPr>
              <a:t>')</a:t>
            </a:r>
            <a:endParaRPr lang="sl-SI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True Colors" pitchFamily="2" charset="-18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97A3AC9-C769-4A70-9E3F-C5CA4A74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438"/>
            <a:ext cx="7772400" cy="2592387"/>
          </a:xfrm>
        </p:spPr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Clr>
                <a:srgbClr val="FFC000"/>
              </a:buClr>
              <a:buFont typeface="Wingdings"/>
              <a:buNone/>
              <a:defRPr/>
            </a:pPr>
            <a:endParaRPr lang="sl-SI" sz="32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11480" fontAlgn="auto">
              <a:spcAft>
                <a:spcPts val="0"/>
              </a:spcAft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sl-SI" sz="32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Je drugi najlažji žlahtni plin, ki sije rdečkasto-oranžno</a:t>
            </a:r>
          </a:p>
          <a:p>
            <a:pPr marL="411480" fontAlgn="auto">
              <a:spcAft>
                <a:spcPts val="0"/>
              </a:spcAft>
              <a:buClr>
                <a:srgbClr val="FFC000"/>
              </a:buClr>
              <a:buFont typeface="Wingdings"/>
              <a:buNone/>
              <a:defRPr/>
            </a:pPr>
            <a:r>
              <a:rPr lang="sl-SI" sz="32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   pod visoko napetostjo</a:t>
            </a:r>
          </a:p>
          <a:p>
            <a:pPr marL="411480" fontAlgn="auto">
              <a:spcAft>
                <a:spcPts val="0"/>
              </a:spcAft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sl-SI" sz="32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Uporablja se za: neonske luči, </a:t>
            </a:r>
          </a:p>
          <a:p>
            <a:pPr marL="411480" fontAlgn="auto">
              <a:spcAft>
                <a:spcPts val="0"/>
              </a:spcAft>
              <a:buClr>
                <a:srgbClr val="FFC000"/>
              </a:buClr>
              <a:buFont typeface="Wingdings"/>
              <a:buNone/>
              <a:defRPr/>
            </a:pPr>
            <a:r>
              <a:rPr lang="sl-SI" sz="32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Včasih tudi za televizijske cevi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sl-SI" sz="20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4" descr="http://www.carxtc.com/catalog/red1824.jpg">
            <a:extLst>
              <a:ext uri="{FF2B5EF4-FFF2-40B4-BE49-F238E27FC236}">
                <a16:creationId xmlns:a16="http://schemas.microsoft.com/office/drawing/2014/main" id="{4C27709B-F471-4BFE-8A1D-1896411B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5" b="35799"/>
          <a:stretch>
            <a:fillRect/>
          </a:stretch>
        </p:blipFill>
        <p:spPr bwMode="auto">
          <a:xfrm>
            <a:off x="6156325" y="1196975"/>
            <a:ext cx="27257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771555D1-CC9E-4A3E-A5C0-D5DF6398F158}"/>
              </a:ext>
            </a:extLst>
          </p:cNvPr>
          <p:cNvCxnSpPr/>
          <p:nvPr/>
        </p:nvCxnSpPr>
        <p:spPr>
          <a:xfrm flipV="1">
            <a:off x="5292080" y="1700809"/>
            <a:ext cx="576064" cy="15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Ograda vsebine 3">
            <a:extLst>
              <a:ext uri="{FF2B5EF4-FFF2-40B4-BE49-F238E27FC236}">
                <a16:creationId xmlns:a16="http://schemas.microsoft.com/office/drawing/2014/main" id="{EA85150B-7A57-4D60-829A-02E971348C17}"/>
              </a:ext>
            </a:extLst>
          </p:cNvPr>
          <p:cNvGraphicFramePr>
            <a:graphicFrameLocks/>
          </p:cNvGraphicFramePr>
          <p:nvPr/>
        </p:nvGraphicFramePr>
        <p:xfrm>
          <a:off x="179512" y="4005064"/>
          <a:ext cx="4032448" cy="27363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Simbol</a:t>
                      </a:r>
                      <a:endParaRPr lang="sl-SI" sz="2400" b="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Ne</a:t>
                      </a:r>
                      <a:endParaRPr lang="sl-SI" sz="2400" b="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l"/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Neon – Neon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tališča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-248.52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-245.92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:\Users\Pajkovi\Desktop\mape\Rebeka\žlahtni plini\neon sculpture heart valentines day.JPG">
            <a:extLst>
              <a:ext uri="{FF2B5EF4-FFF2-40B4-BE49-F238E27FC236}">
                <a16:creationId xmlns:a16="http://schemas.microsoft.com/office/drawing/2014/main" id="{994E6541-A308-4694-93E3-4257377D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ajkovi\Desktop\mape\Rebeka\žlahtni plini\images4.jpg">
            <a:extLst>
              <a:ext uri="{FF2B5EF4-FFF2-40B4-BE49-F238E27FC236}">
                <a16:creationId xmlns:a16="http://schemas.microsoft.com/office/drawing/2014/main" id="{E93017CB-47F5-4DBB-A9B2-DCC34FE0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5009"/>
          <a:stretch>
            <a:fillRect/>
          </a:stretch>
        </p:blipFill>
        <p:spPr bwMode="auto">
          <a:xfrm>
            <a:off x="5940425" y="5129213"/>
            <a:ext cx="32035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1D7BD-7AEC-4B39-87CF-029DB297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67944" y="2420890"/>
            <a:ext cx="3419872" cy="17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ajkovi\Desktop\mape\Rebeka\žlahtni plini\558px-Electron_shell_010_Neon.svg.png">
            <a:extLst>
              <a:ext uri="{FF2B5EF4-FFF2-40B4-BE49-F238E27FC236}">
                <a16:creationId xmlns:a16="http://schemas.microsoft.com/office/drawing/2014/main" id="{4A20AB6A-F0CF-49F5-A6A2-531E661F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805" t="31591" r="27421" b="25570"/>
          <a:stretch>
            <a:fillRect/>
          </a:stretch>
        </p:blipFill>
        <p:spPr bwMode="auto">
          <a:xfrm>
            <a:off x="323529" y="332658"/>
            <a:ext cx="1524875" cy="1440160"/>
          </a:xfrm>
          <a:prstGeom prst="flowChartConnector">
            <a:avLst/>
          </a:prstGeom>
          <a:noFill/>
        </p:spPr>
      </p:pic>
      <p:pic>
        <p:nvPicPr>
          <p:cNvPr id="15" name="Picture 3" descr="C:\Users\Pajkovi\Desktop\mape\Rebeka\žlahtni plini\plasma_ball (1).jpg">
            <a:extLst>
              <a:ext uri="{FF2B5EF4-FFF2-40B4-BE49-F238E27FC236}">
                <a16:creationId xmlns:a16="http://schemas.microsoft.com/office/drawing/2014/main" id="{7095F243-C047-40D0-99AD-47EEACEC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r="19420" b="17896"/>
          <a:stretch>
            <a:fillRect/>
          </a:stretch>
        </p:blipFill>
        <p:spPr bwMode="auto">
          <a:xfrm>
            <a:off x="7502525" y="2781300"/>
            <a:ext cx="1641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DB9FD2-4FDE-4BC2-8313-344F0DCD7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0"/>
            <a:ext cx="8066088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6000" cap="none">
                <a:solidFill>
                  <a:srgbClr val="CB3D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ARGON</a:t>
            </a:r>
            <a:r>
              <a:rPr lang="sl-SI" altLang="sl-SI" sz="5400" cap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Ar </a:t>
            </a: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r>
              <a:rPr lang="pt-BR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(gr. </a:t>
            </a:r>
            <a:r>
              <a:rPr lang="pt-BR" altLang="sl-SI" sz="4800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Argos</a:t>
            </a:r>
            <a:r>
              <a:rPr lang="pt-BR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 </a:t>
            </a: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r>
              <a:rPr lang="pt-BR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'len')</a:t>
            </a:r>
            <a:endParaRPr lang="sl-SI" altLang="sl-SI" sz="5400" cap="none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G True Colors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CD4CB6-4189-4C60-8845-7CAEE6913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0563" y="836613"/>
            <a:ext cx="3600450" cy="28797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Sije nežno vijolično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Ta žlahtni plin sestavlja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Približno 1 % Zemljinega ozračja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Poznamo ga tako</a:t>
            </a:r>
            <a:r>
              <a:rPr lang="sl-SI" sz="2800" dirty="0"/>
              <a:t> </a:t>
            </a: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v tekoči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kot v plinasti obliki. 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2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Uporablja se za varjenje in                              laserje</a:t>
            </a:r>
            <a:endParaRPr lang="sl-SI" sz="24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Users\Pajkovi\Desktop\mape\Rebeka\žlahtni plini\153px-Electron_shell_018_Argon_-_no_label.svg.png">
            <a:extLst>
              <a:ext uri="{FF2B5EF4-FFF2-40B4-BE49-F238E27FC236}">
                <a16:creationId xmlns:a16="http://schemas.microsoft.com/office/drawing/2014/main" id="{8F8B9386-2530-49DB-9BB6-1888DC74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B3DB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3429001"/>
            <a:ext cx="1584176" cy="1584176"/>
          </a:xfrm>
          <a:prstGeom prst="rect">
            <a:avLst/>
          </a:prstGeom>
          <a:noFill/>
        </p:spPr>
      </p:pic>
      <p:pic>
        <p:nvPicPr>
          <p:cNvPr id="1027" name="Picture 3" descr="C:\Users\Pajkovi\Desktop\mape\Rebeka\žlahtni plini\800px-Argon_discharge_tube.jpg">
            <a:extLst>
              <a:ext uri="{FF2B5EF4-FFF2-40B4-BE49-F238E27FC236}">
                <a16:creationId xmlns:a16="http://schemas.microsoft.com/office/drawing/2014/main" id="{C019A912-D13F-4F82-9719-0E62D73F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926" t="33424" r="4649" b="31753"/>
          <a:stretch>
            <a:fillRect/>
          </a:stretch>
        </p:blipFill>
        <p:spPr bwMode="auto">
          <a:xfrm rot="16200000">
            <a:off x="7116283" y="1537590"/>
            <a:ext cx="2832316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grada vsebine 3">
            <a:extLst>
              <a:ext uri="{FF2B5EF4-FFF2-40B4-BE49-F238E27FC236}">
                <a16:creationId xmlns:a16="http://schemas.microsoft.com/office/drawing/2014/main" id="{E65D9C7E-1FAB-4524-AB76-9F2EE20E8329}"/>
              </a:ext>
            </a:extLst>
          </p:cNvPr>
          <p:cNvGraphicFramePr>
            <a:graphicFrameLocks/>
          </p:cNvGraphicFramePr>
          <p:nvPr/>
        </p:nvGraphicFramePr>
        <p:xfrm>
          <a:off x="251520" y="980728"/>
          <a:ext cx="3960440" cy="25454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Simbol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00206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solidFill>
                            <a:srgbClr val="00206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Argon – Argon</a:t>
                      </a:r>
                      <a:endParaRPr lang="sl-SI" sz="2400" dirty="0">
                        <a:solidFill>
                          <a:srgbClr val="00206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00206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tališča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solidFill>
                            <a:srgbClr val="00206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-189.6</a:t>
                      </a:r>
                      <a:endParaRPr lang="sl-SI" sz="2400" dirty="0">
                        <a:solidFill>
                          <a:srgbClr val="00206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</a:t>
                      </a:r>
                      <a:endParaRPr lang="sl-SI" sz="24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solidFill>
                            <a:srgbClr val="00206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-185.81</a:t>
                      </a:r>
                      <a:endParaRPr lang="sl-SI" sz="2400" dirty="0">
                        <a:solidFill>
                          <a:srgbClr val="002060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E105926E-2FF8-4275-8FBE-04A885872285}"/>
              </a:ext>
            </a:extLst>
          </p:cNvPr>
          <p:cNvCxnSpPr/>
          <p:nvPr/>
        </p:nvCxnSpPr>
        <p:spPr>
          <a:xfrm>
            <a:off x="6876256" y="1196752"/>
            <a:ext cx="1368152" cy="504056"/>
          </a:xfrm>
          <a:prstGeom prst="straightConnector1">
            <a:avLst/>
          </a:prstGeom>
          <a:ln>
            <a:solidFill>
              <a:srgbClr val="CB3DBA"/>
            </a:solidFill>
            <a:tailEnd type="arrow"/>
          </a:ln>
          <a:effectLst>
            <a:glow rad="63500">
              <a:schemeClr val="accent5">
                <a:alpha val="45000"/>
                <a:satMod val="12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9" name="Picture 5" descr="C:\Users\Pajkovi\Desktop\mape\Rebeka\žlahtni plini\5beams.jpg">
            <a:extLst>
              <a:ext uri="{FF2B5EF4-FFF2-40B4-BE49-F238E27FC236}">
                <a16:creationId xmlns:a16="http://schemas.microsoft.com/office/drawing/2014/main" id="{13B12E64-057A-4059-90C8-D80F1167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44900"/>
            <a:ext cx="32337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Pajkovi\Desktop\mape\Rebeka\žlahtni plini\argon-2.jpg">
            <a:extLst>
              <a:ext uri="{FF2B5EF4-FFF2-40B4-BE49-F238E27FC236}">
                <a16:creationId xmlns:a16="http://schemas.microsoft.com/office/drawing/2014/main" id="{BF0E430E-E650-46C5-A066-E7695A18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10136"/>
            <a:ext cx="3347864" cy="334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ajkovi\Desktop\mape\Rebeka\žlahtni plini\IMG_2299m.jpg">
            <a:extLst>
              <a:ext uri="{FF2B5EF4-FFF2-40B4-BE49-F238E27FC236}">
                <a16:creationId xmlns:a16="http://schemas.microsoft.com/office/drawing/2014/main" id="{BE998064-285F-4A38-9046-26EEF2EA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859778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64FFB-F57A-4D69-9F7F-1A506619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0"/>
            <a:ext cx="8820150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5400" cap="none">
                <a:solidFill>
                  <a:srgbClr val="5FE7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KRIPTON</a:t>
            </a:r>
            <a:r>
              <a:rPr lang="sl-SI" altLang="sl-SI" sz="5400" cap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Kr  (gr. </a:t>
            </a:r>
            <a:r>
              <a:rPr lang="sl-SI" altLang="sl-SI" sz="4400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Kryptos</a:t>
            </a:r>
            <a:r>
              <a:rPr lang="sl-SI" altLang="sl-SI" sz="4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  'skrit‘ ) </a:t>
            </a:r>
            <a:endParaRPr lang="sl-SI" altLang="sl-SI" sz="5400" cap="none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G True Colors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C8B1AE-13CE-429B-9340-62265E32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75" y="4238625"/>
            <a:ext cx="8569325" cy="261937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Skupaj z drugimi redkimi plini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se pogosto uporablja v </a:t>
            </a:r>
            <a:r>
              <a:rPr lang="sl-SI" sz="3000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flourescentnih</a:t>
            </a: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svetilkah.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sz="3000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Znano</a:t>
            </a: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je</a:t>
            </a:r>
            <a:r>
              <a:rPr lang="it-IT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, da </a:t>
            </a:r>
            <a:r>
              <a:rPr lang="it-IT" sz="3000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tvori</a:t>
            </a:r>
            <a:r>
              <a:rPr lang="it-IT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3000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spojine</a:t>
            </a:r>
            <a:r>
              <a:rPr lang="it-IT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s </a:t>
            </a: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fluorjem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Strjen kripton je bel in s kristalno strukturo, ki je pogosta lastnost vseh redkih plinov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sz="3000" dirty="0"/>
              <a:t> </a:t>
            </a:r>
            <a:r>
              <a:rPr lang="sl-SI" sz="3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Kr-85 se uporablja za kemijsko analizo. Ta žlahtni plin se uporablja tudi pri fotografskih osvetljevalkah za visoko-hitrostno fotografiranje</a:t>
            </a:r>
            <a:endParaRPr lang="sl-SI" sz="3000" i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l-SI" sz="2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5" name="Ograda vsebine 3">
            <a:extLst>
              <a:ext uri="{FF2B5EF4-FFF2-40B4-BE49-F238E27FC236}">
                <a16:creationId xmlns:a16="http://schemas.microsoft.com/office/drawing/2014/main" id="{83A59DEF-3ADC-499E-82C2-85359884AC79}"/>
              </a:ext>
            </a:extLst>
          </p:cNvPr>
          <p:cNvGraphicFramePr>
            <a:graphicFrameLocks/>
          </p:cNvGraphicFramePr>
          <p:nvPr/>
        </p:nvGraphicFramePr>
        <p:xfrm>
          <a:off x="2195736" y="620688"/>
          <a:ext cx="5544616" cy="388023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4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sl-SI" sz="2800" dirty="0">
                          <a:latin typeface="Arabic Typesetting" pitchFamily="66" charset="-78"/>
                          <a:cs typeface="Arabic Typesetting" pitchFamily="66" charset="-78"/>
                        </a:rPr>
                        <a:t>Simbol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latin typeface="Arabic Typesetting" pitchFamily="66" charset="-78"/>
                          <a:cs typeface="Arabic Typesetting" pitchFamily="66" charset="-78"/>
                        </a:rPr>
                        <a:t>Kr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sl-SI" sz="28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latin typeface="Arabic Typesetting" pitchFamily="66" charset="-78"/>
                          <a:cs typeface="Arabic Typesetting" pitchFamily="66" charset="-78"/>
                        </a:rPr>
                        <a:t>Kripton – Krypton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sl-SI" sz="28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sl-SI" sz="280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tališča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-157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sl-SI" sz="28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-151.7</a:t>
                      </a:r>
                      <a:endParaRPr lang="sl-SI" sz="2800" dirty="0">
                        <a:solidFill>
                          <a:schemeClr val="bg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 descr="C:\Users\Pajkovi\Desktop\mape\Rebeka\žlahtni plini\norm-4c44319d73b7c-Superman+Returns+(2006).jpeg">
            <a:extLst>
              <a:ext uri="{FF2B5EF4-FFF2-40B4-BE49-F238E27FC236}">
                <a16:creationId xmlns:a16="http://schemas.microsoft.com/office/drawing/2014/main" id="{992E8BBE-630F-4A06-B052-C0FDA407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040"/>
          <a:stretch>
            <a:fillRect/>
          </a:stretch>
        </p:blipFill>
        <p:spPr bwMode="auto">
          <a:xfrm>
            <a:off x="0" y="1268761"/>
            <a:ext cx="2771800" cy="216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Pajkovi\Desktop\mape\Rebeka\žlahtni plini\Krypton.jpg">
            <a:extLst>
              <a:ext uri="{FF2B5EF4-FFF2-40B4-BE49-F238E27FC236}">
                <a16:creationId xmlns:a16="http://schemas.microsoft.com/office/drawing/2014/main" id="{5D5ACD2A-F0CA-4947-844B-3971ACEC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21" t="32764" r="5106" b="31843"/>
          <a:stretch>
            <a:fillRect/>
          </a:stretch>
        </p:blipFill>
        <p:spPr bwMode="auto">
          <a:xfrm>
            <a:off x="4788024" y="4005064"/>
            <a:ext cx="4355976" cy="114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http://upload.wikimedia.org/wikipedia/commons/f/fa/Electron_shell_036_krypton.png">
            <a:extLst>
              <a:ext uri="{FF2B5EF4-FFF2-40B4-BE49-F238E27FC236}">
                <a16:creationId xmlns:a16="http://schemas.microsoft.com/office/drawing/2014/main" id="{A5CF860A-378A-4A99-B6BC-BF37100C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2655" t="19236" r="7472" b="11572"/>
          <a:stretch>
            <a:fillRect/>
          </a:stretch>
        </p:blipFill>
        <p:spPr bwMode="auto">
          <a:xfrm>
            <a:off x="7319797" y="1124744"/>
            <a:ext cx="182420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52E6D-1EDE-48BC-986E-89DCB5DDC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0"/>
            <a:ext cx="8459787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5400" cap="none">
                <a:solidFill>
                  <a:srgbClr val="51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KSENON </a:t>
            </a:r>
            <a:r>
              <a:rPr lang="sl-SI" altLang="sl-SI" sz="5400" cap="none"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r>
              <a:rPr lang="sl-SI" altLang="sl-SI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Xe  (gr. </a:t>
            </a:r>
            <a:r>
              <a:rPr lang="sl-SI" altLang="sl-SI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Xenos</a:t>
            </a:r>
            <a:r>
              <a:rPr lang="sl-SI" altLang="sl-SI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  'tuj, redek‘ ) </a:t>
            </a:r>
            <a:endParaRPr lang="sl-SI" altLang="sl-SI" sz="5400" cap="none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G True Colors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22785D-11D0-452F-BD17-2F8D0597A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4508500"/>
            <a:ext cx="4681538" cy="2349500"/>
          </a:xfrm>
        </p:spPr>
        <p:txBody>
          <a:bodyPr/>
          <a:lstStyle/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Je zelo težak žlahtni plin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Lahko tvori fluoride in okside.</a:t>
            </a:r>
            <a:endParaRPr lang="sl-SI" altLang="sl-SI" sz="280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Uporablja se pri avtomobilskih žarometih in v fotografskih bliskavicah, </a:t>
            </a:r>
          </a:p>
          <a:p>
            <a:pPr algn="just">
              <a:spcBef>
                <a:spcPct val="0"/>
              </a:spcBef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ker oddaja svetlobo, ki je podobna sončni.</a:t>
            </a: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395384C0-BAB5-4E2C-9A1C-7538AC2F28EE}"/>
              </a:ext>
            </a:extLst>
          </p:cNvPr>
          <p:cNvGraphicFramePr>
            <a:graphicFrameLocks/>
          </p:cNvGraphicFramePr>
          <p:nvPr/>
        </p:nvGraphicFramePr>
        <p:xfrm>
          <a:off x="4716016" y="836712"/>
          <a:ext cx="4176464" cy="24014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3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Simbol</a:t>
                      </a:r>
                      <a:endParaRPr lang="sl-SI" sz="2400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Xe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Ksenon – </a:t>
                      </a:r>
                      <a:r>
                        <a:rPr lang="sl-SI" sz="2400" kern="1200" baseline="0" dirty="0" err="1">
                          <a:latin typeface="Arabic Typesetting" pitchFamily="66" charset="-78"/>
                          <a:cs typeface="Arabic Typesetting" pitchFamily="66" charset="-78"/>
                        </a:rPr>
                        <a:t>Xenon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tališča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-111.5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-106.6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C:\Users\Pajkovi\Desktop\mape\Rebeka\žlahtni plini\153px-Electron_shell_054_Xenon_-_no_label.svg.png">
            <a:extLst>
              <a:ext uri="{FF2B5EF4-FFF2-40B4-BE49-F238E27FC236}">
                <a16:creationId xmlns:a16="http://schemas.microsoft.com/office/drawing/2014/main" id="{A101FB16-C61D-4E32-8800-45B88B5E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692696"/>
            <a:ext cx="2232248" cy="2232248"/>
          </a:xfrm>
          <a:prstGeom prst="rect">
            <a:avLst/>
          </a:prstGeom>
          <a:noFill/>
        </p:spPr>
      </p:pic>
      <p:pic>
        <p:nvPicPr>
          <p:cNvPr id="2051" name="Picture 3" descr="C:\Users\Pajkovi\Desktop\mape\Rebeka\žlahtni plini\Xenon.jpg">
            <a:extLst>
              <a:ext uri="{FF2B5EF4-FFF2-40B4-BE49-F238E27FC236}">
                <a16:creationId xmlns:a16="http://schemas.microsoft.com/office/drawing/2014/main" id="{CB8AFFFD-2F3F-42DD-A622-0CE48139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5482" b="23551"/>
          <a:stretch>
            <a:fillRect/>
          </a:stretch>
        </p:blipFill>
        <p:spPr bwMode="auto">
          <a:xfrm rot="16200000">
            <a:off x="3952924" y="4496379"/>
            <a:ext cx="3078881" cy="104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Pajkovi\Desktop\mape\Rebeka\žlahtni plini\xenon-2.jpg">
            <a:extLst>
              <a:ext uri="{FF2B5EF4-FFF2-40B4-BE49-F238E27FC236}">
                <a16:creationId xmlns:a16="http://schemas.microsoft.com/office/drawing/2014/main" id="{FF081DA7-A9B8-4EE3-B750-9D912DF0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4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Pajkovi\Desktop\mape\Rebeka\žlahtni plini\ergonomics_xenon.jpg">
            <a:extLst>
              <a:ext uri="{FF2B5EF4-FFF2-40B4-BE49-F238E27FC236}">
                <a16:creationId xmlns:a16="http://schemas.microsoft.com/office/drawing/2014/main" id="{6F028644-A614-44BE-9A33-BA54C6B3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/>
          <a:stretch>
            <a:fillRect/>
          </a:stretch>
        </p:blipFill>
        <p:spPr bwMode="auto">
          <a:xfrm>
            <a:off x="250825" y="2924175"/>
            <a:ext cx="43926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Pajkovi\Desktop\mape\Rebeka\žlahtni plini\Flash-for-cam.jpg">
            <a:extLst>
              <a:ext uri="{FF2B5EF4-FFF2-40B4-BE49-F238E27FC236}">
                <a16:creationId xmlns:a16="http://schemas.microsoft.com/office/drawing/2014/main" id="{B825CDD8-AF4E-45BD-AA13-87AAF0A1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15736"/>
          <a:stretch>
            <a:fillRect/>
          </a:stretch>
        </p:blipFill>
        <p:spPr bwMode="auto">
          <a:xfrm>
            <a:off x="6054725" y="3573463"/>
            <a:ext cx="3089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D6D4E-C4AD-4C1D-80D3-CBB535DF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0"/>
            <a:ext cx="5473700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sl-SI" altLang="sl-SI" sz="6000" cap="none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RADON </a:t>
            </a:r>
            <a:r>
              <a:rPr lang="sl-SI" altLang="sl-SI" sz="5400" cap="none"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   </a:t>
            </a:r>
            <a:r>
              <a:rPr lang="sv-SE" altLang="sl-SI" sz="54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Rn</a:t>
            </a:r>
            <a:r>
              <a:rPr lang="sv-SE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b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</a:b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 </a:t>
            </a:r>
            <a:r>
              <a:rPr lang="sv-SE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(gr. </a:t>
            </a:r>
            <a:r>
              <a:rPr lang="sv-SE" altLang="sl-SI" sz="4800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Radius</a:t>
            </a:r>
            <a:r>
              <a:rPr lang="sv-SE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 </a:t>
            </a: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r>
              <a:rPr lang="sv-SE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'žarek‘</a:t>
            </a:r>
            <a:r>
              <a:rPr lang="sl-SI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 </a:t>
            </a:r>
            <a:r>
              <a:rPr lang="sv-SE" altLang="sl-SI" sz="4800" cap="none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G True Colors"/>
              </a:rPr>
              <a:t>)</a:t>
            </a:r>
            <a:endParaRPr lang="sl-SI" altLang="sl-SI" sz="6000" cap="none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G True Colors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CD4136-7528-4A31-B5B2-E4C40DEF0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7772400" cy="2016125"/>
          </a:xfrm>
        </p:spPr>
        <p:txBody>
          <a:bodyPr/>
          <a:lstStyle/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 radioaktivni žlahtni plin nastane z </a:t>
            </a:r>
            <a:r>
              <a:rPr lang="sl-SI" altLang="sl-SI" sz="2800" b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razpadom radija</a:t>
            </a: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;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Je eden najtežjih plinov in škodljiv zdravju, ker povzroča pljučnega raka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altLang="sl-SI" sz="28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Uporablja se ga v radioterapiji.</a:t>
            </a:r>
            <a:r>
              <a:rPr lang="sl-SI" altLang="sl-SI" sz="2800"/>
              <a:t> 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l-SI" altLang="sl-SI" sz="280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4E7BECD1-9450-4F79-B8FA-227D2B9E600D}"/>
              </a:ext>
            </a:extLst>
          </p:cNvPr>
          <p:cNvGraphicFramePr>
            <a:graphicFrameLocks/>
          </p:cNvGraphicFramePr>
          <p:nvPr/>
        </p:nvGraphicFramePr>
        <p:xfrm>
          <a:off x="683568" y="4077072"/>
          <a:ext cx="4608512" cy="24734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5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66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Simbol</a:t>
                      </a:r>
                      <a:endParaRPr lang="sl-SI" sz="2400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err="1">
                          <a:latin typeface="Arabic Typesetting" pitchFamily="66" charset="-78"/>
                          <a:cs typeface="Arabic Typesetting" pitchFamily="66" charset="-78"/>
                        </a:rPr>
                        <a:t>Rn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512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Ime (slovensko-angleško)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Radon – </a:t>
                      </a:r>
                      <a:r>
                        <a:rPr lang="sl-SI" sz="2400" dirty="0" err="1">
                          <a:latin typeface="Arabic Typesetting" pitchFamily="66" charset="-78"/>
                          <a:cs typeface="Arabic Typesetting" pitchFamily="66" charset="-78"/>
                        </a:rPr>
                        <a:t>Radon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Videz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brezbarven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12">
                <a:tc>
                  <a:txBody>
                    <a:bodyPr/>
                    <a:lstStyle/>
                    <a:p>
                      <a:r>
                        <a:rPr lang="sl-SI" sz="240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tališča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-71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sl-SI" sz="2400" kern="1200" baseline="0" dirty="0">
                          <a:latin typeface="Arabic Typesetting" pitchFamily="66" charset="-78"/>
                          <a:cs typeface="Arabic Typesetting" pitchFamily="66" charset="-78"/>
                        </a:rPr>
                        <a:t>Temperatura vrelišča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kern="1200" dirty="0">
                          <a:latin typeface="Arabic Typesetting" pitchFamily="66" charset="-78"/>
                          <a:cs typeface="Arabic Typesetting" pitchFamily="66" charset="-78"/>
                        </a:rPr>
                        <a:t>-62</a:t>
                      </a:r>
                      <a:endParaRPr lang="sl-SI" sz="2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5" name="Picture 3" descr="C:\Users\Pajkovi\Desktop\mape\Rebeka\žlahtni plini\radon.gif">
            <a:extLst>
              <a:ext uri="{FF2B5EF4-FFF2-40B4-BE49-F238E27FC236}">
                <a16:creationId xmlns:a16="http://schemas.microsoft.com/office/drawing/2014/main" id="{C1597A00-61C0-4992-8A53-FBBAA57D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Pajkovi\Desktop\mape\Rebeka\žlahtni plini\radon-bottle1.jpg">
            <a:extLst>
              <a:ext uri="{FF2B5EF4-FFF2-40B4-BE49-F238E27FC236}">
                <a16:creationId xmlns:a16="http://schemas.microsoft.com/office/drawing/2014/main" id="{94253FBB-941E-40F1-BD35-0196A8E3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76600"/>
            <a:ext cx="261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Pajkovi\Desktop\mape\Rebeka\žlahtni plini\radioactive.jpg">
            <a:extLst>
              <a:ext uri="{FF2B5EF4-FFF2-40B4-BE49-F238E27FC236}">
                <a16:creationId xmlns:a16="http://schemas.microsoft.com/office/drawing/2014/main" id="{7BEDA243-977D-4BF4-B049-6F535337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07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ajkovi\Desktop\mape\Rebeka\žlahtni plini\153px-Electron_shell_086_Radon_-_no_label.svg.png">
            <a:extLst>
              <a:ext uri="{FF2B5EF4-FFF2-40B4-BE49-F238E27FC236}">
                <a16:creationId xmlns:a16="http://schemas.microsoft.com/office/drawing/2014/main" id="{7D694586-626C-469E-999B-85A788B6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76256" y="0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o meri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B2E389"/>
      </a:accent1>
      <a:accent2>
        <a:srgbClr val="F272AF"/>
      </a:accent2>
      <a:accent3>
        <a:srgbClr val="FED46B"/>
      </a:accent3>
      <a:accent4>
        <a:srgbClr val="51D9FF"/>
      </a:accent4>
      <a:accent5>
        <a:srgbClr val="AAB8DE"/>
      </a:accent5>
      <a:accent6>
        <a:srgbClr val="5FE7D5"/>
      </a:accent6>
      <a:hlink>
        <a:srgbClr val="FCB95D"/>
      </a:hlink>
      <a:folHlink>
        <a:srgbClr val="9DADBE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On-screen Show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Arabic Typesetting</vt:lpstr>
      <vt:lpstr>Consolas</vt:lpstr>
      <vt:lpstr>Corbel</vt:lpstr>
      <vt:lpstr>Courier New</vt:lpstr>
      <vt:lpstr>KG True Colors</vt:lpstr>
      <vt:lpstr>Wingdings</vt:lpstr>
      <vt:lpstr>Wingdings 2</vt:lpstr>
      <vt:lpstr>Wingdings 3</vt:lpstr>
      <vt:lpstr>Metro</vt:lpstr>
      <vt:lpstr>ŽLAHTNI     PLINI</vt:lpstr>
      <vt:lpstr>NA  SPLOŠNO</vt:lpstr>
      <vt:lpstr>    PRIDOBIVANJE  ŽLAHTNIH       PLINOV</vt:lpstr>
      <vt:lpstr>  HELIJ  He       (gr. helios -'sonce') </vt:lpstr>
      <vt:lpstr>NEON  Ne  (gr. neos -'nov')</vt:lpstr>
      <vt:lpstr>ARGON Ar  (gr. Argos  'len')</vt:lpstr>
      <vt:lpstr>KRIPTON Kr  (gr. Kryptos  'skrit‘ ) </vt:lpstr>
      <vt:lpstr>KSENON  Xe  (gr. Xenos  'tuj, redek‘ ) </vt:lpstr>
      <vt:lpstr> RADON     Rn    (gr. Radius  'žarek‘ )</vt:lpstr>
      <vt:lpstr>Ununoktij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2019-06-03T09:04:48Z</dcterms:created>
  <dcterms:modified xsi:type="dcterms:W3CDTF">2019-06-03T09:04:48Z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