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702"/>
    <a:srgbClr val="FF3305"/>
    <a:srgbClr val="CF3E00"/>
    <a:srgbClr val="236F7A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00" autoAdjust="0"/>
  </p:normalViewPr>
  <p:slideViewPr>
    <p:cSldViewPr>
      <p:cViewPr varScale="1">
        <p:scale>
          <a:sx n="107" d="100"/>
          <a:sy n="107" d="100"/>
        </p:scale>
        <p:origin x="12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0D8228D-59D0-446A-8093-541AD2E54E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7162800" cy="14319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FB7E702-A8B4-4888-9B00-81BF3651A0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67200" y="2590800"/>
            <a:ext cx="41910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B84E6EB-0A64-416B-AD02-1E5AF28803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C6152D9-CEB8-47B7-ABB3-11B5446B67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FD50D2C-8640-4C2C-85D1-13676CCF25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FF56CC-5950-45E1-811C-105E66F4D29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566B5-F02E-4B6C-8C01-2F72849D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A39A4-E5FA-4442-BB09-5D360E8F6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651EA-11FC-4B66-A269-4F57D015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C7B75-E9DC-4B78-BF31-4BB5578E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A7285-10AE-4BBA-A824-AA49DAAF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CE113-A6DC-4CC6-9B53-8404BA42A5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8786006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2DCBD-4B60-4435-92AF-B4CE9BEFE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7500" y="258763"/>
            <a:ext cx="2095500" cy="5913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239E1-D7C4-4571-9926-E923F3264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258763"/>
            <a:ext cx="6134100" cy="5913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1C5C9-525A-40E7-A419-94C70E83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97D52-B513-424C-B226-18D2F889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D98C2-3B27-4819-8609-8F5EF5BD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DCEB9-2E44-4867-9EB3-58098397B0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4844285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B5EE-C456-4CF6-A0C9-46B94673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8763"/>
            <a:ext cx="8382000" cy="1311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8B816-1389-442C-98A0-6F526E4531A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33997-0FD4-4D74-A3BB-C92DC26DF20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1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600EEF-EC1A-4ECD-BE0B-DF7D9FFC5A7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11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EF6186-01B0-4D76-9ECE-7E648CA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879214-369A-4FA3-9D65-7FA270D4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7D847B-BB01-438C-8A47-6D248ABA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15676B72-8499-4002-8553-8EBC76F0C4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48153985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7B41-BC30-4E95-B374-242632A3F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8763"/>
            <a:ext cx="8382000" cy="1311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A4781-2372-425A-85AA-53EE3B7301D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255C8-9E6C-4BB8-A621-C85050F58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A570B-8685-43AB-9C7F-651D5D99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A426F-AA80-48DC-9F3E-A81DD5F9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025C9-B602-471A-A6A8-9A68AEBB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E016FC6B-0CA0-426A-8D9F-7641C5C9CC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21772024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A804A-9354-4210-A270-C7CA9D56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8763"/>
            <a:ext cx="8382000" cy="1311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655D2-9CA5-486C-9B9D-6A2B8976988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CC82FA72-4EA3-448B-AE82-8E97502968B6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14800" cy="4495800"/>
          </a:xfrm>
        </p:spPr>
        <p:txBody>
          <a:bodyPr/>
          <a:lstStyle/>
          <a:p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ED584-7224-417C-90AD-0E554188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1AE02-E24E-41BC-BC22-979EC64E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F684E-CCF7-4039-9199-58E491D3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44D4CD66-2FAC-450A-BBB9-137F7D29DB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9524118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B68F-81B8-41E7-B085-CE846E27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027FC-BCD6-4F45-92AE-8D7A29C7B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70158-9E6C-48E4-9169-577DD9D2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026B0-2A15-484B-8E56-4F67D198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53131-D714-45A6-976E-3A411CD8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8EEEC-573A-4E41-99C7-0A50E8D80C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6561553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066D-4D61-4416-AE48-6D0D9B6D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676A7-F4E2-48D2-971D-CD639ED18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B390E-587E-4DDE-AB69-1C8B8377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26074-608B-468D-BDA8-97E0D50A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ED1D3-906D-4484-B473-9EAE713B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87277-040E-404B-8B60-1AA7705D77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9451464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D717-C448-4A91-B5CE-9556168D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BD54B-243F-4552-8BE2-42C6EBD80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49321-9C6B-4092-987B-7871D5C9C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800DD-4ABE-46F9-A02F-03102F0B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12E18-FE83-45C8-A80A-EE7C4189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A9FB6-0C0C-4569-A287-3ED950C9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90861-0BFC-451F-B024-59C9052728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3705317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DAC2A-5867-46D0-934D-E7159255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45CB3-EFCF-4B3B-9497-B5B958490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38697-2998-4CA1-A762-72C3FE77E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0F5AE-520F-4080-95F8-835C1C5DC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3DBA6-DA29-4DD3-88F8-116E1914A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AF8EE6-6F95-49F6-8452-585D7064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57EEA-F244-4A8C-9B7C-88ED0D71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FB35AF-0617-456A-9FA8-BB609F16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DEA5A-2739-45DF-8658-18135AB58E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19372071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62B50-0BDA-405E-98AD-79832AAB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665FE-1B37-41D4-B4FE-30F8DC6D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1EA21-336B-4F11-BBAD-125FCD73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3DF35-BD07-4549-A462-584E672B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37CF9-92B8-407B-8924-1614DD5BF1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7072992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4A2CF9-F62E-4401-AAB3-13A11906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C2F299-FD01-47F8-A7C6-99192421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120C7-41E9-4080-B9D9-111DA90E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EDFFC-7E3E-4EC3-814F-1831A74D84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1750541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208E-A1FC-47E5-B3FA-E77FD2F1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17BBB-9C7A-45D2-A8B8-5765D45D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9A8C1-DAED-4CD6-B831-926FB15E0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F032E-2167-4737-B172-3B3334147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0DC08-CAF8-499E-926C-B96605E0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F583F-BD0E-458E-A0DC-A1E69B8D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85814-AF80-4BC6-B922-227A1B052E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4395590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52C8-6703-45E7-9FD7-930A0C65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3EABB-C25E-4B99-9837-7DA7BC48F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8C857-C72D-43F7-84F9-3CDBDB98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23015-755E-401A-96E9-FBA44835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F9529-2646-483B-B9E2-164D00FE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641DE-54AA-4961-8EB1-72EF7306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8F265-DC98-43C9-A65C-ACD0E10BD2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7451236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F48F5C-8D28-42A5-82C3-DA2F7509B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8763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1CA659C-82CB-40F4-9AF1-3061C2DB5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82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947EBA-615D-4BA1-9CA5-41F23038E6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746B32-2437-4B90-9519-DFB27216CC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162C6B-1504-4223-A0BE-94F9A49BFC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D58A9C3-6364-4E85-A736-BC88C971B74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jl7oUbu_F64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hGGtLr_1BP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3912DB4-4EDF-452E-88DA-9D61495382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1916113"/>
            <a:ext cx="8315325" cy="1431925"/>
          </a:xfrm>
        </p:spPr>
        <p:txBody>
          <a:bodyPr/>
          <a:lstStyle/>
          <a:p>
            <a:pPr algn="ctr"/>
            <a:r>
              <a:rPr lang="sl-SI" altLang="sl-SI" sz="2800" b="1">
                <a:latin typeface="Snowdrift" pitchFamily="82" charset="0"/>
              </a:rPr>
              <a:t>Žveplova (VI) kislina - indikator razvitosti industrije</a:t>
            </a:r>
            <a:r>
              <a:rPr lang="sl-SI" altLang="sl-SI" sz="6000" b="1">
                <a:latin typeface="Snowdrift" pitchFamily="82" charset="0"/>
              </a:rPr>
              <a:t> </a:t>
            </a:r>
            <a:r>
              <a:rPr lang="sl-SI" altLang="sl-SI" sz="2800" b="1">
                <a:latin typeface="Snowdrift" pitchFamily="82" charset="0"/>
              </a:rPr>
              <a:t>H</a:t>
            </a:r>
            <a:r>
              <a:rPr lang="sl-SI" altLang="sl-SI" sz="1400" b="1">
                <a:latin typeface="Snowdrift" pitchFamily="82" charset="0"/>
              </a:rPr>
              <a:t>2</a:t>
            </a:r>
            <a:r>
              <a:rPr lang="sl-SI" altLang="sl-SI" sz="2800" b="1">
                <a:latin typeface="Snowdrift" pitchFamily="82" charset="0"/>
              </a:rPr>
              <a:t>SO</a:t>
            </a:r>
            <a:r>
              <a:rPr lang="sl-SI" altLang="sl-SI" sz="1400" b="1">
                <a:latin typeface="Snowdrift" pitchFamily="82" charset="0"/>
              </a:rPr>
              <a:t>4</a:t>
            </a:r>
            <a:r>
              <a:rPr lang="sl-SI" altLang="sl-SI" sz="1400">
                <a:latin typeface="Snowdrift" pitchFamily="82" charset="0"/>
              </a:rPr>
              <a:t> </a:t>
            </a:r>
            <a:br>
              <a:rPr lang="sl-SI" altLang="sl-SI" sz="1400">
                <a:latin typeface="Snowdrift" pitchFamily="82" charset="0"/>
              </a:rPr>
            </a:br>
            <a:r>
              <a:rPr lang="sl-SI" altLang="sl-SI" sz="1400">
                <a:latin typeface="Snowdrift" pitchFamily="82" charset="0"/>
              </a:rPr>
              <a:t>Predstavitev istoimenskega referata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A029E5B-2490-4665-9AD2-2CBF3911BA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71775" y="4437063"/>
            <a:ext cx="41910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 b="1" dirty="0">
                <a:solidFill>
                  <a:schemeClr val="bg1"/>
                </a:solidFill>
              </a:rPr>
              <a:t>Avtor:</a:t>
            </a:r>
            <a:r>
              <a:rPr lang="sl-SI" altLang="sl-SI" sz="2400" dirty="0"/>
              <a:t>  </a:t>
            </a:r>
          </a:p>
          <a:p>
            <a:pPr>
              <a:lnSpc>
                <a:spcPct val="90000"/>
              </a:lnSpc>
            </a:pPr>
            <a:r>
              <a:rPr lang="sl-SI" altLang="sl-SI" sz="2400" dirty="0">
                <a:solidFill>
                  <a:schemeClr val="bg1"/>
                </a:solidFill>
              </a:rPr>
              <a:t>Mentorica:</a:t>
            </a:r>
            <a:r>
              <a:rPr lang="sl-SI" altLang="sl-SI" sz="2400" dirty="0"/>
              <a:t> 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L 0.25 0.33295  L 0.0 0.33295  L 0.0 0.0  Z" pathEditMode="relative" ptsTypes="">
                                      <p:cBhvr>
                                        <p:cTn id="8" dur="2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L 0.25 0.33295  L 0.0 0.33295  L 0.0 0.0  Z" pathEditMode="relative" ptsTypes="">
                                      <p:cBhvr>
                                        <p:cTn id="12" dur="2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A7170F6-BE94-44EE-8516-9A5E3E6C6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81300"/>
            <a:ext cx="8382000" cy="1311275"/>
          </a:xfrm>
        </p:spPr>
        <p:txBody>
          <a:bodyPr/>
          <a:lstStyle/>
          <a:p>
            <a:pPr algn="ctr"/>
            <a:r>
              <a:rPr lang="sl-SI" altLang="sl-SI" sz="15000" dirty="0">
                <a:latin typeface="Snowdrift" pitchFamily="82" charset="0"/>
              </a:rPr>
              <a:t>KONEC</a:t>
            </a:r>
            <a:br>
              <a:rPr lang="sl-SI" altLang="sl-SI" sz="15000">
                <a:latin typeface="Snowdrift" pitchFamily="82" charset="0"/>
              </a:rPr>
            </a:br>
            <a:r>
              <a:rPr lang="sl-SI" altLang="sl-SI" sz="2400">
                <a:latin typeface="Snowdrift" pitchFamily="82" charset="0"/>
              </a:rPr>
              <a:t> </a:t>
            </a:r>
            <a:endParaRPr lang="sl-SI" altLang="sl-SI" sz="15000" dirty="0">
              <a:latin typeface="Snowdrift" pitchFamily="82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24990DD-D3D2-44C8-A442-B65F2C479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latin typeface="Snowdrift" pitchFamily="82" charset="0"/>
              </a:rPr>
              <a:t>Žveplova kislina - lastnosti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5D0CF1D-585F-4728-A3D9-8FED0ACF53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00213"/>
            <a:ext cx="4392612" cy="4495800"/>
          </a:xfrm>
        </p:spPr>
        <p:txBody>
          <a:bodyPr/>
          <a:lstStyle/>
          <a:p>
            <a:r>
              <a:rPr lang="sl-SI" altLang="sl-SI" sz="2100"/>
              <a:t>Je brezbarvna gosta tekočina</a:t>
            </a:r>
          </a:p>
          <a:p>
            <a:r>
              <a:rPr lang="sl-SI" altLang="sl-SI" sz="2100"/>
              <a:t>Uporabljajo jo v različnih vejah industrije</a:t>
            </a:r>
          </a:p>
          <a:p>
            <a:r>
              <a:rPr lang="sl-SI" altLang="sl-SI" sz="2100"/>
              <a:t>Močna kislina, z vodo protolitsko reagira</a:t>
            </a:r>
          </a:p>
          <a:p>
            <a:r>
              <a:rPr lang="sl-SI" altLang="sl-SI" sz="2100"/>
              <a:t>Koncentrirana kislina je močan oksidant.</a:t>
            </a:r>
          </a:p>
          <a:p>
            <a:r>
              <a:rPr lang="sl-SI" altLang="sl-SI" sz="2100"/>
              <a:t>Raztaplja kovine z negativnim elektrodnim potencialom.</a:t>
            </a:r>
          </a:p>
          <a:p>
            <a:r>
              <a:rPr lang="sl-SI" altLang="sl-SI" sz="2100"/>
              <a:t>Je močno higroskopna tekočina</a:t>
            </a:r>
          </a:p>
          <a:p>
            <a:pPr>
              <a:buFontTx/>
              <a:buNone/>
            </a:pPr>
            <a:r>
              <a:rPr lang="sl-SI" altLang="sl-SI" sz="900">
                <a:hlinkClick r:id="rId2"/>
              </a:rPr>
              <a:t>http://www.youtube.com/watch?v=jl7oUbu_F64</a:t>
            </a:r>
            <a:r>
              <a:rPr lang="sl-SI" altLang="sl-SI" sz="900"/>
              <a:t> </a:t>
            </a:r>
          </a:p>
        </p:txBody>
      </p:sp>
      <p:pic>
        <p:nvPicPr>
          <p:cNvPr id="67592" name="Picture 8">
            <a:extLst>
              <a:ext uri="{FF2B5EF4-FFF2-40B4-BE49-F238E27FC236}">
                <a16:creationId xmlns:a16="http://schemas.microsoft.com/office/drawing/2014/main" id="{47C99197-DB8E-4230-B50F-955B2B34FDE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060575"/>
            <a:ext cx="3543300" cy="3059113"/>
          </a:xfrm>
          <a:noFill/>
        </p:spPr>
      </p:pic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>
            <a:extLst>
              <a:ext uri="{FF2B5EF4-FFF2-40B4-BE49-F238E27FC236}">
                <a16:creationId xmlns:a16="http://schemas.microsoft.com/office/drawing/2014/main" id="{0A9971E0-2FA7-4747-A1FD-8682E3E16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latin typeface="Snowdrift" pitchFamily="82" charset="0"/>
              </a:rPr>
              <a:t>Žveplo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C1B56FE0-DDC0-4053-ADA4-60322C3F08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Je rumena nekovina.</a:t>
            </a:r>
          </a:p>
          <a:p>
            <a:r>
              <a:rPr lang="sl-SI" altLang="sl-SI" sz="2800"/>
              <a:t>Topi se v nepolarnih topilih.</a:t>
            </a:r>
          </a:p>
          <a:p>
            <a:r>
              <a:rPr lang="sl-SI" altLang="sl-SI" sz="2800"/>
              <a:t>V naravi ga najdemo:</a:t>
            </a:r>
          </a:p>
          <a:p>
            <a:pPr>
              <a:buFontTx/>
              <a:buNone/>
            </a:pPr>
            <a:r>
              <a:rPr lang="sl-SI" altLang="sl-SI" sz="2800"/>
              <a:t>  - v elementarni obliki</a:t>
            </a:r>
          </a:p>
          <a:p>
            <a:pPr>
              <a:buFontTx/>
              <a:buNone/>
            </a:pPr>
            <a:r>
              <a:rPr lang="sl-SI" altLang="sl-SI" sz="2800"/>
              <a:t>  - v spojinah (sulfidi, sulfadi)</a:t>
            </a:r>
          </a:p>
        </p:txBody>
      </p:sp>
      <p:pic>
        <p:nvPicPr>
          <p:cNvPr id="70661" name="Picture 5">
            <a:extLst>
              <a:ext uri="{FF2B5EF4-FFF2-40B4-BE49-F238E27FC236}">
                <a16:creationId xmlns:a16="http://schemas.microsoft.com/office/drawing/2014/main" id="{31BAC5C9-5799-4B76-A141-1A6BABFE2E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054225"/>
            <a:ext cx="3673475" cy="2338388"/>
          </a:xfrm>
        </p:spPr>
      </p:pic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4BB5784-FEE0-4840-8E22-A99DD310D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latin typeface="Snowdrift" pitchFamily="82" charset="0"/>
              </a:rPr>
              <a:t>Alotropne modifikacije žvepla</a:t>
            </a: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21537FC2-DA5B-47F7-936E-908A74C477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 b="1" u="sng">
                <a:latin typeface="Times New Roman" panose="02020603050405020304" pitchFamily="18" charset="0"/>
              </a:rPr>
              <a:t>α-žveplo</a:t>
            </a:r>
            <a:r>
              <a:rPr lang="sl-SI" altLang="sl-SI" sz="2800">
                <a:latin typeface="Times New Roman" panose="02020603050405020304" pitchFamily="18" charset="0"/>
              </a:rPr>
              <a:t> (</a:t>
            </a:r>
            <a:r>
              <a:rPr lang="sl-SI" altLang="sl-SI" sz="2800" i="1">
                <a:latin typeface="Times New Roman" panose="02020603050405020304" pitchFamily="18" charset="0"/>
              </a:rPr>
              <a:t>ortorombsko</a:t>
            </a:r>
            <a:r>
              <a:rPr lang="sl-SI" altLang="sl-SI" sz="2800">
                <a:latin typeface="Times New Roman" panose="02020603050405020304" pitchFamily="18" charset="0"/>
              </a:rPr>
              <a:t>);</a:t>
            </a:r>
          </a:p>
          <a:p>
            <a:pPr>
              <a:buFontTx/>
              <a:buNone/>
            </a:pPr>
            <a:endParaRPr lang="sl-SI" altLang="sl-SI" sz="280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sl-SI" altLang="sl-SI" sz="2800">
                <a:latin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endParaRPr lang="sl-SI" altLang="sl-SI" sz="2800">
              <a:latin typeface="Times New Roman" panose="02020603050405020304" pitchFamily="18" charset="0"/>
            </a:endParaRPr>
          </a:p>
          <a:p>
            <a:r>
              <a:rPr lang="sl-SI" altLang="sl-SI" sz="2800" b="1" u="sng"/>
              <a:t>β-žveplo</a:t>
            </a:r>
            <a:r>
              <a:rPr lang="sl-SI" altLang="sl-SI" sz="2800"/>
              <a:t> (</a:t>
            </a:r>
            <a:r>
              <a:rPr lang="sl-SI" altLang="sl-SI" sz="2800" i="1"/>
              <a:t>monoklinsko</a:t>
            </a:r>
            <a:r>
              <a:rPr lang="sl-SI" altLang="sl-SI" sz="2800"/>
              <a:t>) </a:t>
            </a:r>
          </a:p>
          <a:p>
            <a:pPr>
              <a:buFontTx/>
              <a:buNone/>
            </a:pPr>
            <a:endParaRPr lang="sl-SI" altLang="sl-SI" sz="2800"/>
          </a:p>
        </p:txBody>
      </p:sp>
      <p:sp>
        <p:nvSpPr>
          <p:cNvPr id="74762" name="Rectangle 10">
            <a:extLst>
              <a:ext uri="{FF2B5EF4-FFF2-40B4-BE49-F238E27FC236}">
                <a16:creationId xmlns:a16="http://schemas.microsoft.com/office/drawing/2014/main" id="{D8CD6396-5581-4478-AA87-60D0AEA2432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altLang="sl-SI" sz="2800" b="1" u="sng"/>
              <a:t>λ-žveplo</a:t>
            </a:r>
            <a:r>
              <a:rPr lang="sl-SI" altLang="sl-SI" sz="2800"/>
              <a:t> </a:t>
            </a:r>
          </a:p>
          <a:p>
            <a:endParaRPr lang="sl-SI" altLang="sl-SI" sz="2800"/>
          </a:p>
          <a:p>
            <a:pPr>
              <a:buFontTx/>
              <a:buNone/>
            </a:pPr>
            <a:endParaRPr lang="sl-SI" altLang="sl-SI" sz="2800"/>
          </a:p>
          <a:p>
            <a:pPr>
              <a:buFontTx/>
              <a:buNone/>
            </a:pPr>
            <a:endParaRPr lang="sl-SI" altLang="sl-SI" sz="2800"/>
          </a:p>
          <a:p>
            <a:r>
              <a:rPr lang="sl-SI" altLang="sl-SI" sz="2800" b="1" u="sng"/>
              <a:t>μ-žveplo</a:t>
            </a:r>
            <a:r>
              <a:rPr lang="sl-SI" altLang="sl-SI" sz="2800"/>
              <a:t> </a:t>
            </a:r>
          </a:p>
          <a:p>
            <a:pPr>
              <a:buFontTx/>
              <a:buNone/>
            </a:pPr>
            <a:endParaRPr lang="sl-SI" altLang="sl-SI" sz="2800"/>
          </a:p>
        </p:txBody>
      </p:sp>
      <p:pic>
        <p:nvPicPr>
          <p:cNvPr id="74761" name="Picture 9">
            <a:extLst>
              <a:ext uri="{FF2B5EF4-FFF2-40B4-BE49-F238E27FC236}">
                <a16:creationId xmlns:a16="http://schemas.microsoft.com/office/drawing/2014/main" id="{8B4BCC48-1E9F-4E18-88A0-BA614879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151288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Picture 11">
            <a:extLst>
              <a:ext uri="{FF2B5EF4-FFF2-40B4-BE49-F238E27FC236}">
                <a16:creationId xmlns:a16="http://schemas.microsoft.com/office/drawing/2014/main" id="{DC4E5A37-63C7-4CD1-B2B3-0F18B026A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24400"/>
            <a:ext cx="1512887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4" name="Picture 12">
            <a:extLst>
              <a:ext uri="{FF2B5EF4-FFF2-40B4-BE49-F238E27FC236}">
                <a16:creationId xmlns:a16="http://schemas.microsoft.com/office/drawing/2014/main" id="{4A432518-39EB-40D0-97C2-36BC79AB9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76475"/>
            <a:ext cx="14001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5" name="Picture 13">
            <a:extLst>
              <a:ext uri="{FF2B5EF4-FFF2-40B4-BE49-F238E27FC236}">
                <a16:creationId xmlns:a16="http://schemas.microsoft.com/office/drawing/2014/main" id="{3FBA7C81-805B-4972-81EC-24C2A676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24400"/>
            <a:ext cx="1439863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6" name="Rectangle 14">
            <a:extLst>
              <a:ext uri="{FF2B5EF4-FFF2-40B4-BE49-F238E27FC236}">
                <a16:creationId xmlns:a16="http://schemas.microsoft.com/office/drawing/2014/main" id="{C07C1569-587E-4CF7-9A9D-E51252994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6330950"/>
            <a:ext cx="3168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tabLst>
                <a:tab pos="8953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8953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8953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8953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8953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sl-SI" altLang="sl-SI" sz="1000">
                <a:hlinkClick r:id="rId6"/>
              </a:rPr>
              <a:t>http://www.youtube.com/watch?v=hGGtLr_1BPA</a:t>
            </a:r>
            <a:r>
              <a:rPr lang="sl-SI" altLang="sl-SI" sz="1000"/>
              <a:t> </a:t>
            </a:r>
          </a:p>
        </p:txBody>
      </p:sp>
      <p:pic>
        <p:nvPicPr>
          <p:cNvPr id="74767" name="Picture 15">
            <a:extLst>
              <a:ext uri="{FF2B5EF4-FFF2-40B4-BE49-F238E27FC236}">
                <a16:creationId xmlns:a16="http://schemas.microsoft.com/office/drawing/2014/main" id="{2CF6A3D6-2809-4B90-B613-AA5CA9949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852738"/>
            <a:ext cx="1008063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8" name="Picture 16">
            <a:extLst>
              <a:ext uri="{FF2B5EF4-FFF2-40B4-BE49-F238E27FC236}">
                <a16:creationId xmlns:a16="http://schemas.microsoft.com/office/drawing/2014/main" id="{148FA9F8-48B3-4F5D-A90E-62A86AA8F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300663"/>
            <a:ext cx="936625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9" name="Picture 17">
            <a:extLst>
              <a:ext uri="{FF2B5EF4-FFF2-40B4-BE49-F238E27FC236}">
                <a16:creationId xmlns:a16="http://schemas.microsoft.com/office/drawing/2014/main" id="{56A851D8-BFC5-414E-A58C-284D2820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24175"/>
            <a:ext cx="936625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1" name="Picture 19">
            <a:extLst>
              <a:ext uri="{FF2B5EF4-FFF2-40B4-BE49-F238E27FC236}">
                <a16:creationId xmlns:a16="http://schemas.microsoft.com/office/drawing/2014/main" id="{734CA6A6-B1D9-4FAF-B6D8-202DC3AA5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868863"/>
            <a:ext cx="9048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>
            <a:extLst>
              <a:ext uri="{FF2B5EF4-FFF2-40B4-BE49-F238E27FC236}">
                <a16:creationId xmlns:a16="http://schemas.microsoft.com/office/drawing/2014/main" id="{A5863734-566B-45AF-B9DA-0D35AC6C7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latin typeface="Snowdrift" pitchFamily="82" charset="0"/>
              </a:rPr>
              <a:t>Vodikov sulfid H</a:t>
            </a:r>
            <a:r>
              <a:rPr lang="sl-SI" altLang="sl-SI" sz="2000">
                <a:latin typeface="Snowdrift" pitchFamily="82" charset="0"/>
              </a:rPr>
              <a:t>2</a:t>
            </a:r>
            <a:r>
              <a:rPr lang="sl-SI" altLang="sl-SI">
                <a:latin typeface="Snowdrift" pitchFamily="82" charset="0"/>
              </a:rPr>
              <a:t>S</a:t>
            </a:r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558D8C4D-EEC1-4CAC-B365-BC399F27B0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400"/>
              <a:t>H</a:t>
            </a:r>
            <a:r>
              <a:rPr lang="sl-SI" altLang="sl-SI" sz="1200"/>
              <a:t>2</a:t>
            </a:r>
            <a:r>
              <a:rPr lang="sl-SI" altLang="sl-SI" sz="2400"/>
              <a:t>S lahko imenujemo tudi žveplovodikova kislina</a:t>
            </a:r>
          </a:p>
          <a:p>
            <a:r>
              <a:rPr lang="sl-SI" altLang="sl-SI" sz="2400"/>
              <a:t>Brezbarven in strupen plin.</a:t>
            </a:r>
          </a:p>
          <a:p>
            <a:r>
              <a:rPr lang="sl-SI" altLang="sl-SI" sz="2400"/>
              <a:t>Z vodo protolitsko reagira.</a:t>
            </a:r>
          </a:p>
          <a:p>
            <a:r>
              <a:rPr lang="sl-SI" altLang="sl-SI" sz="2400"/>
              <a:t>Sledove vodikovega sulfida najdemo tudi v naši atmosferi.</a:t>
            </a:r>
          </a:p>
        </p:txBody>
      </p:sp>
      <p:pic>
        <p:nvPicPr>
          <p:cNvPr id="78854" name="Picture 6">
            <a:extLst>
              <a:ext uri="{FF2B5EF4-FFF2-40B4-BE49-F238E27FC236}">
                <a16:creationId xmlns:a16="http://schemas.microsoft.com/office/drawing/2014/main" id="{0CF02755-B458-466E-AA4A-DE7B427BE705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133600"/>
            <a:ext cx="2376488" cy="2216150"/>
          </a:xfrm>
          <a:noFill/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F9453364-43B9-4728-B5A9-65AFA1ABE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latin typeface="Snowdrift" pitchFamily="82" charset="0"/>
              </a:rPr>
              <a:t>Žveplov dioksid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5A9460F5-4B8A-4836-A31F-A633AA8538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200">
                <a:latin typeface="Times New Roman" panose="02020603050405020304" pitchFamily="18" charset="0"/>
              </a:rPr>
              <a:t>Brezbarven plin</a:t>
            </a:r>
          </a:p>
          <a:p>
            <a:r>
              <a:rPr lang="sl-SI" altLang="sl-SI" sz="2200">
                <a:latin typeface="Times New Roman" panose="02020603050405020304" pitchFamily="18" charset="0"/>
              </a:rPr>
              <a:t>Uporaba:</a:t>
            </a:r>
          </a:p>
          <a:p>
            <a:pPr>
              <a:buFontTx/>
              <a:buNone/>
            </a:pPr>
            <a:r>
              <a:rPr lang="sl-SI" altLang="sl-SI" sz="2200">
                <a:latin typeface="Times New Roman" panose="02020603050405020304" pitchFamily="18" charset="0"/>
              </a:rPr>
              <a:t>   - predelava v žveplovo kislino</a:t>
            </a:r>
          </a:p>
          <a:p>
            <a:pPr>
              <a:buFontTx/>
              <a:buNone/>
            </a:pPr>
            <a:r>
              <a:rPr lang="sl-SI" altLang="sl-SI" sz="2200">
                <a:latin typeface="Times New Roman" panose="02020603050405020304" pitchFamily="18" charset="0"/>
              </a:rPr>
              <a:t>   - kot konzervans v živilski     industriji (sušenje sadja)</a:t>
            </a:r>
          </a:p>
          <a:p>
            <a:pPr>
              <a:buFontTx/>
              <a:buNone/>
            </a:pPr>
            <a:r>
              <a:rPr lang="sl-SI" altLang="sl-SI" sz="2200">
                <a:latin typeface="Times New Roman" panose="02020603050405020304" pitchFamily="18" charset="0"/>
              </a:rPr>
              <a:t>   - za beljenje tkanin v tekstilni  industriji</a:t>
            </a:r>
          </a:p>
          <a:p>
            <a:r>
              <a:rPr lang="sl-SI" altLang="sl-SI" sz="2200">
                <a:latin typeface="Times New Roman" panose="02020603050405020304" pitchFamily="18" charset="0"/>
              </a:rPr>
              <a:t>Omogoča nastanek kislega dežja.</a:t>
            </a:r>
          </a:p>
        </p:txBody>
      </p:sp>
      <p:pic>
        <p:nvPicPr>
          <p:cNvPr id="80903" name="Picture 7">
            <a:extLst>
              <a:ext uri="{FF2B5EF4-FFF2-40B4-BE49-F238E27FC236}">
                <a16:creationId xmlns:a16="http://schemas.microsoft.com/office/drawing/2014/main" id="{1DFCD333-849C-4911-A98C-6C0A2F195B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882900"/>
            <a:ext cx="2160587" cy="1677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>
            <a:extLst>
              <a:ext uri="{FF2B5EF4-FFF2-40B4-BE49-F238E27FC236}">
                <a16:creationId xmlns:a16="http://schemas.microsoft.com/office/drawing/2014/main" id="{A0F0ED56-1D95-4D89-A6A2-8258A3A7F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latin typeface="Snowdrift" pitchFamily="82" charset="0"/>
              </a:rPr>
              <a:t>Žveplov trioksid</a:t>
            </a:r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0A18B0A2-4BB6-4B70-886B-81E8F46AA7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Bela trdna snov.</a:t>
            </a:r>
          </a:p>
          <a:p>
            <a:r>
              <a:rPr lang="sl-SI" altLang="sl-SI" sz="2800"/>
              <a:t>Je zelo higroskopen.</a:t>
            </a:r>
          </a:p>
          <a:p>
            <a:r>
              <a:rPr lang="sl-SI" altLang="sl-SI" sz="2800"/>
              <a:t>Je močen oksidant.</a:t>
            </a:r>
          </a:p>
        </p:txBody>
      </p:sp>
      <p:pic>
        <p:nvPicPr>
          <p:cNvPr id="82951" name="Picture 7">
            <a:extLst>
              <a:ext uri="{FF2B5EF4-FFF2-40B4-BE49-F238E27FC236}">
                <a16:creationId xmlns:a16="http://schemas.microsoft.com/office/drawing/2014/main" id="{E4A7CDC9-9AB0-460F-8CA1-1BFA994767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636838"/>
            <a:ext cx="1827213" cy="17795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C6B11DFA-B227-4D84-BA6E-93242DDC5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latin typeface="Snowdrift" pitchFamily="82" charset="0"/>
              </a:rPr>
              <a:t>Proizvodnja žveplove kisline</a:t>
            </a:r>
          </a:p>
        </p:txBody>
      </p:sp>
      <p:pic>
        <p:nvPicPr>
          <p:cNvPr id="85000" name="Picture 8">
            <a:extLst>
              <a:ext uri="{FF2B5EF4-FFF2-40B4-BE49-F238E27FC236}">
                <a16:creationId xmlns:a16="http://schemas.microsoft.com/office/drawing/2014/main" id="{553C0692-BC2F-4197-8DE4-65C550BE53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341438"/>
            <a:ext cx="6769100" cy="4930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>
            <a:extLst>
              <a:ext uri="{FF2B5EF4-FFF2-40B4-BE49-F238E27FC236}">
                <a16:creationId xmlns:a16="http://schemas.microsoft.com/office/drawing/2014/main" id="{56EB16EB-F2AA-4743-B904-18EBEA916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2800">
                <a:latin typeface="Snowdrift" pitchFamily="82" charset="0"/>
              </a:rPr>
              <a:t>Reaktor za pridobivanje žveplove (VI) kisline</a:t>
            </a:r>
          </a:p>
        </p:txBody>
      </p:sp>
      <p:pic>
        <p:nvPicPr>
          <p:cNvPr id="89094" name="Picture 6">
            <a:extLst>
              <a:ext uri="{FF2B5EF4-FFF2-40B4-BE49-F238E27FC236}">
                <a16:creationId xmlns:a16="http://schemas.microsoft.com/office/drawing/2014/main" id="{C0CEC06A-FCAC-431D-B555-780629A1DE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0" y="1971675"/>
            <a:ext cx="5410200" cy="3905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01072132">
  <a:themeElements>
    <a:clrScheme name="01072132 11">
      <a:dk1>
        <a:srgbClr val="5C1F00"/>
      </a:dk1>
      <a:lt1>
        <a:srgbClr val="FFDFB9"/>
      </a:lt1>
      <a:dk2>
        <a:srgbClr val="D80000"/>
      </a:dk2>
      <a:lt2>
        <a:srgbClr val="F5A27D"/>
      </a:lt2>
      <a:accent1>
        <a:srgbClr val="CC3300"/>
      </a:accent1>
      <a:accent2>
        <a:srgbClr val="BE7960"/>
      </a:accent2>
      <a:accent3>
        <a:srgbClr val="E9AAAA"/>
      </a:accent3>
      <a:accent4>
        <a:srgbClr val="DABE9E"/>
      </a:accent4>
      <a:accent5>
        <a:srgbClr val="E2ADAA"/>
      </a:accent5>
      <a:accent6>
        <a:srgbClr val="AC6D56"/>
      </a:accent6>
      <a:hlink>
        <a:srgbClr val="FFD5A7"/>
      </a:hlink>
      <a:folHlink>
        <a:srgbClr val="D3A219"/>
      </a:folHlink>
    </a:clrScheme>
    <a:fontScheme name="0107213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01072132 1">
        <a:dk1>
          <a:srgbClr val="FED1B2"/>
        </a:dk1>
        <a:lt1>
          <a:srgbClr val="FFE2D3"/>
        </a:lt1>
        <a:dk2>
          <a:srgbClr val="FFBD99"/>
        </a:dk2>
        <a:lt2>
          <a:srgbClr val="808080"/>
        </a:lt2>
        <a:accent1>
          <a:srgbClr val="C76F57"/>
        </a:accent1>
        <a:accent2>
          <a:srgbClr val="FF9966"/>
        </a:accent2>
        <a:accent3>
          <a:srgbClr val="FFEEE6"/>
        </a:accent3>
        <a:accent4>
          <a:srgbClr val="D9B297"/>
        </a:accent4>
        <a:accent5>
          <a:srgbClr val="E0BBB4"/>
        </a:accent5>
        <a:accent6>
          <a:srgbClr val="E78A5C"/>
        </a:accent6>
        <a:hlink>
          <a:srgbClr val="6633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2 2">
        <a:dk1>
          <a:srgbClr val="FFB199"/>
        </a:dk1>
        <a:lt1>
          <a:srgbClr val="FFEFDF"/>
        </a:lt1>
        <a:dk2>
          <a:srgbClr val="FFCC99"/>
        </a:dk2>
        <a:lt2>
          <a:srgbClr val="969696"/>
        </a:lt2>
        <a:accent1>
          <a:srgbClr val="C9672B"/>
        </a:accent1>
        <a:accent2>
          <a:srgbClr val="FF9966"/>
        </a:accent2>
        <a:accent3>
          <a:srgbClr val="FFF6EC"/>
        </a:accent3>
        <a:accent4>
          <a:srgbClr val="DA9782"/>
        </a:accent4>
        <a:accent5>
          <a:srgbClr val="E1B8AC"/>
        </a:accent5>
        <a:accent6>
          <a:srgbClr val="E78A5C"/>
        </a:accent6>
        <a:hlink>
          <a:srgbClr val="FFCC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2 3">
        <a:dk1>
          <a:srgbClr val="C0816A"/>
        </a:dk1>
        <a:lt1>
          <a:srgbClr val="FFECCD"/>
        </a:lt1>
        <a:dk2>
          <a:srgbClr val="FFA979"/>
        </a:dk2>
        <a:lt2>
          <a:srgbClr val="808080"/>
        </a:lt2>
        <a:accent1>
          <a:srgbClr val="FFCC99"/>
        </a:accent1>
        <a:accent2>
          <a:srgbClr val="990000"/>
        </a:accent2>
        <a:accent3>
          <a:srgbClr val="FFF4E3"/>
        </a:accent3>
        <a:accent4>
          <a:srgbClr val="A46D59"/>
        </a:accent4>
        <a:accent5>
          <a:srgbClr val="FFE2CA"/>
        </a:accent5>
        <a:accent6>
          <a:srgbClr val="8A00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2 4">
        <a:dk1>
          <a:srgbClr val="E28658"/>
        </a:dk1>
        <a:lt1>
          <a:srgbClr val="FFFFD9"/>
        </a:lt1>
        <a:dk2>
          <a:srgbClr val="FEBE9A"/>
        </a:dk2>
        <a:lt2>
          <a:srgbClr val="777777"/>
        </a:lt2>
        <a:accent1>
          <a:srgbClr val="FFFFF7"/>
        </a:accent1>
        <a:accent2>
          <a:srgbClr val="969696"/>
        </a:accent2>
        <a:accent3>
          <a:srgbClr val="FFFFE9"/>
        </a:accent3>
        <a:accent4>
          <a:srgbClr val="C1724A"/>
        </a:accent4>
        <a:accent5>
          <a:srgbClr val="FFFFFA"/>
        </a:accent5>
        <a:accent6>
          <a:srgbClr val="878787"/>
        </a:accent6>
        <a:hlink>
          <a:srgbClr val="FF505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2 5">
        <a:dk1>
          <a:srgbClr val="333333"/>
        </a:dk1>
        <a:lt1>
          <a:srgbClr val="FFFFFF"/>
        </a:lt1>
        <a:dk2>
          <a:srgbClr val="F8F8F8"/>
        </a:dk2>
        <a:lt2>
          <a:srgbClr val="EAEAEA"/>
        </a:lt2>
        <a:accent1>
          <a:srgbClr val="C0C0C0"/>
        </a:accent1>
        <a:accent2>
          <a:srgbClr val="808080"/>
        </a:accent2>
        <a:accent3>
          <a:srgbClr val="FBFBFB"/>
        </a:accent3>
        <a:accent4>
          <a:srgbClr val="DADADA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32 6">
        <a:dk1>
          <a:srgbClr val="005A58"/>
        </a:dk1>
        <a:lt1>
          <a:srgbClr val="FFEDDB"/>
        </a:lt1>
        <a:dk2>
          <a:srgbClr val="D7DCC8"/>
        </a:dk2>
        <a:lt2>
          <a:srgbClr val="FFB699"/>
        </a:lt2>
        <a:accent1>
          <a:srgbClr val="E8602A"/>
        </a:accent1>
        <a:accent2>
          <a:srgbClr val="B08962"/>
        </a:accent2>
        <a:accent3>
          <a:srgbClr val="E8EBE0"/>
        </a:accent3>
        <a:accent4>
          <a:srgbClr val="DACABB"/>
        </a:accent4>
        <a:accent5>
          <a:srgbClr val="F2B6AC"/>
        </a:accent5>
        <a:accent6>
          <a:srgbClr val="9F7C58"/>
        </a:accent6>
        <a:hlink>
          <a:srgbClr val="80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32 7">
        <a:dk1>
          <a:srgbClr val="003366"/>
        </a:dk1>
        <a:lt1>
          <a:srgbClr val="FFDAD3"/>
        </a:lt1>
        <a:dk2>
          <a:srgbClr val="99CCFF"/>
        </a:dk2>
        <a:lt2>
          <a:srgbClr val="FBA993"/>
        </a:lt2>
        <a:accent1>
          <a:srgbClr val="990000"/>
        </a:accent1>
        <a:accent2>
          <a:srgbClr val="B05800"/>
        </a:accent2>
        <a:accent3>
          <a:srgbClr val="CAE2FF"/>
        </a:accent3>
        <a:accent4>
          <a:srgbClr val="DABAB4"/>
        </a:accent4>
        <a:accent5>
          <a:srgbClr val="CAAAAA"/>
        </a:accent5>
        <a:accent6>
          <a:srgbClr val="9F4F00"/>
        </a:accent6>
        <a:hlink>
          <a:srgbClr val="FF9966"/>
        </a:hlink>
        <a:folHlink>
          <a:srgbClr val="FFD9C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32 8">
        <a:dk1>
          <a:srgbClr val="336699"/>
        </a:dk1>
        <a:lt1>
          <a:srgbClr val="FFE0C1"/>
        </a:lt1>
        <a:dk2>
          <a:srgbClr val="C0C0C0"/>
        </a:dk2>
        <a:lt2>
          <a:srgbClr val="F2CFBC"/>
        </a:lt2>
        <a:accent1>
          <a:srgbClr val="CA4820"/>
        </a:accent1>
        <a:accent2>
          <a:srgbClr val="777777"/>
        </a:accent2>
        <a:accent3>
          <a:srgbClr val="DCDCDC"/>
        </a:accent3>
        <a:accent4>
          <a:srgbClr val="DABFA4"/>
        </a:accent4>
        <a:accent5>
          <a:srgbClr val="E1B1AB"/>
        </a:accent5>
        <a:accent6>
          <a:srgbClr val="6B6B6B"/>
        </a:accent6>
        <a:hlink>
          <a:srgbClr val="660033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32 9">
        <a:dk1>
          <a:srgbClr val="777777"/>
        </a:dk1>
        <a:lt1>
          <a:srgbClr val="EAEAEA"/>
        </a:lt1>
        <a:dk2>
          <a:srgbClr val="949787"/>
        </a:dk2>
        <a:lt2>
          <a:srgbClr val="EDC5AF"/>
        </a:lt2>
        <a:accent1>
          <a:srgbClr val="C27552"/>
        </a:accent1>
        <a:accent2>
          <a:srgbClr val="990000"/>
        </a:accent2>
        <a:accent3>
          <a:srgbClr val="C8C9C3"/>
        </a:accent3>
        <a:accent4>
          <a:srgbClr val="C8C8C8"/>
        </a:accent4>
        <a:accent5>
          <a:srgbClr val="DDBDB3"/>
        </a:accent5>
        <a:accent6>
          <a:srgbClr val="8A0000"/>
        </a:accent6>
        <a:hlink>
          <a:srgbClr val="FFA867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32 10">
        <a:dk1>
          <a:srgbClr val="F37F5B"/>
        </a:dk1>
        <a:lt1>
          <a:srgbClr val="D7B47B"/>
        </a:lt1>
        <a:dk2>
          <a:srgbClr val="EEB6A0"/>
        </a:dk2>
        <a:lt2>
          <a:srgbClr val="2D2015"/>
        </a:lt2>
        <a:accent1>
          <a:srgbClr val="FBDAC5"/>
        </a:accent1>
        <a:accent2>
          <a:srgbClr val="8F5F2F"/>
        </a:accent2>
        <a:accent3>
          <a:srgbClr val="E8D6BF"/>
        </a:accent3>
        <a:accent4>
          <a:srgbClr val="D06C4C"/>
        </a:accent4>
        <a:accent5>
          <a:srgbClr val="FDEADF"/>
        </a:accent5>
        <a:accent6>
          <a:srgbClr val="81552A"/>
        </a:accent6>
        <a:hlink>
          <a:srgbClr val="E24A06"/>
        </a:hlink>
        <a:folHlink>
          <a:srgbClr val="B38B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2 11">
        <a:dk1>
          <a:srgbClr val="5C1F00"/>
        </a:dk1>
        <a:lt1>
          <a:srgbClr val="FFDFB9"/>
        </a:lt1>
        <a:dk2>
          <a:srgbClr val="D80000"/>
        </a:dk2>
        <a:lt2>
          <a:srgbClr val="F5A27D"/>
        </a:lt2>
        <a:accent1>
          <a:srgbClr val="CC3300"/>
        </a:accent1>
        <a:accent2>
          <a:srgbClr val="BE7960"/>
        </a:accent2>
        <a:accent3>
          <a:srgbClr val="E9AAAA"/>
        </a:accent3>
        <a:accent4>
          <a:srgbClr val="DABE9E"/>
        </a:accent4>
        <a:accent5>
          <a:srgbClr val="E2ADAA"/>
        </a:accent5>
        <a:accent6>
          <a:srgbClr val="AC6D56"/>
        </a:accent6>
        <a:hlink>
          <a:srgbClr val="FFD5A7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32 12">
        <a:dk1>
          <a:srgbClr val="3E3E5C"/>
        </a:dk1>
        <a:lt1>
          <a:srgbClr val="FFCDA7"/>
        </a:lt1>
        <a:dk2>
          <a:srgbClr val="F6C282"/>
        </a:dk2>
        <a:lt2>
          <a:srgbClr val="FFCCAF"/>
        </a:lt2>
        <a:accent1>
          <a:srgbClr val="DD7555"/>
        </a:accent1>
        <a:accent2>
          <a:srgbClr val="FE6E02"/>
        </a:accent2>
        <a:accent3>
          <a:srgbClr val="FADDC1"/>
        </a:accent3>
        <a:accent4>
          <a:srgbClr val="DAAF8E"/>
        </a:accent4>
        <a:accent5>
          <a:srgbClr val="EBBDB4"/>
        </a:accent5>
        <a:accent6>
          <a:srgbClr val="E66302"/>
        </a:accent6>
        <a:hlink>
          <a:srgbClr val="F4C9AE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01072132</Template>
  <TotalTime>0</TotalTime>
  <Words>216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Snowdrift</vt:lpstr>
      <vt:lpstr>Times New Roman</vt:lpstr>
      <vt:lpstr>01072132</vt:lpstr>
      <vt:lpstr>Žveplova (VI) kislina - indikator razvitosti industrije H2SO4  Predstavitev istoimenskega referata</vt:lpstr>
      <vt:lpstr>Žveplova kislina - lastnosti</vt:lpstr>
      <vt:lpstr>Žveplo</vt:lpstr>
      <vt:lpstr>Alotropne modifikacije žvepla</vt:lpstr>
      <vt:lpstr>Vodikov sulfid H2S</vt:lpstr>
      <vt:lpstr>Žveplov dioksid</vt:lpstr>
      <vt:lpstr>Žveplov trioksid</vt:lpstr>
      <vt:lpstr>Proizvodnja žveplove kisline</vt:lpstr>
      <vt:lpstr>Reaktor za pridobivanje žveplove (VI) kisline</vt:lpstr>
      <vt:lpstr>KONEC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2019-06-03T09:04:50Z</dcterms:created>
  <dcterms:modified xsi:type="dcterms:W3CDTF">2019-06-03T09:04:51Z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