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5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12">
            <a:extLst>
              <a:ext uri="{FF2B5EF4-FFF2-40B4-BE49-F238E27FC236}">
                <a16:creationId xmlns:a16="http://schemas.microsoft.com/office/drawing/2014/main" id="{4E9CD993-54CA-4FA1-B1BA-0B636A5BB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5124F2CD-A350-451F-A619-88330D22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1242-7F86-4650-B7D9-BC9D24F76CC5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398B8B0C-FC68-4D3C-98B1-3D792FF7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90A59CE6-829C-4607-AC8F-36DEA1C5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0F0F3AA4-8606-4F77-B200-6E8A631679F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9839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72322A7E-B245-40DB-A2B0-EC6EB9F83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B8030-FF1D-41F2-8246-056FAB1A781E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47480566-2C5B-4FD8-AFE0-6EDA4137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C9BC6024-9CE3-4260-94A6-B26A05449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BAF17-A160-4139-B87D-928FD66F4E3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5133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F3F6FAC-594D-4F24-9C02-3C62F497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EA0F-3F7A-4C88-826C-BA79950220FA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D95E3BF-7E8B-41D4-B3AC-8A906BCC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7FBB811-5C18-4194-AE89-1292AD0C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4CD29-0B1E-4389-9C51-4AC03399AF1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1399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6504781C-289A-4783-8A24-EA3A780E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9530D-2A1B-46EF-B036-1D03A691FA16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984D3EC5-03CA-4335-B8DE-EF8C80F7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2AE978B1-458D-4083-9167-3E18DD74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90EB15BB-7E4C-42D8-806C-F2E3DECC91D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6488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konektor 12">
            <a:extLst>
              <a:ext uri="{FF2B5EF4-FFF2-40B4-BE49-F238E27FC236}">
                <a16:creationId xmlns:a16="http://schemas.microsoft.com/office/drawing/2014/main" id="{9C8C395A-D9AD-4CF6-AC90-451D0F62C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5228D857-6353-45C4-AA68-9EB8330A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06405-6665-40A4-918F-9C76DE753E41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ED25A3C3-5A3D-4D4E-82EA-F5FF047C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1BA40A2B-D22A-43E8-9446-35BE67924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96F21-5FEA-4EFC-BCBA-BEBA3AAEAD0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44943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E3C95942-A377-4E8C-8F73-C4FBCD2A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B31C-F53D-4374-BBD7-1390FF2ACB7D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346EB7CF-C149-4F20-B0E5-41A2FA201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452F9FE0-A9C7-4FBE-B2E6-67D8BD76E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67F7-C50D-40E2-ABCC-328466B573D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705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12">
            <a:extLst>
              <a:ext uri="{FF2B5EF4-FFF2-40B4-BE49-F238E27FC236}">
                <a16:creationId xmlns:a16="http://schemas.microsoft.com/office/drawing/2014/main" id="{19FEAE0A-87F5-491B-9D3A-8AED7F3B178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34DA8FF4-C8CA-4E27-9FE0-A2076F0B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CC470-62CF-473C-85D6-D15F50599F28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18D301C5-3C2F-441C-B3E2-BE881731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F6578193-3959-4E74-BA6A-7D56B232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42C40C4A-FCE7-4DE2-A115-A17F14E3B3CC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8722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BC3FEBBD-7B22-4749-BFE4-2680AF06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951E1-5CFB-4CBF-897B-11C5BBD1695A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EE63B6D0-7594-4739-984F-A94B8317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23906FA0-6D5D-4F76-B090-04AAF811F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962E5-F7AD-4A7E-9236-2574E1708931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9008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6A2878D7-F72F-430F-96B0-6289FF5BD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06F98-E51F-4C25-AF88-366995EEFDA0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CC1650EE-126B-44BD-BA99-A7420229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2D5BD6D6-FF24-4995-BADB-CBD466DC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95BA-5919-4CC3-A417-E48EBE9CFC1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50784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12">
            <a:extLst>
              <a:ext uri="{FF2B5EF4-FFF2-40B4-BE49-F238E27FC236}">
                <a16:creationId xmlns:a16="http://schemas.microsoft.com/office/drawing/2014/main" id="{78D2D43A-7412-442A-9D6B-1D9A2B0CB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96A68D66-0F96-4927-8D42-9E2269687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2280-433C-4618-AAE3-982ADDBD3FAC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B40DFA2D-136E-427F-AA46-B7A54FBD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B8E130BA-19AF-4B25-BF3B-26481B23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66F30-F4E7-49DC-9C0F-4AA75EC9D44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1294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9B70A538-39DE-4120-BCE0-9DABA5E7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9F8A-5210-497A-99BD-5720698D59E4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7BBDF1F-06AA-463E-9815-8F771B23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A59FCEA6-833C-4A82-8C8F-3AA30610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EE0B-BEF3-4D36-A459-F37D5EE8518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03064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6">
            <a:extLst>
              <a:ext uri="{FF2B5EF4-FFF2-40B4-BE49-F238E27FC236}">
                <a16:creationId xmlns:a16="http://schemas.microsoft.com/office/drawing/2014/main" id="{AFA0F9CC-EB68-48BB-9DF5-6A61DAAE7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8171DB66-F3BC-48C5-81BF-6F781AEF1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0DC51C37-8A93-49BE-B043-CF24D8BAB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6CA4C-1B5F-4DAF-B325-A3355EA3BD64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74E1F789-E95C-4115-8250-F9063D5F9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7E5AD55C-DE80-4EB7-8B1B-5ED6AB538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fld id="{8D3083F1-D11D-458C-9B03-D8AAB604346F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720D47A9-520A-489E-939E-F340B15A6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3CD3C3E7-E925-4F07-BA35-F432C0F3B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1">
            <a:extLst>
              <a:ext uri="{FF2B5EF4-FFF2-40B4-BE49-F238E27FC236}">
                <a16:creationId xmlns:a16="http://schemas.microsoft.com/office/drawing/2014/main" id="{AF495ED5-0A07-4B64-AA7E-AA1A36CE9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6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8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543AEF-5AE5-4A2E-B561-0233A5B6C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749480" cy="93610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>
                <a:latin typeface="+mj-lt"/>
              </a:rPr>
              <a:t>GENSKO SPREMENJENA HRANA</a:t>
            </a:r>
            <a:endParaRPr lang="en-GB" sz="4800" dirty="0">
              <a:latin typeface="+mj-lt"/>
            </a:endParaRPr>
          </a:p>
        </p:txBody>
      </p:sp>
      <p:pic>
        <p:nvPicPr>
          <p:cNvPr id="10244" name="Picture 4" descr="https://encrypted-tbn2.google.com/images?q=tbn:ANd9GcTrJKhGdu3FJYBnG1OzS1lA16JAIeKs1mQbcs9nLrvzVk-nQOxP">
            <a:extLst>
              <a:ext uri="{FF2B5EF4-FFF2-40B4-BE49-F238E27FC236}">
                <a16:creationId xmlns:a16="http://schemas.microsoft.com/office/drawing/2014/main" id="{CBB08F35-3EF4-4C7C-938C-5ABDDC98A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997200"/>
            <a:ext cx="259238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http://www.bodieko.si/foto/2010/01/gso.jpg">
            <a:extLst>
              <a:ext uri="{FF2B5EF4-FFF2-40B4-BE49-F238E27FC236}">
                <a16:creationId xmlns:a16="http://schemas.microsoft.com/office/drawing/2014/main" id="{5FADBC83-6956-43B0-8C31-C2904653F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23050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989EA29D-C62F-40A7-9276-C52CC1EBA9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00B659-0732-4D31-8ECA-7CB8AA29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60648"/>
            <a:ext cx="4680520" cy="838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000" dirty="0">
                <a:latin typeface="+mj-lt"/>
              </a:rPr>
              <a:t>Javno proti!</a:t>
            </a:r>
            <a:endParaRPr lang="en-GB" sz="6000" dirty="0">
              <a:latin typeface="+mj-lt"/>
            </a:endParaRP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A65C7F56-2B9C-427E-A91C-B3804879C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4400"/>
              <a:t>Veliki pritiski na proizvajalce hrane v Evropi</a:t>
            </a:r>
          </a:p>
          <a:p>
            <a:r>
              <a:rPr lang="sl-SI" altLang="sl-SI" sz="4400"/>
              <a:t>V ZDA je javnost v to pristala</a:t>
            </a:r>
            <a:endParaRPr lang="en-GB" altLang="sl-SI" sz="4400"/>
          </a:p>
        </p:txBody>
      </p:sp>
      <p:pic>
        <p:nvPicPr>
          <p:cNvPr id="11268" name="Picture 2" descr="http://sunmanpeter.files.wordpress.com/2009/09/gmo-corn.jpg?w=300&amp;h=300">
            <a:extLst>
              <a:ext uri="{FF2B5EF4-FFF2-40B4-BE49-F238E27FC236}">
                <a16:creationId xmlns:a16="http://schemas.microsoft.com/office/drawing/2014/main" id="{36F67801-EB34-472B-8D1B-E368862C2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149725"/>
            <a:ext cx="2808287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A68954-8567-4A6E-8D69-129696B2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332656"/>
            <a:ext cx="6120680" cy="838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Genski inžinering</a:t>
            </a:r>
            <a:endParaRPr lang="en-GB" sz="5400" dirty="0"/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9B581F70-6416-4F8F-BDDE-680396B1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Dosežek biotehnologije</a:t>
            </a:r>
          </a:p>
          <a:p>
            <a:r>
              <a:rPr lang="sl-SI" altLang="sl-SI"/>
              <a:t>Živilo gensko spremenijo v laboratoriju</a:t>
            </a:r>
          </a:p>
          <a:p>
            <a:r>
              <a:rPr lang="sl-SI" altLang="sl-SI"/>
              <a:t>Namen izboljšanja živila</a:t>
            </a:r>
            <a:endParaRPr lang="en-GB" altLang="sl-SI"/>
          </a:p>
        </p:txBody>
      </p:sp>
      <p:pic>
        <p:nvPicPr>
          <p:cNvPr id="12292" name="Picture 2" descr="http://www.uzivajmozdravo.si/_files/58708/gensko_spremenjeno.jpg?w=185">
            <a:extLst>
              <a:ext uri="{FF2B5EF4-FFF2-40B4-BE49-F238E27FC236}">
                <a16:creationId xmlns:a16="http://schemas.microsoft.com/office/drawing/2014/main" id="{33B53960-AFFC-4E2E-88EB-485BCFC2C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365625"/>
            <a:ext cx="17621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http://boa.czp-vecer.si/vecer2000/20111017/610042_1-300.jpg">
            <a:extLst>
              <a:ext uri="{FF2B5EF4-FFF2-40B4-BE49-F238E27FC236}">
                <a16:creationId xmlns:a16="http://schemas.microsoft.com/office/drawing/2014/main" id="{5C7C6F99-2D8C-4F67-92A2-877B7FAD0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924175"/>
            <a:ext cx="2333625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028166-E509-4AC1-A34D-B2F948EAD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32656"/>
            <a:ext cx="6203032" cy="838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/>
              <a:t>PREDNOSTI GSO</a:t>
            </a:r>
            <a:endParaRPr lang="en-GB" sz="6600" dirty="0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A968B35B-6D73-4766-8F6F-7D6CAA7E4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Zveča pridelavo</a:t>
            </a:r>
          </a:p>
          <a:p>
            <a:r>
              <a:rPr lang="sl-SI" altLang="sl-SI"/>
              <a:t>Odpornost na nekatere žuželke </a:t>
            </a:r>
          </a:p>
          <a:p>
            <a:r>
              <a:rPr lang="sl-SI" altLang="sl-SI"/>
              <a:t>Zmanjša rabo pesticidov</a:t>
            </a:r>
            <a:endParaRPr lang="en-GB" altLang="sl-SI"/>
          </a:p>
        </p:txBody>
      </p:sp>
      <p:sp>
        <p:nvSpPr>
          <p:cNvPr id="13316" name="AutoShape 2" descr="http://www.medindia.net/patients/patientinfo/images/Genetically-Modified-Food.jpg">
            <a:extLst>
              <a:ext uri="{FF2B5EF4-FFF2-40B4-BE49-F238E27FC236}">
                <a16:creationId xmlns:a16="http://schemas.microsoft.com/office/drawing/2014/main" id="{6B1988CC-D5ED-4733-BC06-63F183C05F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en-GB" altLang="sl-SI"/>
          </a:p>
        </p:txBody>
      </p:sp>
      <p:sp>
        <p:nvSpPr>
          <p:cNvPr id="13317" name="AutoShape 4" descr="http://www.medindia.net/patients/patientinfo/images/Genetically-Modified-Food.jpg">
            <a:extLst>
              <a:ext uri="{FF2B5EF4-FFF2-40B4-BE49-F238E27FC236}">
                <a16:creationId xmlns:a16="http://schemas.microsoft.com/office/drawing/2014/main" id="{02B45961-41F5-4F8D-A276-A7C2FACF29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en-GB" altLang="sl-SI"/>
          </a:p>
        </p:txBody>
      </p:sp>
      <p:sp>
        <p:nvSpPr>
          <p:cNvPr id="13318" name="AutoShape 6" descr="http://www.medindia.net/patients/patientinfo/images/Genetically-Modified-Food.jpg">
            <a:extLst>
              <a:ext uri="{FF2B5EF4-FFF2-40B4-BE49-F238E27FC236}">
                <a16:creationId xmlns:a16="http://schemas.microsoft.com/office/drawing/2014/main" id="{D73D0EA6-9F87-4BA6-9761-1F25C490AA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en-GB" altLang="sl-SI"/>
          </a:p>
        </p:txBody>
      </p:sp>
      <p:pic>
        <p:nvPicPr>
          <p:cNvPr id="13319" name="Picture 8" descr="http://www.encognitive.com/files/images/gmo-banana-fruits-vegetables-health-risk-cancer-heart-disease.jpg">
            <a:extLst>
              <a:ext uri="{FF2B5EF4-FFF2-40B4-BE49-F238E27FC236}">
                <a16:creationId xmlns:a16="http://schemas.microsoft.com/office/drawing/2014/main" id="{B3E3865B-30C0-4F01-ABE1-D0B85D18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716338"/>
            <a:ext cx="3095625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0" descr="http://www.takeonit.com/images/topic/medium/genetically_modified_food.jpg">
            <a:extLst>
              <a:ext uri="{FF2B5EF4-FFF2-40B4-BE49-F238E27FC236}">
                <a16:creationId xmlns:a16="http://schemas.microsoft.com/office/drawing/2014/main" id="{B67E7AE3-5932-4610-AD46-EFFB6F3AD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92600"/>
            <a:ext cx="2095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0346C1-9697-4093-8516-C8636B1D2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260648"/>
            <a:ext cx="5698976" cy="838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Pomen rabe gso</a:t>
            </a:r>
            <a:endParaRPr lang="en-GB" sz="5400" dirty="0"/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9E7E306A-F89B-4419-B53F-601A6DF30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Rešitev problema lakote na svetu</a:t>
            </a:r>
          </a:p>
          <a:p>
            <a:r>
              <a:rPr lang="sl-SI" altLang="sl-SI"/>
              <a:t>Dovolj hrane čez nekaj deset let</a:t>
            </a:r>
          </a:p>
          <a:p>
            <a:r>
              <a:rPr lang="sl-SI" altLang="sl-SI"/>
              <a:t>Vzgajanje rastlin v težjih pogojih</a:t>
            </a:r>
            <a:endParaRPr lang="en-GB" altLang="sl-SI"/>
          </a:p>
        </p:txBody>
      </p:sp>
      <p:pic>
        <p:nvPicPr>
          <p:cNvPr id="14340" name="Picture 2" descr="http://www.cbsnews.com/i/tim/2010/09/13/genetically-modified-food.jpg">
            <a:extLst>
              <a:ext uri="{FF2B5EF4-FFF2-40B4-BE49-F238E27FC236}">
                <a16:creationId xmlns:a16="http://schemas.microsoft.com/office/drawing/2014/main" id="{4441D33B-3FF3-4EC0-A822-EE6EEC044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16338"/>
            <a:ext cx="493236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http://naomipiercey.com/wp-content/uploads/2007/09/gm_tomato1.jpg">
            <a:extLst>
              <a:ext uri="{FF2B5EF4-FFF2-40B4-BE49-F238E27FC236}">
                <a16:creationId xmlns:a16="http://schemas.microsoft.com/office/drawing/2014/main" id="{85F605DF-2D78-479F-88E2-BE7C9400A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636838"/>
            <a:ext cx="23812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997FD4-EDC0-43C1-A0B4-8A5EBBDF0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332656"/>
            <a:ext cx="3024336" cy="838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/>
              <a:t>slabosti</a:t>
            </a:r>
            <a:endParaRPr lang="en-GB" sz="5400" dirty="0"/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84B86D97-98E3-4709-A993-4AFA22BDD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Potrebno bo napraviti še veliko poizkusov</a:t>
            </a:r>
          </a:p>
          <a:p>
            <a:r>
              <a:rPr lang="sl-SI" altLang="sl-SI"/>
              <a:t>Organizmom se jemlje nekatere koristne lastnosti</a:t>
            </a:r>
          </a:p>
          <a:p>
            <a:r>
              <a:rPr lang="sl-SI" altLang="sl-SI"/>
              <a:t>Lahko tudi celo povzroča raka</a:t>
            </a:r>
          </a:p>
          <a:p>
            <a:r>
              <a:rPr lang="sl-SI" altLang="sl-SI"/>
              <a:t>Ni jih več mogoče umakniti</a:t>
            </a:r>
            <a:endParaRPr lang="en-GB" altLang="sl-SI"/>
          </a:p>
        </p:txBody>
      </p:sp>
      <p:pic>
        <p:nvPicPr>
          <p:cNvPr id="15364" name="Picture 2" descr="https://encrypted-tbn3.google.com/images?q=tbn:ANd9GcQqi0He7h2OVP18tsR-ra-mTjv0Z1RRa9LTCynsMgP8fndxAaDB7w">
            <a:extLst>
              <a:ext uri="{FF2B5EF4-FFF2-40B4-BE49-F238E27FC236}">
                <a16:creationId xmlns:a16="http://schemas.microsoft.com/office/drawing/2014/main" id="{2EB16416-8965-417B-BFF6-D25B8278D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141663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Slika 5" descr="gensko spremenjena hrana jagode ">
            <a:extLst>
              <a:ext uri="{FF2B5EF4-FFF2-40B4-BE49-F238E27FC236}">
                <a16:creationId xmlns:a16="http://schemas.microsoft.com/office/drawing/2014/main" id="{0CC74FD9-A797-4EBC-898F-3F320993D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508500"/>
            <a:ext cx="47625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1F7F6C-D20B-44A0-80B0-09A0AC6E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838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200" b="1" dirty="0"/>
              <a:t>Gensko spremenjena živila na naši mizi</a:t>
            </a:r>
            <a:endParaRPr lang="en-GB" sz="3200" b="1" dirty="0"/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A5CDF73B-D6FF-493C-8B8B-1385EC27D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Prvi je bil paradižnik</a:t>
            </a:r>
          </a:p>
          <a:p>
            <a:r>
              <a:rPr lang="sl-SI" altLang="sl-SI"/>
              <a:t>Losos</a:t>
            </a:r>
          </a:p>
          <a:p>
            <a:r>
              <a:rPr lang="sl-SI" altLang="sl-SI"/>
              <a:t>Riž</a:t>
            </a:r>
          </a:p>
          <a:p>
            <a:r>
              <a:rPr lang="sl-SI" altLang="sl-SI"/>
              <a:t>Soja, koruza</a:t>
            </a:r>
            <a:endParaRPr lang="en-GB" altLang="sl-SI"/>
          </a:p>
        </p:txBody>
      </p:sp>
      <p:pic>
        <p:nvPicPr>
          <p:cNvPr id="16388" name="Picture 2" descr="https://encrypted-tbn0.google.com/images?q=tbn:ANd9GcTWApAD0KFQYbIr6lPKu_lPZ81mlmFNl5RjqilemzaVKazgeA0Big">
            <a:extLst>
              <a:ext uri="{FF2B5EF4-FFF2-40B4-BE49-F238E27FC236}">
                <a16:creationId xmlns:a16="http://schemas.microsoft.com/office/drawing/2014/main" id="{7AB7CCAF-3D1D-4A5E-AECC-C2A98D4D7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916113"/>
            <a:ext cx="26860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http://static3.thaitable.com/images/ingredient/5jasmine-rice.jpg">
            <a:extLst>
              <a:ext uri="{FF2B5EF4-FFF2-40B4-BE49-F238E27FC236}">
                <a16:creationId xmlns:a16="http://schemas.microsoft.com/office/drawing/2014/main" id="{154B3D12-A48C-4F48-9CC5-170333BEF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65625"/>
            <a:ext cx="28606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http://zeitgeist.si/sites/default/files/image003.jpg">
            <a:extLst>
              <a:ext uri="{FF2B5EF4-FFF2-40B4-BE49-F238E27FC236}">
                <a16:creationId xmlns:a16="http://schemas.microsoft.com/office/drawing/2014/main" id="{419EA545-22C0-47D7-ACEE-0DD31A6B1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92600"/>
            <a:ext cx="2205037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3A1558-B72A-4438-AADC-53A45318E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3848" y="404664"/>
            <a:ext cx="2664296" cy="8382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/>
              <a:t>alergije</a:t>
            </a:r>
            <a:endParaRPr lang="en-GB" sz="4800" dirty="0"/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255E8A5D-469F-4315-BAA2-449FEEFB6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Alergijski učinek beljakovin</a:t>
            </a:r>
          </a:p>
          <a:p>
            <a:r>
              <a:rPr lang="sl-SI" altLang="sl-SI"/>
              <a:t>Odpornost na antibiotike</a:t>
            </a:r>
            <a:endParaRPr lang="en-GB" altLang="sl-SI"/>
          </a:p>
        </p:txBody>
      </p:sp>
      <p:pic>
        <p:nvPicPr>
          <p:cNvPr id="17412" name="Picture 2" descr="http://www.dnevnik.si/uploads/image_cache/7084d6c11e972308bd1efb0f94a9135d.jpeg">
            <a:extLst>
              <a:ext uri="{FF2B5EF4-FFF2-40B4-BE49-F238E27FC236}">
                <a16:creationId xmlns:a16="http://schemas.microsoft.com/office/drawing/2014/main" id="{B309D803-7A03-4950-99E5-54881A0E8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055938"/>
            <a:ext cx="30956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http://www.bilkabaloh.com/wp-content/uploads/2011/03/gso-si-proti-slovenia-avaaz.jpg">
            <a:extLst>
              <a:ext uri="{FF2B5EF4-FFF2-40B4-BE49-F238E27FC236}">
                <a16:creationId xmlns:a16="http://schemas.microsoft.com/office/drawing/2014/main" id="{935722DF-E957-4DCE-8989-CBFA01FED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933825"/>
            <a:ext cx="38163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DEA0CB-9AC8-4E1D-B6AF-01F1449F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476672"/>
            <a:ext cx="3475112" cy="83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/>
              <a:t>nevarnost</a:t>
            </a:r>
            <a:endParaRPr lang="en-GB" sz="4800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B19B294D-A293-4102-8A8E-31AC7676E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/>
              <a:t>obstaja nevarnost dolgoročno nepredvidljivih vplivov,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/>
              <a:t>se v pridelavi živil in proizvodnji hrane pojavljajo novi alergeni in toksini,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/>
              <a:t>obstaja nevarnost pojava novih virusov,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/>
              <a:t>se razvija vse večja odpornost na antibiotike,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/>
              <a:t>obstaja potencialna nevarnost okužb in mutacij v človeških celicah,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/>
              <a:t>se manjša biološka raznolikost,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sl-SI" dirty="0"/>
              <a:t>obstaja nevarnost nepovratne kontaminacije ekosistema.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GB" dirty="0"/>
          </a:p>
        </p:txBody>
      </p:sp>
      <p:pic>
        <p:nvPicPr>
          <p:cNvPr id="18436" name="Slika 4" descr="http://naturalbias.com/blog/wp-content/uploads/2010/03/genetically_modified_tomato.gif">
            <a:extLst>
              <a:ext uri="{FF2B5EF4-FFF2-40B4-BE49-F238E27FC236}">
                <a16:creationId xmlns:a16="http://schemas.microsoft.com/office/drawing/2014/main" id="{6434E72C-0DF6-4D3C-A74C-520D23E18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868863"/>
            <a:ext cx="1150938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o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otovanj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Franklin Gothic Medium</vt:lpstr>
      <vt:lpstr>Wingdings 2</vt:lpstr>
      <vt:lpstr>Potovanje</vt:lpstr>
      <vt:lpstr>GENSKO SPREMENJENA HRANA</vt:lpstr>
      <vt:lpstr>Javno proti!</vt:lpstr>
      <vt:lpstr>Genski inžinering</vt:lpstr>
      <vt:lpstr>PREDNOSTI GSO</vt:lpstr>
      <vt:lpstr>Pomen rabe gso</vt:lpstr>
      <vt:lpstr>slabosti</vt:lpstr>
      <vt:lpstr>Gensko spremenjena živila na naši mizi</vt:lpstr>
      <vt:lpstr>alergije</vt:lpstr>
      <vt:lpstr>nevarnost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2019-06-03T09:04:53Z</dcterms:created>
  <dcterms:modified xsi:type="dcterms:W3CDTF">2019-06-03T09:04:53Z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