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en konektor 12">
            <a:extLst>
              <a:ext uri="{FF2B5EF4-FFF2-40B4-BE49-F238E27FC236}">
                <a16:creationId xmlns:a16="http://schemas.microsoft.com/office/drawing/2014/main" id="{F0B77F4B-16DB-4A47-B579-D63C45E734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5" name="Ograda datuma 15">
            <a:extLst>
              <a:ext uri="{FF2B5EF4-FFF2-40B4-BE49-F238E27FC236}">
                <a16:creationId xmlns:a16="http://schemas.microsoft.com/office/drawing/2014/main" id="{D0FC2A91-C646-4ABB-81DF-996B8988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20257-F7B0-4545-BA65-87BD8E7957CF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6" name="Ograda noge 1">
            <a:extLst>
              <a:ext uri="{FF2B5EF4-FFF2-40B4-BE49-F238E27FC236}">
                <a16:creationId xmlns:a16="http://schemas.microsoft.com/office/drawing/2014/main" id="{C2A567B8-CA2D-4596-9622-71FB3E1F6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4">
            <a:extLst>
              <a:ext uri="{FF2B5EF4-FFF2-40B4-BE49-F238E27FC236}">
                <a16:creationId xmlns:a16="http://schemas.microsoft.com/office/drawing/2014/main" id="{CF8E146B-38FD-4462-8CD7-A3D7C63BA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4B961097-7DCA-465E-BBC5-9DC8CEC9C03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36648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0">
            <a:extLst>
              <a:ext uri="{FF2B5EF4-FFF2-40B4-BE49-F238E27FC236}">
                <a16:creationId xmlns:a16="http://schemas.microsoft.com/office/drawing/2014/main" id="{47FA854A-851B-4A0B-B100-093F5A88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4050-2A26-433E-B81A-D7018AD8E1C6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5" name="Ograda noge 27">
            <a:extLst>
              <a:ext uri="{FF2B5EF4-FFF2-40B4-BE49-F238E27FC236}">
                <a16:creationId xmlns:a16="http://schemas.microsoft.com/office/drawing/2014/main" id="{2DF7C743-824E-427C-BDD4-3DEE6C17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4">
            <a:extLst>
              <a:ext uri="{FF2B5EF4-FFF2-40B4-BE49-F238E27FC236}">
                <a16:creationId xmlns:a16="http://schemas.microsoft.com/office/drawing/2014/main" id="{43BCD7B1-5CAC-423C-A723-B3CD70689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13EC4-075E-47D4-8A66-8F1E975D380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6792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AFC81BC-C2ED-45F7-9550-9FE199AB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644AC-B908-4B3E-852E-503338CB1C41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EA8C9FC-F124-41FD-997E-DE2801EC7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F99C800-DCBA-48BD-8FAB-A06E90A2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3557C-1368-48DF-9996-A0C1A30012B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7059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7" name="Ograda vsebin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4">
            <a:extLst>
              <a:ext uri="{FF2B5EF4-FFF2-40B4-BE49-F238E27FC236}">
                <a16:creationId xmlns:a16="http://schemas.microsoft.com/office/drawing/2014/main" id="{36554883-494B-4A6F-9E45-3D3DC7113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7C012-D586-46CB-99A6-BB1AFE2E29BB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5" name="Ograda noge 18">
            <a:extLst>
              <a:ext uri="{FF2B5EF4-FFF2-40B4-BE49-F238E27FC236}">
                <a16:creationId xmlns:a16="http://schemas.microsoft.com/office/drawing/2014/main" id="{801A3AD9-4B87-409F-B245-B92B83556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5">
            <a:extLst>
              <a:ext uri="{FF2B5EF4-FFF2-40B4-BE49-F238E27FC236}">
                <a16:creationId xmlns:a16="http://schemas.microsoft.com/office/drawing/2014/main" id="{12B1EF39-DEBA-4A24-86D9-532A86DAE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81383013-9020-41AD-B63A-C517E884FBD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2245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en konektor 12">
            <a:extLst>
              <a:ext uri="{FF2B5EF4-FFF2-40B4-BE49-F238E27FC236}">
                <a16:creationId xmlns:a16="http://schemas.microsoft.com/office/drawing/2014/main" id="{2AC28D09-B4DF-41C7-8C30-E3F4B383B1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Ograda besedil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5" name="Ograda datuma 18">
            <a:extLst>
              <a:ext uri="{FF2B5EF4-FFF2-40B4-BE49-F238E27FC236}">
                <a16:creationId xmlns:a16="http://schemas.microsoft.com/office/drawing/2014/main" id="{2DB85B5E-D831-43B7-88B9-5390AB3BC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C402E-DE5C-49A6-8371-FDAE33C43306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7" name="Ograda noge 10">
            <a:extLst>
              <a:ext uri="{FF2B5EF4-FFF2-40B4-BE49-F238E27FC236}">
                <a16:creationId xmlns:a16="http://schemas.microsoft.com/office/drawing/2014/main" id="{C39BFE09-9120-4A1A-8213-FF0563352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15">
            <a:extLst>
              <a:ext uri="{FF2B5EF4-FFF2-40B4-BE49-F238E27FC236}">
                <a16:creationId xmlns:a16="http://schemas.microsoft.com/office/drawing/2014/main" id="{94D145C4-56EF-4C11-AC0C-BB6A43099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B9461-8F6C-4792-8486-4E0B8F3AFDC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29872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0">
            <a:extLst>
              <a:ext uri="{FF2B5EF4-FFF2-40B4-BE49-F238E27FC236}">
                <a16:creationId xmlns:a16="http://schemas.microsoft.com/office/drawing/2014/main" id="{EE091A34-6E71-44FD-A26C-103E6D3C5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3B23B-0A40-4C9C-B45A-B771A529EC2D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6" name="Ograda noge 27">
            <a:extLst>
              <a:ext uri="{FF2B5EF4-FFF2-40B4-BE49-F238E27FC236}">
                <a16:creationId xmlns:a16="http://schemas.microsoft.com/office/drawing/2014/main" id="{B0EA4E01-3A34-469E-97D7-368BE7107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4">
            <a:extLst>
              <a:ext uri="{FF2B5EF4-FFF2-40B4-BE49-F238E27FC236}">
                <a16:creationId xmlns:a16="http://schemas.microsoft.com/office/drawing/2014/main" id="{EB1516FA-4C20-499B-B01C-A9F24858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CC341-23C8-4745-8516-794E0AD7AC8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5581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12">
            <a:extLst>
              <a:ext uri="{FF2B5EF4-FFF2-40B4-BE49-F238E27FC236}">
                <a16:creationId xmlns:a16="http://schemas.microsoft.com/office/drawing/2014/main" id="{E7E35AA7-A485-49D4-81C1-7DE1F42867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5" name="Ograda besedil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8" name="Ograda vsebin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8" name="Ograda datuma 9">
            <a:extLst>
              <a:ext uri="{FF2B5EF4-FFF2-40B4-BE49-F238E27FC236}">
                <a16:creationId xmlns:a16="http://schemas.microsoft.com/office/drawing/2014/main" id="{2D0C72B1-386B-4ED9-8C30-4B0B2F0E4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2A6A2-E302-4946-B415-0CE3CAF6CC2F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9" name="Ograda noge 5">
            <a:extLst>
              <a:ext uri="{FF2B5EF4-FFF2-40B4-BE49-F238E27FC236}">
                <a16:creationId xmlns:a16="http://schemas.microsoft.com/office/drawing/2014/main" id="{8558DF05-C607-4DA4-9023-260C68598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6">
            <a:extLst>
              <a:ext uri="{FF2B5EF4-FFF2-40B4-BE49-F238E27FC236}">
                <a16:creationId xmlns:a16="http://schemas.microsoft.com/office/drawing/2014/main" id="{EC203DF9-819E-46A2-948B-40938D3F2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291396A2-20F7-4C52-81BD-DFE6E5D3988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9307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0">
            <a:extLst>
              <a:ext uri="{FF2B5EF4-FFF2-40B4-BE49-F238E27FC236}">
                <a16:creationId xmlns:a16="http://schemas.microsoft.com/office/drawing/2014/main" id="{3D2DF362-67C5-4CA7-B51D-DA7526261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8C193-2A7E-4F17-B4E3-742E9D157C54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4" name="Ograda noge 27">
            <a:extLst>
              <a:ext uri="{FF2B5EF4-FFF2-40B4-BE49-F238E27FC236}">
                <a16:creationId xmlns:a16="http://schemas.microsoft.com/office/drawing/2014/main" id="{8C5E744A-9546-49A3-BF6D-1AEF431E9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83DAF114-1887-4195-9B36-8254D1444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277B8-F44E-4E24-851B-8A1E6237579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7022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">
            <a:extLst>
              <a:ext uri="{FF2B5EF4-FFF2-40B4-BE49-F238E27FC236}">
                <a16:creationId xmlns:a16="http://schemas.microsoft.com/office/drawing/2014/main" id="{DD3C16DC-2D2B-40E8-A381-D5504795E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A3CB5-F699-4107-B822-F9544F543606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3" name="Ograda noge 23">
            <a:extLst>
              <a:ext uri="{FF2B5EF4-FFF2-40B4-BE49-F238E27FC236}">
                <a16:creationId xmlns:a16="http://schemas.microsoft.com/office/drawing/2014/main" id="{CB19579B-E5F4-4968-9F65-B10C43A9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F0220D67-FD2E-49E5-82FF-9DEFCD6BB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63766-66CB-409A-BC65-9781E459577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3424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12">
            <a:extLst>
              <a:ext uri="{FF2B5EF4-FFF2-40B4-BE49-F238E27FC236}">
                <a16:creationId xmlns:a16="http://schemas.microsoft.com/office/drawing/2014/main" id="{708ED467-40E2-4269-A6B7-7532DDABFC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24">
            <a:extLst>
              <a:ext uri="{FF2B5EF4-FFF2-40B4-BE49-F238E27FC236}">
                <a16:creationId xmlns:a16="http://schemas.microsoft.com/office/drawing/2014/main" id="{AF42D70E-6757-4C2D-ABAB-98CFDD09F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A9AD-C979-42C4-BDF2-66DE7B7F2247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7" name="Ograda noge 28">
            <a:extLst>
              <a:ext uri="{FF2B5EF4-FFF2-40B4-BE49-F238E27FC236}">
                <a16:creationId xmlns:a16="http://schemas.microsoft.com/office/drawing/2014/main" id="{A67EBAA5-0E4F-443F-AC7A-FA7FCC127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6">
            <a:extLst>
              <a:ext uri="{FF2B5EF4-FFF2-40B4-BE49-F238E27FC236}">
                <a16:creationId xmlns:a16="http://schemas.microsoft.com/office/drawing/2014/main" id="{CA48D356-FC69-46EA-8F5A-A559BD5CE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22562-4A08-422D-9652-DCF130BC9E4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1566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grada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 dirty="0"/>
              <a:t>Kliknite ikono, če želite dodati sliko</a:t>
            </a:r>
            <a:endParaRPr lang="en-US" noProof="0" dirty="0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6">
            <a:extLst>
              <a:ext uri="{FF2B5EF4-FFF2-40B4-BE49-F238E27FC236}">
                <a16:creationId xmlns:a16="http://schemas.microsoft.com/office/drawing/2014/main" id="{96D55A32-7B88-42BE-A234-1814CFAF8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0A28A-5D03-4750-85BF-271B5FB7F55F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2AFBE13A-8321-4F09-B0B4-89376A9DB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30">
            <a:extLst>
              <a:ext uri="{FF2B5EF4-FFF2-40B4-BE49-F238E27FC236}">
                <a16:creationId xmlns:a16="http://schemas.microsoft.com/office/drawing/2014/main" id="{02B068AF-3447-4E3F-9B89-A1127682B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20741-BF0D-46C9-AC32-3CB15BF16AD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7152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6">
            <a:extLst>
              <a:ext uri="{FF2B5EF4-FFF2-40B4-BE49-F238E27FC236}">
                <a16:creationId xmlns:a16="http://schemas.microsoft.com/office/drawing/2014/main" id="{76E1B806-F120-4E95-B697-EA31071046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9" name="Ograda besedila 7">
            <a:extLst>
              <a:ext uri="{FF2B5EF4-FFF2-40B4-BE49-F238E27FC236}">
                <a16:creationId xmlns:a16="http://schemas.microsoft.com/office/drawing/2014/main" id="{87A704EF-3201-493C-AB54-5DA7C93B90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1" name="Ograda datuma 10">
            <a:extLst>
              <a:ext uri="{FF2B5EF4-FFF2-40B4-BE49-F238E27FC236}">
                <a16:creationId xmlns:a16="http://schemas.microsoft.com/office/drawing/2014/main" id="{57655658-4FEC-4F86-9068-3FB45C1147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6D3FE0-3CA3-4C56-B213-1CF31BD38033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28" name="Ograda noge 27">
            <a:extLst>
              <a:ext uri="{FF2B5EF4-FFF2-40B4-BE49-F238E27FC236}">
                <a16:creationId xmlns:a16="http://schemas.microsoft.com/office/drawing/2014/main" id="{D523ED81-2215-4525-905F-FE40FF01C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15A5DDCD-96EB-44C7-A6F8-352B15D213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  <a:latin typeface="Franklin Gothic Book" panose="020B0503020102020204" pitchFamily="34" charset="0"/>
              </a:defRPr>
            </a:lvl1pPr>
          </a:lstStyle>
          <a:p>
            <a:fld id="{D68B422F-20D7-41C7-BB36-BA47510C0825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aslova 9">
            <a:extLst>
              <a:ext uri="{FF2B5EF4-FFF2-40B4-BE49-F238E27FC236}">
                <a16:creationId xmlns:a16="http://schemas.microsoft.com/office/drawing/2014/main" id="{81F25786-609D-4436-B253-96560CE83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Raven konektor 8">
            <a:extLst>
              <a:ext uri="{FF2B5EF4-FFF2-40B4-BE49-F238E27FC236}">
                <a16:creationId xmlns:a16="http://schemas.microsoft.com/office/drawing/2014/main" id="{23FA372C-DCC4-497D-AA59-F1D5AC867D8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Raven konektor 11">
            <a:extLst>
              <a:ext uri="{FF2B5EF4-FFF2-40B4-BE49-F238E27FC236}">
                <a16:creationId xmlns:a16="http://schemas.microsoft.com/office/drawing/2014/main" id="{0556B0E8-5A7F-4838-B1FE-A6D4A2107C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0" r:id="rId4"/>
    <p:sldLayoutId id="2147483724" r:id="rId5"/>
    <p:sldLayoutId id="2147483719" r:id="rId6"/>
    <p:sldLayoutId id="2147483725" r:id="rId7"/>
    <p:sldLayoutId id="2147483726" r:id="rId8"/>
    <p:sldLayoutId id="2147483727" r:id="rId9"/>
    <p:sldLayoutId id="2147483718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si/images?hl=sl&amp;source=imghp&amp;biw=1333&amp;bih=686&amp;q=italijanska+kuhinja&amp;gbv=2&amp;aq=f&amp;aqi=&amp;aql=&amp;oq=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oljeZBesedilom 2">
            <a:extLst>
              <a:ext uri="{FF2B5EF4-FFF2-40B4-BE49-F238E27FC236}">
                <a16:creationId xmlns:a16="http://schemas.microsoft.com/office/drawing/2014/main" id="{16FD17B3-AADD-47A9-8B42-C295FB1FD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0"/>
            <a:ext cx="914558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sz="4400" dirty="0">
                <a:solidFill>
                  <a:srgbClr val="FF0000"/>
                </a:solidFill>
              </a:rPr>
              <a:t>Italijanska kuhinja</a:t>
            </a:r>
            <a:r>
              <a:rPr lang="sl-SI" altLang="sl-SI" sz="4400" dirty="0"/>
              <a:t>/</a:t>
            </a:r>
            <a:r>
              <a:rPr lang="sl-SI" altLang="sl-SI" sz="4400" dirty="0" err="1">
                <a:solidFill>
                  <a:srgbClr val="00B050"/>
                </a:solidFill>
              </a:rPr>
              <a:t>Az</a:t>
            </a:r>
            <a:r>
              <a:rPr lang="sl-SI" altLang="sl-SI" sz="4400" dirty="0">
                <a:solidFill>
                  <a:srgbClr val="00B050"/>
                </a:solidFill>
              </a:rPr>
              <a:t> </a:t>
            </a:r>
            <a:r>
              <a:rPr lang="sl-SI" altLang="sl-SI" sz="4400" dirty="0" err="1">
                <a:solidFill>
                  <a:srgbClr val="00B050"/>
                </a:solidFill>
              </a:rPr>
              <a:t>olasz</a:t>
            </a:r>
            <a:r>
              <a:rPr lang="sl-SI" altLang="sl-SI" sz="4400" dirty="0">
                <a:solidFill>
                  <a:srgbClr val="00B050"/>
                </a:solidFill>
              </a:rPr>
              <a:t> </a:t>
            </a:r>
            <a:r>
              <a:rPr lang="sl-SI" altLang="sl-SI" sz="4400" dirty="0" err="1">
                <a:solidFill>
                  <a:srgbClr val="00B050"/>
                </a:solidFill>
              </a:rPr>
              <a:t>konyha</a:t>
            </a:r>
            <a:endParaRPr lang="sl-SI" altLang="sl-SI" sz="4400" dirty="0">
              <a:solidFill>
                <a:srgbClr val="00B050"/>
              </a:solidFill>
            </a:endParaRPr>
          </a:p>
          <a:p>
            <a:pPr eaLnBrk="1" hangingPunct="1"/>
            <a:r>
              <a:rPr lang="sl-SI" altLang="sl-SI" sz="4400">
                <a:solidFill>
                  <a:srgbClr val="00B050"/>
                </a:solidFill>
              </a:rPr>
              <a:t> </a:t>
            </a:r>
            <a:endParaRPr lang="sl-SI" altLang="sl-SI" sz="4400" dirty="0">
              <a:solidFill>
                <a:srgbClr val="00B050"/>
              </a:solidFill>
            </a:endParaRPr>
          </a:p>
        </p:txBody>
      </p:sp>
      <p:pic>
        <p:nvPicPr>
          <p:cNvPr id="1027" name="Picture 3" descr="C:\Users\simon\Desktop\images.jpg">
            <a:extLst>
              <a:ext uri="{FF2B5EF4-FFF2-40B4-BE49-F238E27FC236}">
                <a16:creationId xmlns:a16="http://schemas.microsoft.com/office/drawing/2014/main" id="{F2057283-8C2B-493C-8349-58E8DB36A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12875"/>
            <a:ext cx="22955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Users\simon\Desktop\images.jpg">
            <a:extLst>
              <a:ext uri="{FF2B5EF4-FFF2-40B4-BE49-F238E27FC236}">
                <a16:creationId xmlns:a16="http://schemas.microsoft.com/office/drawing/2014/main" id="{F994A260-8029-409E-BEA9-0376762E4A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81300"/>
            <a:ext cx="2124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C:\Users\simon\Desktop\117wdch.jpg">
            <a:extLst>
              <a:ext uri="{FF2B5EF4-FFF2-40B4-BE49-F238E27FC236}">
                <a16:creationId xmlns:a16="http://schemas.microsoft.com/office/drawing/2014/main" id="{C8C9EA53-45B2-4E5E-BC79-CBFD3030B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981075"/>
            <a:ext cx="2519362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:\Users\simon\Desktop\images.jpg">
            <a:extLst>
              <a:ext uri="{FF2B5EF4-FFF2-40B4-BE49-F238E27FC236}">
                <a16:creationId xmlns:a16="http://schemas.microsoft.com/office/drawing/2014/main" id="{59F91B95-944F-4A1D-BD46-6BB15E505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060575"/>
            <a:ext cx="269557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C:\Users\simon\Desktop\images.jpg">
            <a:extLst>
              <a:ext uri="{FF2B5EF4-FFF2-40B4-BE49-F238E27FC236}">
                <a16:creationId xmlns:a16="http://schemas.microsoft.com/office/drawing/2014/main" id="{257A76D6-4716-422E-82DB-3C0BC1A07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116138"/>
            <a:ext cx="2447925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C:\Users\simon\Desktop\images.jpg">
            <a:extLst>
              <a:ext uri="{FF2B5EF4-FFF2-40B4-BE49-F238E27FC236}">
                <a16:creationId xmlns:a16="http://schemas.microsoft.com/office/drawing/2014/main" id="{459CA484-97DC-4AE5-A428-E652ED4B4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05263"/>
            <a:ext cx="3290887" cy="236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C:\Users\simon\Desktop\images.jpg">
            <a:extLst>
              <a:ext uri="{FF2B5EF4-FFF2-40B4-BE49-F238E27FC236}">
                <a16:creationId xmlns:a16="http://schemas.microsoft.com/office/drawing/2014/main" id="{436AB225-EFE8-4F3D-AC8F-255FCB417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4292600"/>
            <a:ext cx="370205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oljeZBesedilom 1">
            <a:extLst>
              <a:ext uri="{FF2B5EF4-FFF2-40B4-BE49-F238E27FC236}">
                <a16:creationId xmlns:a16="http://schemas.microsoft.com/office/drawing/2014/main" id="{0A7CC84E-B72B-423C-8B2E-CE0257487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76250"/>
            <a:ext cx="88693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sl-SI" altLang="sl-SI"/>
              <a:t>Italijanska kuhinja slovi po vsem svetu-in ne po krivici. Je zelo priljubljena in eden od</a:t>
            </a:r>
          </a:p>
          <a:p>
            <a:pPr eaLnBrk="1" hangingPunct="1"/>
            <a:r>
              <a:rPr lang="sl-SI" altLang="sl-SI"/>
              <a:t>razlogov je ta,da kuharici dopušča velike možnosti dopolnjevanja in inačic.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sl-SI" altLang="sl-SI"/>
              <a:t>Italijanske restavracije so povsod in v njo ne zahajajo samo Italijani .</a:t>
            </a:r>
          </a:p>
          <a:p>
            <a:pPr eaLnBrk="1" hangingPunct="1"/>
            <a:r>
              <a:rPr lang="sl-SI" altLang="sl-SI"/>
              <a:t>Postale so shajališče tistih,ki dobro jedo.</a:t>
            </a:r>
          </a:p>
        </p:txBody>
      </p:sp>
      <p:pic>
        <p:nvPicPr>
          <p:cNvPr id="2050" name="Picture 2" descr="C:\Users\simon\Desktop\images (1).jpg">
            <a:extLst>
              <a:ext uri="{FF2B5EF4-FFF2-40B4-BE49-F238E27FC236}">
                <a16:creationId xmlns:a16="http://schemas.microsoft.com/office/drawing/2014/main" id="{50770753-4098-4493-965B-E24DEA3F8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05038"/>
            <a:ext cx="3052762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:\Users\simon\Desktop\1252871415_rim.jpg">
            <a:extLst>
              <a:ext uri="{FF2B5EF4-FFF2-40B4-BE49-F238E27FC236}">
                <a16:creationId xmlns:a16="http://schemas.microsoft.com/office/drawing/2014/main" id="{2C836026-F092-4F8F-B90E-42838B854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916113"/>
            <a:ext cx="4608513" cy="307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C:\Users\simon\Desktop\images (1).jpg">
            <a:extLst>
              <a:ext uri="{FF2B5EF4-FFF2-40B4-BE49-F238E27FC236}">
                <a16:creationId xmlns:a16="http://schemas.microsoft.com/office/drawing/2014/main" id="{8F3D309B-B0C9-46C1-9BFE-C1F3A9220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500438"/>
            <a:ext cx="3332163" cy="249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oljeZBesedilom 1">
            <a:extLst>
              <a:ext uri="{FF2B5EF4-FFF2-40B4-BE49-F238E27FC236}">
                <a16:creationId xmlns:a16="http://schemas.microsoft.com/office/drawing/2014/main" id="{3FE167A4-4A69-466A-8D93-A8DC6F933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8748712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sl-SI" altLang="sl-SI"/>
              <a:t>Mi Slovenci smo njeni sosedje in to se na primorskem zelo pozna,pa ne zaradi tega</a:t>
            </a:r>
          </a:p>
          <a:p>
            <a:pPr eaLnBrk="1" hangingPunct="1"/>
            <a:r>
              <a:rPr lang="sl-SI" altLang="sl-SI"/>
              <a:t>ker na Primorskem dobro pripravijo testenine.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sl-SI" altLang="sl-SI"/>
              <a:t>Zelenjava ki ima v italijanski kuhinji posebno vlogo,je zelo priljubljena tudi našim</a:t>
            </a:r>
          </a:p>
          <a:p>
            <a:pPr eaLnBrk="1" hangingPunct="1"/>
            <a:r>
              <a:rPr lang="sl-SI" altLang="sl-SI"/>
              <a:t>primorskim rojakom. In če omenimo samo nekaj: vampi,pripravljeni na tržaški način,so jed,ki je ne doseže noben recept za tovrstno drobovino.</a:t>
            </a:r>
          </a:p>
        </p:txBody>
      </p:sp>
      <p:pic>
        <p:nvPicPr>
          <p:cNvPr id="3074" name="Picture 2" descr="C:\Users\simon\Desktop\images (1).jpg">
            <a:extLst>
              <a:ext uri="{FF2B5EF4-FFF2-40B4-BE49-F238E27FC236}">
                <a16:creationId xmlns:a16="http://schemas.microsoft.com/office/drawing/2014/main" id="{3A41C0E0-0473-420C-9487-65BE5286D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141663"/>
            <a:ext cx="3686175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C:\Users\simon\Desktop\images (2).jpg">
            <a:extLst>
              <a:ext uri="{FF2B5EF4-FFF2-40B4-BE49-F238E27FC236}">
                <a16:creationId xmlns:a16="http://schemas.microsoft.com/office/drawing/2014/main" id="{59AB4F40-3C57-4650-A83D-666628BA0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276475"/>
            <a:ext cx="4999037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oljeZBesedilom 1">
            <a:extLst>
              <a:ext uri="{FF2B5EF4-FFF2-40B4-BE49-F238E27FC236}">
                <a16:creationId xmlns:a16="http://schemas.microsoft.com/office/drawing/2014/main" id="{29CFD0C6-47BA-4DE5-8218-1134A53BD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04813"/>
            <a:ext cx="84597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sl-SI" altLang="sl-SI"/>
              <a:t>Prek Primorcev smo Italijansko kuhinjo spoznali v drugih krajih. Svoj delež pa so</a:t>
            </a:r>
          </a:p>
          <a:p>
            <a:pPr eaLnBrk="1" hangingPunct="1"/>
            <a:r>
              <a:rPr lang="sl-SI" altLang="sl-SI"/>
              <a:t>tudi prispevala potovanja naših ljudi po italijanskem škornju. V tamkajšnji hotelih </a:t>
            </a:r>
          </a:p>
          <a:p>
            <a:pPr eaLnBrk="1" hangingPunct="1"/>
            <a:r>
              <a:rPr lang="sl-SI" altLang="sl-SI"/>
              <a:t>in gostilnah so spoznali marsikaj,česar niso pozabili. Pridobili so si tudi recepte,</a:t>
            </a:r>
          </a:p>
          <a:p>
            <a:pPr eaLnBrk="1" hangingPunct="1"/>
            <a:r>
              <a:rPr lang="sl-SI" altLang="sl-SI"/>
              <a:t>in doma pogostili svoje sorodnike in znance.</a:t>
            </a:r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7AC3B480-DDFD-4358-ABFB-DC7535052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989138"/>
            <a:ext cx="83026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sl-SI" altLang="sl-SI"/>
              <a:t>Italijani cenijo svojo kuhinjo,kjer ima mama ali babica res veliko avtoriteto.</a:t>
            </a:r>
          </a:p>
          <a:p>
            <a:pPr eaLnBrk="1" hangingPunct="1"/>
            <a:r>
              <a:rPr lang="sl-SI" altLang="sl-SI"/>
              <a:t>Vendar gospodinja nerada zaupa svoje recepte tujcem,skrbno pa poučuje svojo</a:t>
            </a:r>
          </a:p>
          <a:p>
            <a:pPr eaLnBrk="1" hangingPunct="1"/>
            <a:r>
              <a:rPr lang="sl-SI" altLang="sl-SI"/>
              <a:t>hčer ali snaho. In kot sem že omenil italijanska kuhinja dopušča˝dedinji˝,obilo</a:t>
            </a:r>
          </a:p>
          <a:p>
            <a:pPr eaLnBrk="1" hangingPunct="1"/>
            <a:r>
              <a:rPr lang="sl-SI" altLang="sl-SI"/>
              <a:t>priložnosti za nove inačice.</a:t>
            </a:r>
          </a:p>
          <a:p>
            <a:pPr eaLnBrk="1" hangingPunct="1"/>
            <a:endParaRPr lang="sl-SI" altLang="sl-SI"/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oljeZBesedilom 4">
            <a:extLst>
              <a:ext uri="{FF2B5EF4-FFF2-40B4-BE49-F238E27FC236}">
                <a16:creationId xmlns:a16="http://schemas.microsoft.com/office/drawing/2014/main" id="{1DB4FE9E-DD40-4067-8CE8-40AE53C5F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1079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sz="3200">
                <a:latin typeface="Franklin Gothic Book" panose="020B0503020102020204" pitchFamily="34" charset="0"/>
              </a:rPr>
              <a:t>Pizza</a:t>
            </a:r>
          </a:p>
        </p:txBody>
      </p:sp>
      <p:pic>
        <p:nvPicPr>
          <p:cNvPr id="14339" name="Picture 3" descr="C:\Users\simon\Desktop\jočoččoččiočioččičiočpoč.jpg">
            <a:extLst>
              <a:ext uri="{FF2B5EF4-FFF2-40B4-BE49-F238E27FC236}">
                <a16:creationId xmlns:a16="http://schemas.microsoft.com/office/drawing/2014/main" id="{0FAB3905-E7AD-430C-9484-4B80439EB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781300"/>
            <a:ext cx="46799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0" name="Skupina 7">
            <a:extLst>
              <a:ext uri="{FF2B5EF4-FFF2-40B4-BE49-F238E27FC236}">
                <a16:creationId xmlns:a16="http://schemas.microsoft.com/office/drawing/2014/main" id="{7E0B6C6A-52C6-4BBB-AE15-A1BCBCE4EBFF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1125538"/>
            <a:ext cx="9199563" cy="2586037"/>
            <a:chOff x="539750" y="1125538"/>
            <a:chExt cx="9199954" cy="2585323"/>
          </a:xfrm>
        </p:grpSpPr>
        <p:sp>
          <p:nvSpPr>
            <p:cNvPr id="14341" name="PoljeZBesedilom 5">
              <a:extLst>
                <a:ext uri="{FF2B5EF4-FFF2-40B4-BE49-F238E27FC236}">
                  <a16:creationId xmlns:a16="http://schemas.microsoft.com/office/drawing/2014/main" id="{556B3433-65A8-4DDB-82E4-B3AA3DF543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9750" y="1125538"/>
              <a:ext cx="9199954" cy="2585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sl-SI" altLang="sl-SI"/>
                <a:t>Kot rojstni dan prave oz. ˝čiste˝ pizze omenjajo 11.6.1889. Takrat je kralj Umberto1.</a:t>
              </a:r>
            </a:p>
            <a:p>
              <a:pPr eaLnBrk="1" hangingPunct="1"/>
              <a:r>
                <a:rPr lang="sl-SI" altLang="sl-SI"/>
                <a:t>S kraljico Margherito preživljal poletne počitnice v Capodimoteju. Kraljici se je zahotelo</a:t>
              </a:r>
            </a:p>
            <a:p>
              <a:pPr eaLnBrk="1" hangingPunct="1"/>
              <a:r>
                <a:rPr lang="sl-SI" altLang="sl-SI"/>
                <a:t>pizze in v palačo so poklicali pizzaiola(strokovnjaka za pizze)Peppina Brandija. Kot pravi</a:t>
              </a:r>
            </a:p>
            <a:p>
              <a:pPr eaLnBrk="1" hangingPunct="1"/>
              <a:r>
                <a:rPr lang="sl-SI" altLang="sl-SI"/>
                <a:t>domoljub je za pizzo izbral barve italijanske tribarvnice:</a:t>
              </a:r>
            </a:p>
            <a:p>
              <a:pPr eaLnBrk="1" hangingPunct="1"/>
              <a:endParaRPr lang="sl-SI" altLang="sl-SI"/>
            </a:p>
            <a:p>
              <a:pPr eaLnBrk="1" hangingPunct="1"/>
              <a:endParaRPr lang="sl-SI" altLang="sl-SI"/>
            </a:p>
            <a:p>
              <a:pPr eaLnBrk="1" hangingPunct="1"/>
              <a:r>
                <a:rPr lang="sl-SI" altLang="sl-SI"/>
                <a:t>Tako je nastala pizza Margherita.</a:t>
              </a:r>
            </a:p>
            <a:p>
              <a:pPr eaLnBrk="1" hangingPunct="1"/>
              <a:endParaRPr lang="sl-SI" altLang="sl-SI"/>
            </a:p>
            <a:p>
              <a:pPr eaLnBrk="1" hangingPunct="1"/>
              <a:endParaRPr lang="sl-SI" altLang="sl-SI"/>
            </a:p>
          </p:txBody>
        </p:sp>
        <p:sp>
          <p:nvSpPr>
            <p:cNvPr id="14342" name="PoljeZBesedilom 5">
              <a:extLst>
                <a:ext uri="{FF2B5EF4-FFF2-40B4-BE49-F238E27FC236}">
                  <a16:creationId xmlns:a16="http://schemas.microsoft.com/office/drawing/2014/main" id="{79BDEAD1-FDFE-41FA-810F-BEBDFF0234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1188" y="2205038"/>
              <a:ext cx="190658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Ø"/>
              </a:pPr>
              <a:r>
                <a:rPr lang="sl-SI" altLang="sl-SI">
                  <a:solidFill>
                    <a:srgbClr val="00B050"/>
                  </a:solidFill>
                </a:rPr>
                <a:t>Zeleno baziliko</a:t>
              </a:r>
            </a:p>
          </p:txBody>
        </p:sp>
        <p:sp>
          <p:nvSpPr>
            <p:cNvPr id="14343" name="PoljeZBesedilom 6">
              <a:extLst>
                <a:ext uri="{FF2B5EF4-FFF2-40B4-BE49-F238E27FC236}">
                  <a16:creationId xmlns:a16="http://schemas.microsoft.com/office/drawing/2014/main" id="{1897A99E-1EE7-44C6-9336-D08DB248CB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7750" y="2205038"/>
              <a:ext cx="189388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Ø"/>
              </a:pPr>
              <a:r>
                <a:rPr lang="sl-SI" altLang="sl-SI">
                  <a:solidFill>
                    <a:schemeClr val="bg1"/>
                  </a:solidFill>
                </a:rPr>
                <a:t>Belo mozarello</a:t>
              </a:r>
            </a:p>
          </p:txBody>
        </p:sp>
        <p:sp>
          <p:nvSpPr>
            <p:cNvPr id="14344" name="PoljeZBesedilom 7">
              <a:extLst>
                <a:ext uri="{FF2B5EF4-FFF2-40B4-BE49-F238E27FC236}">
                  <a16:creationId xmlns:a16="http://schemas.microsoft.com/office/drawing/2014/main" id="{981FBF9A-F6DF-4DC8-BE1C-E8CF1BE704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0975" y="2205038"/>
              <a:ext cx="202088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Ø"/>
              </a:pPr>
              <a:r>
                <a:rPr lang="sl-SI" altLang="sl-SI">
                  <a:solidFill>
                    <a:srgbClr val="FF0000"/>
                  </a:solidFill>
                </a:rPr>
                <a:t>Rdeč paradižnik</a:t>
              </a:r>
            </a:p>
          </p:txBody>
        </p:sp>
      </p:grp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simon\Desktop\images.jpg">
            <a:extLst>
              <a:ext uri="{FF2B5EF4-FFF2-40B4-BE49-F238E27FC236}">
                <a16:creationId xmlns:a16="http://schemas.microsoft.com/office/drawing/2014/main" id="{F8952537-347F-47CF-83FB-3D1D87364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04813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Users\simon\Desktop\images (1).jpg">
            <a:extLst>
              <a:ext uri="{FF2B5EF4-FFF2-40B4-BE49-F238E27FC236}">
                <a16:creationId xmlns:a16="http://schemas.microsoft.com/office/drawing/2014/main" id="{C344EE11-5E43-4A1A-9053-6DF724907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21526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C:\Users\simon\Desktop\images.jpg">
            <a:extLst>
              <a:ext uri="{FF2B5EF4-FFF2-40B4-BE49-F238E27FC236}">
                <a16:creationId xmlns:a16="http://schemas.microsoft.com/office/drawing/2014/main" id="{E412FAF6-A977-4AE1-97C3-111188183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833938"/>
            <a:ext cx="2305050" cy="17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C:\Users\simon\Desktop\images (2).jpg">
            <a:extLst>
              <a:ext uri="{FF2B5EF4-FFF2-40B4-BE49-F238E27FC236}">
                <a16:creationId xmlns:a16="http://schemas.microsoft.com/office/drawing/2014/main" id="{24E1722C-08E0-4836-BB4D-4FCC01E4E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125538"/>
            <a:ext cx="5761037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oljeZBesedilom 1">
            <a:extLst>
              <a:ext uri="{FF2B5EF4-FFF2-40B4-BE49-F238E27FC236}">
                <a16:creationId xmlns:a16="http://schemas.microsoft.com/office/drawing/2014/main" id="{06C3DD17-8131-45D3-B870-CF0188C25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82850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/>
              <a:t>Sadna torta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sl-SI" altLang="sl-SI"/>
              <a:t>4 beljaki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sl-SI" altLang="sl-SI"/>
              <a:t>21dag sladkorja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sl-SI" altLang="sl-SI"/>
              <a:t>15dag mandeljnov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sl-SI" altLang="sl-SI"/>
              <a:t>3dag pistacije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sl-SI" altLang="sl-SI"/>
              <a:t>7dag pinjolov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sl-SI" altLang="sl-SI"/>
              <a:t>5dag citronata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sl-SI" altLang="sl-SI"/>
              <a:t>marelična marmelada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sl-SI" altLang="sl-SI"/>
              <a:t>2 okrogla oblata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sl-SI" altLang="sl-SI"/>
              <a:t>Za okras:trd sneg iz </a:t>
            </a:r>
          </a:p>
          <a:p>
            <a:pPr eaLnBrk="1" hangingPunct="1"/>
            <a:r>
              <a:rPr lang="sl-SI" altLang="sl-SI"/>
              <a:t>dveh beljakov in nekaj</a:t>
            </a:r>
          </a:p>
          <a:p>
            <a:pPr eaLnBrk="1" hangingPunct="1"/>
            <a:r>
              <a:rPr lang="sl-SI" altLang="sl-SI"/>
              <a:t>sladkorja,različno</a:t>
            </a:r>
          </a:p>
          <a:p>
            <a:pPr eaLnBrk="1" hangingPunct="1"/>
            <a:r>
              <a:rPr lang="sl-SI" altLang="sl-SI"/>
              <a:t>vloženo sadje</a:t>
            </a:r>
          </a:p>
        </p:txBody>
      </p:sp>
      <p:sp>
        <p:nvSpPr>
          <p:cNvPr id="16387" name="PoljeZBesedilom 2">
            <a:extLst>
              <a:ext uri="{FF2B5EF4-FFF2-40B4-BE49-F238E27FC236}">
                <a16:creationId xmlns:a16="http://schemas.microsoft.com/office/drawing/2014/main" id="{D9939F8A-7BE2-4D60-82AC-4F52D9A16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836613"/>
            <a:ext cx="63404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sl-SI" altLang="sl-SI"/>
              <a:t>Iz štirih beljakov in 21 dag sladkorja stepite čim trši sneg.</a:t>
            </a:r>
          </a:p>
          <a:p>
            <a:pPr eaLnBrk="1" hangingPunct="1">
              <a:buFontTx/>
              <a:buAutoNum type="arabicPeriod"/>
            </a:pPr>
            <a:r>
              <a:rPr lang="sl-SI" altLang="sl-SI"/>
              <a:t>Nato olupite mandeljne in jih narežite na tanke lističe.</a:t>
            </a:r>
          </a:p>
          <a:p>
            <a:pPr eaLnBrk="1" hangingPunct="1">
              <a:buFontTx/>
              <a:buAutoNum type="arabicPeriod"/>
            </a:pPr>
            <a:r>
              <a:rPr lang="sl-SI" altLang="sl-SI"/>
              <a:t>Prav tako narežite pistacije in citronat.</a:t>
            </a:r>
          </a:p>
          <a:p>
            <a:pPr eaLnBrk="1" hangingPunct="1">
              <a:buFontTx/>
              <a:buAutoNum type="arabicPeriod"/>
            </a:pPr>
            <a:r>
              <a:rPr lang="sl-SI" altLang="sl-SI"/>
              <a:t>Vse skupaj s pinjoli vmešajte v sneg.</a:t>
            </a:r>
          </a:p>
          <a:p>
            <a:pPr eaLnBrk="1" hangingPunct="1">
              <a:buFontTx/>
              <a:buAutoNum type="arabicPeriod"/>
            </a:pPr>
            <a:r>
              <a:rPr lang="sl-SI" altLang="sl-SI"/>
              <a:t>V model za torto na dno položite oblat,zdevajte nanj ½ </a:t>
            </a:r>
          </a:p>
          <a:p>
            <a:pPr eaLnBrk="1" hangingPunct="1"/>
            <a:r>
              <a:rPr lang="sl-SI" altLang="sl-SI"/>
              <a:t>mase in jo premažite z marmelado. </a:t>
            </a:r>
          </a:p>
          <a:p>
            <a:pPr eaLnBrk="1" hangingPunct="1">
              <a:buFontTx/>
              <a:buAutoNum type="arabicPeriod" startAt="6"/>
            </a:pPr>
            <a:r>
              <a:rPr lang="sl-SI" altLang="sl-SI"/>
              <a:t>Pokrijte z drugim oblatom in porazdelite nanj preostalo ½</a:t>
            </a:r>
          </a:p>
          <a:p>
            <a:pPr eaLnBrk="1" hangingPunct="1"/>
            <a:r>
              <a:rPr lang="sl-SI" altLang="sl-SI"/>
              <a:t> mase.</a:t>
            </a:r>
          </a:p>
          <a:p>
            <a:pPr eaLnBrk="1" hangingPunct="1">
              <a:buFontTx/>
              <a:buAutoNum type="arabicPeriod" startAt="7"/>
            </a:pPr>
            <a:r>
              <a:rPr lang="sl-SI" altLang="sl-SI"/>
              <a:t>Tortni model položite za dobri 2h v hladilnik.</a:t>
            </a:r>
          </a:p>
          <a:p>
            <a:pPr eaLnBrk="1" hangingPunct="1">
              <a:buFontTx/>
              <a:buAutoNum type="arabicPeriod" startAt="7"/>
            </a:pPr>
            <a:r>
              <a:rPr lang="sl-SI" altLang="sl-SI"/>
              <a:t>Ohlajeno maso previdno vzemite iz modela in po njej </a:t>
            </a:r>
          </a:p>
          <a:p>
            <a:pPr eaLnBrk="1" hangingPunct="1"/>
            <a:r>
              <a:rPr lang="sl-SI" altLang="sl-SI"/>
              <a:t>porazdelite različno vloženo sadje.</a:t>
            </a:r>
          </a:p>
          <a:p>
            <a:pPr eaLnBrk="1" hangingPunct="1"/>
            <a:r>
              <a:rPr lang="sl-SI" altLang="sl-SI"/>
              <a:t>9.   Dober tek!!! </a:t>
            </a:r>
          </a:p>
        </p:txBody>
      </p:sp>
      <p:pic>
        <p:nvPicPr>
          <p:cNvPr id="16388" name="Picture 4" descr="C:\Users\simon\Desktop\images.jpg">
            <a:extLst>
              <a:ext uri="{FF2B5EF4-FFF2-40B4-BE49-F238E27FC236}">
                <a16:creationId xmlns:a16="http://schemas.microsoft.com/office/drawing/2014/main" id="{0D592429-78EF-47DC-B477-02D8CEA08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221163"/>
            <a:ext cx="2303462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oljeZBesedilom 1">
            <a:extLst>
              <a:ext uri="{FF2B5EF4-FFF2-40B4-BE49-F238E27FC236}">
                <a16:creationId xmlns:a16="http://schemas.microsoft.com/office/drawing/2014/main" id="{91D4909B-7231-4E58-A5FB-ACE337D4C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76250"/>
            <a:ext cx="712787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/>
              <a:t>Viri</a:t>
            </a:r>
          </a:p>
          <a:p>
            <a:pPr eaLnBrk="1" hangingPunct="1"/>
            <a:r>
              <a:rPr lang="sl-SI" altLang="sl-SI"/>
              <a:t>Farfallo Anna:Italijanska kuhinja,Obzorja</a:t>
            </a:r>
          </a:p>
          <a:p>
            <a:pPr eaLnBrk="1" hangingPunct="1"/>
            <a:r>
              <a:rPr lang="sl-SI" altLang="sl-SI">
                <a:hlinkClick r:id="rId2"/>
              </a:rPr>
              <a:t>http://www.google.si/images?hl=sl&amp;source=imghp&amp;biw=1333&amp;bih=686&amp;q=italijanska+kuhinja&amp;gbv=2&amp;aq=f&amp;aqi=&amp;aql=&amp;oq=</a:t>
            </a:r>
            <a:endParaRPr lang="sl-SI" altLang="sl-SI"/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ovanje">
  <a:themeElements>
    <a:clrScheme name="Po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o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o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tovanje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476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Franklin Gothic Book</vt:lpstr>
      <vt:lpstr>Franklin Gothic Medium</vt:lpstr>
      <vt:lpstr>Wingdings</vt:lpstr>
      <vt:lpstr>Wingdings 2</vt:lpstr>
      <vt:lpstr>Potovanje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2019-06-03T09:04:54Z</dcterms:created>
  <dcterms:modified xsi:type="dcterms:W3CDTF">2019-06-03T09:04:54Z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