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18"/>
  </p:notesMasterIdLst>
  <p:sldIdLst>
    <p:sldId id="256" r:id="rId2"/>
    <p:sldId id="257" r:id="rId3"/>
    <p:sldId id="258" r:id="rId4"/>
    <p:sldId id="270" r:id="rId5"/>
    <p:sldId id="271" r:id="rId6"/>
    <p:sldId id="272" r:id="rId7"/>
    <p:sldId id="267" r:id="rId8"/>
    <p:sldId id="268" r:id="rId9"/>
    <p:sldId id="269" r:id="rId10"/>
    <p:sldId id="259" r:id="rId11"/>
    <p:sldId id="262" r:id="rId12"/>
    <p:sldId id="263" r:id="rId13"/>
    <p:sldId id="266" r:id="rId14"/>
    <p:sldId id="261" r:id="rId15"/>
    <p:sldId id="265" r:id="rId16"/>
    <p:sldId id="273" r:id="rId17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D9FF"/>
    <a:srgbClr val="FFD13F"/>
    <a:srgbClr val="57FF57"/>
    <a:srgbClr val="FF6600"/>
    <a:srgbClr val="8FE2FF"/>
    <a:srgbClr val="8FFF8F"/>
    <a:srgbClr val="FF0000"/>
    <a:srgbClr val="FFD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20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158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Hranilna vrednost: 77 kcal</c:v>
                </c:pt>
              </c:strCache>
            </c:strRef>
          </c:tx>
          <c:explosion val="25"/>
          <c:dPt>
            <c:idx val="0"/>
            <c:bubble3D val="0"/>
            <c:explosion val="15"/>
            <c:spPr>
              <a:solidFill>
                <a:srgbClr val="6DD9FF"/>
              </a:solidFill>
            </c:spPr>
            <c:extLst>
              <c:ext xmlns:c16="http://schemas.microsoft.com/office/drawing/2014/chart" uri="{C3380CC4-5D6E-409C-BE32-E72D297353CC}">
                <c16:uniqueId val="{00000000-D18F-4FB5-AB59-839A2A3B5127}"/>
              </c:ext>
            </c:extLst>
          </c:dPt>
          <c:dPt>
            <c:idx val="1"/>
            <c:bubble3D val="0"/>
            <c:explosion val="15"/>
            <c:spPr>
              <a:solidFill>
                <a:srgbClr val="FFD13F"/>
              </a:solidFill>
            </c:spPr>
            <c:extLst>
              <c:ext xmlns:c16="http://schemas.microsoft.com/office/drawing/2014/chart" uri="{C3380CC4-5D6E-409C-BE32-E72D297353CC}">
                <c16:uniqueId val="{00000001-D18F-4FB5-AB59-839A2A3B5127}"/>
              </c:ext>
            </c:extLst>
          </c:dPt>
          <c:dPt>
            <c:idx val="2"/>
            <c:bubble3D val="0"/>
            <c:explosion val="15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2-D18F-4FB5-AB59-839A2A3B5127}"/>
              </c:ext>
            </c:extLst>
          </c:dPt>
          <c:dPt>
            <c:idx val="3"/>
            <c:bubble3D val="0"/>
            <c:explosion val="15"/>
            <c:spPr>
              <a:solidFill>
                <a:srgbClr val="57FF57"/>
              </a:solidFill>
            </c:spPr>
            <c:extLst>
              <c:ext xmlns:c16="http://schemas.microsoft.com/office/drawing/2014/chart" uri="{C3380CC4-5D6E-409C-BE32-E72D297353CC}">
                <c16:uniqueId val="{00000003-D18F-4FB5-AB59-839A2A3B5127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Voda</c:v>
                </c:pt>
                <c:pt idx="1">
                  <c:v>Ogljikovi hidrati</c:v>
                </c:pt>
                <c:pt idx="2">
                  <c:v>Beljakovine</c:v>
                </c:pt>
                <c:pt idx="3">
                  <c:v>Maščobe</c:v>
                </c:pt>
              </c:strCache>
            </c:strRef>
          </c:cat>
          <c:val>
            <c:numRef>
              <c:f>List1!$B$2:$B$5</c:f>
              <c:numCache>
                <c:formatCode>0.00%</c:formatCode>
                <c:ptCount val="4"/>
                <c:pt idx="0" formatCode="0%">
                  <c:v>0.8</c:v>
                </c:pt>
                <c:pt idx="1">
                  <c:v>0.17499999999999999</c:v>
                </c:pt>
                <c:pt idx="2">
                  <c:v>2.1999999999999999E-2</c:v>
                </c:pt>
                <c:pt idx="3">
                  <c:v>8.9999999999999993E-3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8F-4FB5-AB59-839A2A3B51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14">
          <a:noFill/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1"/>
      </a:pPr>
      <a:endParaRPr lang="sl-SI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>
            <a:extLst>
              <a:ext uri="{FF2B5EF4-FFF2-40B4-BE49-F238E27FC236}">
                <a16:creationId xmlns:a16="http://schemas.microsoft.com/office/drawing/2014/main" id="{E3B5A0E2-673F-4B10-BD64-FDFE4DC456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>
            <a:extLst>
              <a:ext uri="{FF2B5EF4-FFF2-40B4-BE49-F238E27FC236}">
                <a16:creationId xmlns:a16="http://schemas.microsoft.com/office/drawing/2014/main" id="{240C5476-8FA0-44BA-8C39-241F874E46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87D6DF5-3C4D-482E-90AC-EDE632351DF6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" name="Ograda stranske slike 3">
            <a:extLst>
              <a:ext uri="{FF2B5EF4-FFF2-40B4-BE49-F238E27FC236}">
                <a16:creationId xmlns:a16="http://schemas.microsoft.com/office/drawing/2014/main" id="{0BB7AB27-8158-469F-B5FF-67BA5A972D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>
            <a:extLst>
              <a:ext uri="{FF2B5EF4-FFF2-40B4-BE49-F238E27FC236}">
                <a16:creationId xmlns:a16="http://schemas.microsoft.com/office/drawing/2014/main" id="{41872A51-E89F-4A5B-ADD5-9CBC8066D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/>
              <a:t>Uredite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236AA76D-23CA-491B-BA49-390C8A0A7A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9CF6912E-3FD5-4540-8D7D-AB52CE7449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4E45EAD-8820-49B6-88EA-FAD19D127872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A146DB-C851-4ADB-BE95-350AD09F4DE7}"/>
              </a:ext>
            </a:extLst>
          </p:cNvPr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91DD9A9A-1FA4-4FF0-93A8-DB071ED54B3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>
              <a:gd name="T0" fmla="*/ 687 w 2409"/>
              <a:gd name="T1" fmla="*/ 2238 h 4865"/>
              <a:gd name="T2" fmla="*/ 877 w 2409"/>
              <a:gd name="T3" fmla="*/ 2192 h 4865"/>
              <a:gd name="T4" fmla="*/ 797 w 2409"/>
              <a:gd name="T5" fmla="*/ 2963 h 4865"/>
              <a:gd name="T6" fmla="*/ 1078 w 2409"/>
              <a:gd name="T7" fmla="*/ 3026 h 4865"/>
              <a:gd name="T8" fmla="*/ 626 w 2409"/>
              <a:gd name="T9" fmla="*/ 2117 h 4865"/>
              <a:gd name="T10" fmla="*/ 749 w 2409"/>
              <a:gd name="T11" fmla="*/ 2142 h 4865"/>
              <a:gd name="T12" fmla="*/ 578 w 2409"/>
              <a:gd name="T13" fmla="*/ 2052 h 4865"/>
              <a:gd name="T14" fmla="*/ 1866 w 2409"/>
              <a:gd name="T15" fmla="*/ 247 h 4865"/>
              <a:gd name="T16" fmla="*/ 1392 w 2409"/>
              <a:gd name="T17" fmla="*/ 1037 h 4865"/>
              <a:gd name="T18" fmla="*/ 2006 w 2409"/>
              <a:gd name="T19" fmla="*/ 656 h 4865"/>
              <a:gd name="T20" fmla="*/ 1599 w 2409"/>
              <a:gd name="T21" fmla="*/ 908 h 4865"/>
              <a:gd name="T22" fmla="*/ 1533 w 2409"/>
              <a:gd name="T23" fmla="*/ 1058 h 4865"/>
              <a:gd name="T24" fmla="*/ 2239 w 2409"/>
              <a:gd name="T25" fmla="*/ 583 h 4865"/>
              <a:gd name="T26" fmla="*/ 1863 w 2409"/>
              <a:gd name="T27" fmla="*/ 1105 h 4865"/>
              <a:gd name="T28" fmla="*/ 2174 w 2409"/>
              <a:gd name="T29" fmla="*/ 1621 h 4865"/>
              <a:gd name="T30" fmla="*/ 1801 w 2409"/>
              <a:gd name="T31" fmla="*/ 1537 h 4865"/>
              <a:gd name="T32" fmla="*/ 1325 w 2409"/>
              <a:gd name="T33" fmla="*/ 1301 h 4865"/>
              <a:gd name="T34" fmla="*/ 1412 w 2409"/>
              <a:gd name="T35" fmla="*/ 1835 h 4865"/>
              <a:gd name="T36" fmla="*/ 1213 w 2409"/>
              <a:gd name="T37" fmla="*/ 1975 h 4865"/>
              <a:gd name="T38" fmla="*/ 1094 w 2409"/>
              <a:gd name="T39" fmla="*/ 4011 h 4865"/>
              <a:gd name="T40" fmla="*/ 1689 w 2409"/>
              <a:gd name="T41" fmla="*/ 3264 h 4865"/>
              <a:gd name="T42" fmla="*/ 2404 w 2409"/>
              <a:gd name="T43" fmla="*/ 3321 h 4865"/>
              <a:gd name="T44" fmla="*/ 1275 w 2409"/>
              <a:gd name="T45" fmla="*/ 3861 h 4865"/>
              <a:gd name="T46" fmla="*/ 1147 w 2409"/>
              <a:gd name="T47" fmla="*/ 4865 h 4865"/>
              <a:gd name="T48" fmla="*/ 1045 w 2409"/>
              <a:gd name="T49" fmla="*/ 3610 h 4865"/>
              <a:gd name="T50" fmla="*/ 739 w 2409"/>
              <a:gd name="T51" fmla="*/ 3818 h 4865"/>
              <a:gd name="T52" fmla="*/ 856 w 2409"/>
              <a:gd name="T53" fmla="*/ 4830 h 4865"/>
              <a:gd name="T54" fmla="*/ 638 w 2409"/>
              <a:gd name="T55" fmla="*/ 3989 h 4865"/>
              <a:gd name="T56" fmla="*/ 96 w 2409"/>
              <a:gd name="T57" fmla="*/ 3777 h 4865"/>
              <a:gd name="T58" fmla="*/ 189 w 2409"/>
              <a:gd name="T59" fmla="*/ 3688 h 4865"/>
              <a:gd name="T60" fmla="*/ 523 w 2409"/>
              <a:gd name="T61" fmla="*/ 3573 h 4865"/>
              <a:gd name="T62" fmla="*/ 519 w 2409"/>
              <a:gd name="T63" fmla="*/ 3333 h 4865"/>
              <a:gd name="T64" fmla="*/ 545 w 2409"/>
              <a:gd name="T65" fmla="*/ 3560 h 4865"/>
              <a:gd name="T66" fmla="*/ 712 w 2409"/>
              <a:gd name="T67" fmla="*/ 3397 h 4865"/>
              <a:gd name="T68" fmla="*/ 625 w 2409"/>
              <a:gd name="T69" fmla="*/ 2944 h 4865"/>
              <a:gd name="T70" fmla="*/ 593 w 2409"/>
              <a:gd name="T71" fmla="*/ 2341 h 4865"/>
              <a:gd name="T72" fmla="*/ 156 w 2409"/>
              <a:gd name="T73" fmla="*/ 2437 h 4865"/>
              <a:gd name="T74" fmla="*/ 108 w 2409"/>
              <a:gd name="T75" fmla="*/ 2289 h 4865"/>
              <a:gd name="T76" fmla="*/ 451 w 2409"/>
              <a:gd name="T77" fmla="*/ 2291 h 4865"/>
              <a:gd name="T78" fmla="*/ 109 w 2409"/>
              <a:gd name="T79" fmla="*/ 2016 h 4865"/>
              <a:gd name="T80" fmla="*/ 211 w 2409"/>
              <a:gd name="T81" fmla="*/ 1975 h 4865"/>
              <a:gd name="T82" fmla="*/ 284 w 2409"/>
              <a:gd name="T83" fmla="*/ 1847 h 4865"/>
              <a:gd name="T84" fmla="*/ 542 w 2409"/>
              <a:gd name="T85" fmla="*/ 2073 h 4865"/>
              <a:gd name="T86" fmla="*/ 255 w 2409"/>
              <a:gd name="T87" fmla="*/ 1764 h 4865"/>
              <a:gd name="T88" fmla="*/ 407 w 2409"/>
              <a:gd name="T89" fmla="*/ 1769 h 4865"/>
              <a:gd name="T90" fmla="*/ 540 w 2409"/>
              <a:gd name="T91" fmla="*/ 1810 h 4865"/>
              <a:gd name="T92" fmla="*/ 566 w 2409"/>
              <a:gd name="T93" fmla="*/ 1580 h 4865"/>
              <a:gd name="T94" fmla="*/ 650 w 2409"/>
              <a:gd name="T95" fmla="*/ 1747 h 4865"/>
              <a:gd name="T96" fmla="*/ 827 w 2409"/>
              <a:gd name="T97" fmla="*/ 2199 h 4865"/>
              <a:gd name="T98" fmla="*/ 830 w 2409"/>
              <a:gd name="T99" fmla="*/ 1779 h 4865"/>
              <a:gd name="T100" fmla="*/ 924 w 2409"/>
              <a:gd name="T101" fmla="*/ 1648 h 4865"/>
              <a:gd name="T102" fmla="*/ 915 w 2409"/>
              <a:gd name="T103" fmla="*/ 2016 h 4865"/>
              <a:gd name="T104" fmla="*/ 1299 w 2409"/>
              <a:gd name="T105" fmla="*/ 1263 h 4865"/>
              <a:gd name="T106" fmla="*/ 970 w 2409"/>
              <a:gd name="T107" fmla="*/ 965 h 4865"/>
              <a:gd name="T108" fmla="*/ 311 w 2409"/>
              <a:gd name="T109" fmla="*/ 656 h 4865"/>
              <a:gd name="T110" fmla="*/ 772 w 2409"/>
              <a:gd name="T111" fmla="*/ 659 h 4865"/>
              <a:gd name="T112" fmla="*/ 1153 w 2409"/>
              <a:gd name="T113" fmla="*/ 871 h 4865"/>
              <a:gd name="T114" fmla="*/ 628 w 2409"/>
              <a:gd name="T115" fmla="*/ 314 h 4865"/>
              <a:gd name="T116" fmla="*/ 1203 w 2409"/>
              <a:gd name="T117" fmla="*/ 552 h 4865"/>
              <a:gd name="T118" fmla="*/ 1369 w 2409"/>
              <a:gd name="T119" fmla="*/ 703 h 4865"/>
              <a:gd name="T120" fmla="*/ 1747 w 2409"/>
              <a:gd name="T121" fmla="*/ 38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701ABDF-A4EF-425B-8C7F-17BA1E32CDB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>
              <a:gd name="T0" fmla="*/ 687 w 2409"/>
              <a:gd name="T1" fmla="*/ 2238 h 4865"/>
              <a:gd name="T2" fmla="*/ 877 w 2409"/>
              <a:gd name="T3" fmla="*/ 2192 h 4865"/>
              <a:gd name="T4" fmla="*/ 797 w 2409"/>
              <a:gd name="T5" fmla="*/ 2963 h 4865"/>
              <a:gd name="T6" fmla="*/ 1078 w 2409"/>
              <a:gd name="T7" fmla="*/ 3026 h 4865"/>
              <a:gd name="T8" fmla="*/ 626 w 2409"/>
              <a:gd name="T9" fmla="*/ 2117 h 4865"/>
              <a:gd name="T10" fmla="*/ 749 w 2409"/>
              <a:gd name="T11" fmla="*/ 2142 h 4865"/>
              <a:gd name="T12" fmla="*/ 578 w 2409"/>
              <a:gd name="T13" fmla="*/ 2052 h 4865"/>
              <a:gd name="T14" fmla="*/ 1866 w 2409"/>
              <a:gd name="T15" fmla="*/ 247 h 4865"/>
              <a:gd name="T16" fmla="*/ 1392 w 2409"/>
              <a:gd name="T17" fmla="*/ 1037 h 4865"/>
              <a:gd name="T18" fmla="*/ 2006 w 2409"/>
              <a:gd name="T19" fmla="*/ 656 h 4865"/>
              <a:gd name="T20" fmla="*/ 1599 w 2409"/>
              <a:gd name="T21" fmla="*/ 908 h 4865"/>
              <a:gd name="T22" fmla="*/ 1533 w 2409"/>
              <a:gd name="T23" fmla="*/ 1058 h 4865"/>
              <a:gd name="T24" fmla="*/ 2239 w 2409"/>
              <a:gd name="T25" fmla="*/ 583 h 4865"/>
              <a:gd name="T26" fmla="*/ 1863 w 2409"/>
              <a:gd name="T27" fmla="*/ 1105 h 4865"/>
              <a:gd name="T28" fmla="*/ 2174 w 2409"/>
              <a:gd name="T29" fmla="*/ 1621 h 4865"/>
              <a:gd name="T30" fmla="*/ 1801 w 2409"/>
              <a:gd name="T31" fmla="*/ 1537 h 4865"/>
              <a:gd name="T32" fmla="*/ 1325 w 2409"/>
              <a:gd name="T33" fmla="*/ 1301 h 4865"/>
              <a:gd name="T34" fmla="*/ 1412 w 2409"/>
              <a:gd name="T35" fmla="*/ 1835 h 4865"/>
              <a:gd name="T36" fmla="*/ 1213 w 2409"/>
              <a:gd name="T37" fmla="*/ 1975 h 4865"/>
              <a:gd name="T38" fmla="*/ 1094 w 2409"/>
              <a:gd name="T39" fmla="*/ 4011 h 4865"/>
              <a:gd name="T40" fmla="*/ 1689 w 2409"/>
              <a:gd name="T41" fmla="*/ 3264 h 4865"/>
              <a:gd name="T42" fmla="*/ 2404 w 2409"/>
              <a:gd name="T43" fmla="*/ 3321 h 4865"/>
              <a:gd name="T44" fmla="*/ 1275 w 2409"/>
              <a:gd name="T45" fmla="*/ 3861 h 4865"/>
              <a:gd name="T46" fmla="*/ 1147 w 2409"/>
              <a:gd name="T47" fmla="*/ 4865 h 4865"/>
              <a:gd name="T48" fmla="*/ 1045 w 2409"/>
              <a:gd name="T49" fmla="*/ 3610 h 4865"/>
              <a:gd name="T50" fmla="*/ 739 w 2409"/>
              <a:gd name="T51" fmla="*/ 3818 h 4865"/>
              <a:gd name="T52" fmla="*/ 856 w 2409"/>
              <a:gd name="T53" fmla="*/ 4830 h 4865"/>
              <a:gd name="T54" fmla="*/ 638 w 2409"/>
              <a:gd name="T55" fmla="*/ 3989 h 4865"/>
              <a:gd name="T56" fmla="*/ 96 w 2409"/>
              <a:gd name="T57" fmla="*/ 3777 h 4865"/>
              <a:gd name="T58" fmla="*/ 189 w 2409"/>
              <a:gd name="T59" fmla="*/ 3688 h 4865"/>
              <a:gd name="T60" fmla="*/ 523 w 2409"/>
              <a:gd name="T61" fmla="*/ 3573 h 4865"/>
              <a:gd name="T62" fmla="*/ 519 w 2409"/>
              <a:gd name="T63" fmla="*/ 3333 h 4865"/>
              <a:gd name="T64" fmla="*/ 545 w 2409"/>
              <a:gd name="T65" fmla="*/ 3560 h 4865"/>
              <a:gd name="T66" fmla="*/ 712 w 2409"/>
              <a:gd name="T67" fmla="*/ 3397 h 4865"/>
              <a:gd name="T68" fmla="*/ 625 w 2409"/>
              <a:gd name="T69" fmla="*/ 2944 h 4865"/>
              <a:gd name="T70" fmla="*/ 593 w 2409"/>
              <a:gd name="T71" fmla="*/ 2341 h 4865"/>
              <a:gd name="T72" fmla="*/ 156 w 2409"/>
              <a:gd name="T73" fmla="*/ 2437 h 4865"/>
              <a:gd name="T74" fmla="*/ 108 w 2409"/>
              <a:gd name="T75" fmla="*/ 2289 h 4865"/>
              <a:gd name="T76" fmla="*/ 451 w 2409"/>
              <a:gd name="T77" fmla="*/ 2291 h 4865"/>
              <a:gd name="T78" fmla="*/ 109 w 2409"/>
              <a:gd name="T79" fmla="*/ 2016 h 4865"/>
              <a:gd name="T80" fmla="*/ 211 w 2409"/>
              <a:gd name="T81" fmla="*/ 1975 h 4865"/>
              <a:gd name="T82" fmla="*/ 284 w 2409"/>
              <a:gd name="T83" fmla="*/ 1847 h 4865"/>
              <a:gd name="T84" fmla="*/ 542 w 2409"/>
              <a:gd name="T85" fmla="*/ 2073 h 4865"/>
              <a:gd name="T86" fmla="*/ 255 w 2409"/>
              <a:gd name="T87" fmla="*/ 1764 h 4865"/>
              <a:gd name="T88" fmla="*/ 407 w 2409"/>
              <a:gd name="T89" fmla="*/ 1769 h 4865"/>
              <a:gd name="T90" fmla="*/ 540 w 2409"/>
              <a:gd name="T91" fmla="*/ 1810 h 4865"/>
              <a:gd name="T92" fmla="*/ 566 w 2409"/>
              <a:gd name="T93" fmla="*/ 1580 h 4865"/>
              <a:gd name="T94" fmla="*/ 650 w 2409"/>
              <a:gd name="T95" fmla="*/ 1747 h 4865"/>
              <a:gd name="T96" fmla="*/ 827 w 2409"/>
              <a:gd name="T97" fmla="*/ 2199 h 4865"/>
              <a:gd name="T98" fmla="*/ 830 w 2409"/>
              <a:gd name="T99" fmla="*/ 1779 h 4865"/>
              <a:gd name="T100" fmla="*/ 924 w 2409"/>
              <a:gd name="T101" fmla="*/ 1648 h 4865"/>
              <a:gd name="T102" fmla="*/ 915 w 2409"/>
              <a:gd name="T103" fmla="*/ 2016 h 4865"/>
              <a:gd name="T104" fmla="*/ 1299 w 2409"/>
              <a:gd name="T105" fmla="*/ 1263 h 4865"/>
              <a:gd name="T106" fmla="*/ 970 w 2409"/>
              <a:gd name="T107" fmla="*/ 965 h 4865"/>
              <a:gd name="T108" fmla="*/ 311 w 2409"/>
              <a:gd name="T109" fmla="*/ 656 h 4865"/>
              <a:gd name="T110" fmla="*/ 772 w 2409"/>
              <a:gd name="T111" fmla="*/ 659 h 4865"/>
              <a:gd name="T112" fmla="*/ 1153 w 2409"/>
              <a:gd name="T113" fmla="*/ 871 h 4865"/>
              <a:gd name="T114" fmla="*/ 628 w 2409"/>
              <a:gd name="T115" fmla="*/ 314 h 4865"/>
              <a:gd name="T116" fmla="*/ 1203 w 2409"/>
              <a:gd name="T117" fmla="*/ 552 h 4865"/>
              <a:gd name="T118" fmla="*/ 1369 w 2409"/>
              <a:gd name="T119" fmla="*/ 703 h 4865"/>
              <a:gd name="T120" fmla="*/ 1747 w 2409"/>
              <a:gd name="T121" fmla="*/ 38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24FC654-5D84-4A19-AE75-8D300B46A0B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>
              <a:gd name="T0" fmla="*/ 687 w 2409"/>
              <a:gd name="T1" fmla="*/ 2238 h 4865"/>
              <a:gd name="T2" fmla="*/ 877 w 2409"/>
              <a:gd name="T3" fmla="*/ 2192 h 4865"/>
              <a:gd name="T4" fmla="*/ 797 w 2409"/>
              <a:gd name="T5" fmla="*/ 2963 h 4865"/>
              <a:gd name="T6" fmla="*/ 1078 w 2409"/>
              <a:gd name="T7" fmla="*/ 3026 h 4865"/>
              <a:gd name="T8" fmla="*/ 626 w 2409"/>
              <a:gd name="T9" fmla="*/ 2117 h 4865"/>
              <a:gd name="T10" fmla="*/ 749 w 2409"/>
              <a:gd name="T11" fmla="*/ 2142 h 4865"/>
              <a:gd name="T12" fmla="*/ 578 w 2409"/>
              <a:gd name="T13" fmla="*/ 2052 h 4865"/>
              <a:gd name="T14" fmla="*/ 1866 w 2409"/>
              <a:gd name="T15" fmla="*/ 247 h 4865"/>
              <a:gd name="T16" fmla="*/ 1392 w 2409"/>
              <a:gd name="T17" fmla="*/ 1037 h 4865"/>
              <a:gd name="T18" fmla="*/ 2006 w 2409"/>
              <a:gd name="T19" fmla="*/ 656 h 4865"/>
              <a:gd name="T20" fmla="*/ 1599 w 2409"/>
              <a:gd name="T21" fmla="*/ 908 h 4865"/>
              <a:gd name="T22" fmla="*/ 1533 w 2409"/>
              <a:gd name="T23" fmla="*/ 1058 h 4865"/>
              <a:gd name="T24" fmla="*/ 2239 w 2409"/>
              <a:gd name="T25" fmla="*/ 583 h 4865"/>
              <a:gd name="T26" fmla="*/ 1863 w 2409"/>
              <a:gd name="T27" fmla="*/ 1105 h 4865"/>
              <a:gd name="T28" fmla="*/ 2174 w 2409"/>
              <a:gd name="T29" fmla="*/ 1621 h 4865"/>
              <a:gd name="T30" fmla="*/ 1801 w 2409"/>
              <a:gd name="T31" fmla="*/ 1537 h 4865"/>
              <a:gd name="T32" fmla="*/ 1325 w 2409"/>
              <a:gd name="T33" fmla="*/ 1301 h 4865"/>
              <a:gd name="T34" fmla="*/ 1412 w 2409"/>
              <a:gd name="T35" fmla="*/ 1835 h 4865"/>
              <a:gd name="T36" fmla="*/ 1213 w 2409"/>
              <a:gd name="T37" fmla="*/ 1975 h 4865"/>
              <a:gd name="T38" fmla="*/ 1094 w 2409"/>
              <a:gd name="T39" fmla="*/ 4011 h 4865"/>
              <a:gd name="T40" fmla="*/ 1689 w 2409"/>
              <a:gd name="T41" fmla="*/ 3264 h 4865"/>
              <a:gd name="T42" fmla="*/ 2404 w 2409"/>
              <a:gd name="T43" fmla="*/ 3321 h 4865"/>
              <a:gd name="T44" fmla="*/ 1275 w 2409"/>
              <a:gd name="T45" fmla="*/ 3861 h 4865"/>
              <a:gd name="T46" fmla="*/ 1147 w 2409"/>
              <a:gd name="T47" fmla="*/ 4865 h 4865"/>
              <a:gd name="T48" fmla="*/ 1045 w 2409"/>
              <a:gd name="T49" fmla="*/ 3610 h 4865"/>
              <a:gd name="T50" fmla="*/ 739 w 2409"/>
              <a:gd name="T51" fmla="*/ 3818 h 4865"/>
              <a:gd name="T52" fmla="*/ 856 w 2409"/>
              <a:gd name="T53" fmla="*/ 4830 h 4865"/>
              <a:gd name="T54" fmla="*/ 638 w 2409"/>
              <a:gd name="T55" fmla="*/ 3989 h 4865"/>
              <a:gd name="T56" fmla="*/ 96 w 2409"/>
              <a:gd name="T57" fmla="*/ 3777 h 4865"/>
              <a:gd name="T58" fmla="*/ 189 w 2409"/>
              <a:gd name="T59" fmla="*/ 3688 h 4865"/>
              <a:gd name="T60" fmla="*/ 523 w 2409"/>
              <a:gd name="T61" fmla="*/ 3573 h 4865"/>
              <a:gd name="T62" fmla="*/ 519 w 2409"/>
              <a:gd name="T63" fmla="*/ 3333 h 4865"/>
              <a:gd name="T64" fmla="*/ 545 w 2409"/>
              <a:gd name="T65" fmla="*/ 3560 h 4865"/>
              <a:gd name="T66" fmla="*/ 712 w 2409"/>
              <a:gd name="T67" fmla="*/ 3397 h 4865"/>
              <a:gd name="T68" fmla="*/ 625 w 2409"/>
              <a:gd name="T69" fmla="*/ 2944 h 4865"/>
              <a:gd name="T70" fmla="*/ 593 w 2409"/>
              <a:gd name="T71" fmla="*/ 2341 h 4865"/>
              <a:gd name="T72" fmla="*/ 156 w 2409"/>
              <a:gd name="T73" fmla="*/ 2437 h 4865"/>
              <a:gd name="T74" fmla="*/ 108 w 2409"/>
              <a:gd name="T75" fmla="*/ 2289 h 4865"/>
              <a:gd name="T76" fmla="*/ 451 w 2409"/>
              <a:gd name="T77" fmla="*/ 2291 h 4865"/>
              <a:gd name="T78" fmla="*/ 109 w 2409"/>
              <a:gd name="T79" fmla="*/ 2016 h 4865"/>
              <a:gd name="T80" fmla="*/ 211 w 2409"/>
              <a:gd name="T81" fmla="*/ 1975 h 4865"/>
              <a:gd name="T82" fmla="*/ 284 w 2409"/>
              <a:gd name="T83" fmla="*/ 1847 h 4865"/>
              <a:gd name="T84" fmla="*/ 542 w 2409"/>
              <a:gd name="T85" fmla="*/ 2073 h 4865"/>
              <a:gd name="T86" fmla="*/ 255 w 2409"/>
              <a:gd name="T87" fmla="*/ 1764 h 4865"/>
              <a:gd name="T88" fmla="*/ 407 w 2409"/>
              <a:gd name="T89" fmla="*/ 1769 h 4865"/>
              <a:gd name="T90" fmla="*/ 540 w 2409"/>
              <a:gd name="T91" fmla="*/ 1810 h 4865"/>
              <a:gd name="T92" fmla="*/ 566 w 2409"/>
              <a:gd name="T93" fmla="*/ 1580 h 4865"/>
              <a:gd name="T94" fmla="*/ 650 w 2409"/>
              <a:gd name="T95" fmla="*/ 1747 h 4865"/>
              <a:gd name="T96" fmla="*/ 827 w 2409"/>
              <a:gd name="T97" fmla="*/ 2199 h 4865"/>
              <a:gd name="T98" fmla="*/ 830 w 2409"/>
              <a:gd name="T99" fmla="*/ 1779 h 4865"/>
              <a:gd name="T100" fmla="*/ 924 w 2409"/>
              <a:gd name="T101" fmla="*/ 1648 h 4865"/>
              <a:gd name="T102" fmla="*/ 915 w 2409"/>
              <a:gd name="T103" fmla="*/ 2016 h 4865"/>
              <a:gd name="T104" fmla="*/ 1299 w 2409"/>
              <a:gd name="T105" fmla="*/ 1263 h 4865"/>
              <a:gd name="T106" fmla="*/ 970 w 2409"/>
              <a:gd name="T107" fmla="*/ 965 h 4865"/>
              <a:gd name="T108" fmla="*/ 311 w 2409"/>
              <a:gd name="T109" fmla="*/ 656 h 4865"/>
              <a:gd name="T110" fmla="*/ 772 w 2409"/>
              <a:gd name="T111" fmla="*/ 659 h 4865"/>
              <a:gd name="T112" fmla="*/ 1153 w 2409"/>
              <a:gd name="T113" fmla="*/ 871 h 4865"/>
              <a:gd name="T114" fmla="*/ 628 w 2409"/>
              <a:gd name="T115" fmla="*/ 314 h 4865"/>
              <a:gd name="T116" fmla="*/ 1203 w 2409"/>
              <a:gd name="T117" fmla="*/ 552 h 4865"/>
              <a:gd name="T118" fmla="*/ 1369 w 2409"/>
              <a:gd name="T119" fmla="*/ 703 h 4865"/>
              <a:gd name="T120" fmla="*/ 1747 w 2409"/>
              <a:gd name="T121" fmla="*/ 38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441ACE3-8B3D-450E-B700-5EEBE3685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6FB5E5C-B5D8-4C0D-BC08-525E475DB6E2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CF09B9F-DC18-449A-BCE0-194CF43DA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A55E138-ACE3-4965-AE85-70AFDC1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CFA99-D96A-43D1-A89A-2E1F488762A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67456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A57BA-45C8-452A-AE8E-9E078CFC9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3BCE7-9EEC-46A3-B29B-31D81EA462EF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F6318-CD2C-4F29-93F5-18E97C62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31E0C-4B49-4C27-B899-B91A327D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6A0C3-767A-4D6A-85B6-A2DC969E183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01652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40924-ACED-4B1C-96A4-3F88DE4FE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E4514-B88A-477A-87D4-5C72DF4541DF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99739-53DB-4939-9084-50972819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CCA8B-1A79-4A92-AE03-D0AFA082F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7644F-50C4-47EB-8BA6-B2B7F710943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47228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73E5FBCB-48ED-475A-A4FB-1376B69E6F3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89575" y="0"/>
            <a:ext cx="3394075" cy="6858000"/>
          </a:xfrm>
          <a:custGeom>
            <a:avLst/>
            <a:gdLst>
              <a:gd name="T0" fmla="*/ 687 w 2409"/>
              <a:gd name="T1" fmla="*/ 2238 h 4865"/>
              <a:gd name="T2" fmla="*/ 877 w 2409"/>
              <a:gd name="T3" fmla="*/ 2192 h 4865"/>
              <a:gd name="T4" fmla="*/ 797 w 2409"/>
              <a:gd name="T5" fmla="*/ 2963 h 4865"/>
              <a:gd name="T6" fmla="*/ 1078 w 2409"/>
              <a:gd name="T7" fmla="*/ 3026 h 4865"/>
              <a:gd name="T8" fmla="*/ 626 w 2409"/>
              <a:gd name="T9" fmla="*/ 2117 h 4865"/>
              <a:gd name="T10" fmla="*/ 749 w 2409"/>
              <a:gd name="T11" fmla="*/ 2142 h 4865"/>
              <a:gd name="T12" fmla="*/ 578 w 2409"/>
              <a:gd name="T13" fmla="*/ 2052 h 4865"/>
              <a:gd name="T14" fmla="*/ 1866 w 2409"/>
              <a:gd name="T15" fmla="*/ 247 h 4865"/>
              <a:gd name="T16" fmla="*/ 1392 w 2409"/>
              <a:gd name="T17" fmla="*/ 1037 h 4865"/>
              <a:gd name="T18" fmla="*/ 2006 w 2409"/>
              <a:gd name="T19" fmla="*/ 656 h 4865"/>
              <a:gd name="T20" fmla="*/ 1599 w 2409"/>
              <a:gd name="T21" fmla="*/ 908 h 4865"/>
              <a:gd name="T22" fmla="*/ 1533 w 2409"/>
              <a:gd name="T23" fmla="*/ 1058 h 4865"/>
              <a:gd name="T24" fmla="*/ 2239 w 2409"/>
              <a:gd name="T25" fmla="*/ 583 h 4865"/>
              <a:gd name="T26" fmla="*/ 1863 w 2409"/>
              <a:gd name="T27" fmla="*/ 1105 h 4865"/>
              <a:gd name="T28" fmla="*/ 2174 w 2409"/>
              <a:gd name="T29" fmla="*/ 1621 h 4865"/>
              <a:gd name="T30" fmla="*/ 1801 w 2409"/>
              <a:gd name="T31" fmla="*/ 1537 h 4865"/>
              <a:gd name="T32" fmla="*/ 1325 w 2409"/>
              <a:gd name="T33" fmla="*/ 1301 h 4865"/>
              <a:gd name="T34" fmla="*/ 1412 w 2409"/>
              <a:gd name="T35" fmla="*/ 1835 h 4865"/>
              <a:gd name="T36" fmla="*/ 1213 w 2409"/>
              <a:gd name="T37" fmla="*/ 1975 h 4865"/>
              <a:gd name="T38" fmla="*/ 1094 w 2409"/>
              <a:gd name="T39" fmla="*/ 4011 h 4865"/>
              <a:gd name="T40" fmla="*/ 1689 w 2409"/>
              <a:gd name="T41" fmla="*/ 3264 h 4865"/>
              <a:gd name="T42" fmla="*/ 2404 w 2409"/>
              <a:gd name="T43" fmla="*/ 3321 h 4865"/>
              <a:gd name="T44" fmla="*/ 1275 w 2409"/>
              <a:gd name="T45" fmla="*/ 3861 h 4865"/>
              <a:gd name="T46" fmla="*/ 1147 w 2409"/>
              <a:gd name="T47" fmla="*/ 4865 h 4865"/>
              <a:gd name="T48" fmla="*/ 1045 w 2409"/>
              <a:gd name="T49" fmla="*/ 3610 h 4865"/>
              <a:gd name="T50" fmla="*/ 739 w 2409"/>
              <a:gd name="T51" fmla="*/ 3818 h 4865"/>
              <a:gd name="T52" fmla="*/ 856 w 2409"/>
              <a:gd name="T53" fmla="*/ 4830 h 4865"/>
              <a:gd name="T54" fmla="*/ 638 w 2409"/>
              <a:gd name="T55" fmla="*/ 3989 h 4865"/>
              <a:gd name="T56" fmla="*/ 96 w 2409"/>
              <a:gd name="T57" fmla="*/ 3777 h 4865"/>
              <a:gd name="T58" fmla="*/ 189 w 2409"/>
              <a:gd name="T59" fmla="*/ 3688 h 4865"/>
              <a:gd name="T60" fmla="*/ 523 w 2409"/>
              <a:gd name="T61" fmla="*/ 3573 h 4865"/>
              <a:gd name="T62" fmla="*/ 519 w 2409"/>
              <a:gd name="T63" fmla="*/ 3333 h 4865"/>
              <a:gd name="T64" fmla="*/ 545 w 2409"/>
              <a:gd name="T65" fmla="*/ 3560 h 4865"/>
              <a:gd name="T66" fmla="*/ 712 w 2409"/>
              <a:gd name="T67" fmla="*/ 3397 h 4865"/>
              <a:gd name="T68" fmla="*/ 625 w 2409"/>
              <a:gd name="T69" fmla="*/ 2944 h 4865"/>
              <a:gd name="T70" fmla="*/ 593 w 2409"/>
              <a:gd name="T71" fmla="*/ 2341 h 4865"/>
              <a:gd name="T72" fmla="*/ 156 w 2409"/>
              <a:gd name="T73" fmla="*/ 2437 h 4865"/>
              <a:gd name="T74" fmla="*/ 108 w 2409"/>
              <a:gd name="T75" fmla="*/ 2289 h 4865"/>
              <a:gd name="T76" fmla="*/ 451 w 2409"/>
              <a:gd name="T77" fmla="*/ 2291 h 4865"/>
              <a:gd name="T78" fmla="*/ 109 w 2409"/>
              <a:gd name="T79" fmla="*/ 2016 h 4865"/>
              <a:gd name="T80" fmla="*/ 211 w 2409"/>
              <a:gd name="T81" fmla="*/ 1975 h 4865"/>
              <a:gd name="T82" fmla="*/ 284 w 2409"/>
              <a:gd name="T83" fmla="*/ 1847 h 4865"/>
              <a:gd name="T84" fmla="*/ 542 w 2409"/>
              <a:gd name="T85" fmla="*/ 2073 h 4865"/>
              <a:gd name="T86" fmla="*/ 255 w 2409"/>
              <a:gd name="T87" fmla="*/ 1764 h 4865"/>
              <a:gd name="T88" fmla="*/ 407 w 2409"/>
              <a:gd name="T89" fmla="*/ 1769 h 4865"/>
              <a:gd name="T90" fmla="*/ 540 w 2409"/>
              <a:gd name="T91" fmla="*/ 1810 h 4865"/>
              <a:gd name="T92" fmla="*/ 566 w 2409"/>
              <a:gd name="T93" fmla="*/ 1580 h 4865"/>
              <a:gd name="T94" fmla="*/ 650 w 2409"/>
              <a:gd name="T95" fmla="*/ 1747 h 4865"/>
              <a:gd name="T96" fmla="*/ 827 w 2409"/>
              <a:gd name="T97" fmla="*/ 2199 h 4865"/>
              <a:gd name="T98" fmla="*/ 830 w 2409"/>
              <a:gd name="T99" fmla="*/ 1779 h 4865"/>
              <a:gd name="T100" fmla="*/ 924 w 2409"/>
              <a:gd name="T101" fmla="*/ 1648 h 4865"/>
              <a:gd name="T102" fmla="*/ 915 w 2409"/>
              <a:gd name="T103" fmla="*/ 2016 h 4865"/>
              <a:gd name="T104" fmla="*/ 1299 w 2409"/>
              <a:gd name="T105" fmla="*/ 1263 h 4865"/>
              <a:gd name="T106" fmla="*/ 970 w 2409"/>
              <a:gd name="T107" fmla="*/ 965 h 4865"/>
              <a:gd name="T108" fmla="*/ 311 w 2409"/>
              <a:gd name="T109" fmla="*/ 656 h 4865"/>
              <a:gd name="T110" fmla="*/ 772 w 2409"/>
              <a:gd name="T111" fmla="*/ 659 h 4865"/>
              <a:gd name="T112" fmla="*/ 1153 w 2409"/>
              <a:gd name="T113" fmla="*/ 871 h 4865"/>
              <a:gd name="T114" fmla="*/ 628 w 2409"/>
              <a:gd name="T115" fmla="*/ 314 h 4865"/>
              <a:gd name="T116" fmla="*/ 1203 w 2409"/>
              <a:gd name="T117" fmla="*/ 552 h 4865"/>
              <a:gd name="T118" fmla="*/ 1369 w 2409"/>
              <a:gd name="T119" fmla="*/ 703 h 4865"/>
              <a:gd name="T120" fmla="*/ 1747 w 2409"/>
              <a:gd name="T121" fmla="*/ 38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CE41A2-8DF6-46A4-AB1D-FB9C2AED03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6FC87-2584-4ECC-BF3B-46154434EA57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3C507C-0373-4C06-8134-054348FD82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AE9939-DD61-4356-890E-CFB54AD2BB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3BE198E-556B-48C2-8CD2-28159F47602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5340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D1E08D-5F89-4268-ACB2-BAC8A9D13F1A}"/>
              </a:ext>
            </a:extLst>
          </p:cNvPr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1D9CD8D8-BE64-49D4-BC07-5BACD60F879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4925" y="136525"/>
            <a:ext cx="3325813" cy="6721475"/>
          </a:xfrm>
          <a:custGeom>
            <a:avLst/>
            <a:gdLst>
              <a:gd name="T0" fmla="*/ 687 w 2409"/>
              <a:gd name="T1" fmla="*/ 2238 h 4865"/>
              <a:gd name="T2" fmla="*/ 877 w 2409"/>
              <a:gd name="T3" fmla="*/ 2192 h 4865"/>
              <a:gd name="T4" fmla="*/ 797 w 2409"/>
              <a:gd name="T5" fmla="*/ 2963 h 4865"/>
              <a:gd name="T6" fmla="*/ 1078 w 2409"/>
              <a:gd name="T7" fmla="*/ 3026 h 4865"/>
              <a:gd name="T8" fmla="*/ 626 w 2409"/>
              <a:gd name="T9" fmla="*/ 2117 h 4865"/>
              <a:gd name="T10" fmla="*/ 749 w 2409"/>
              <a:gd name="T11" fmla="*/ 2142 h 4865"/>
              <a:gd name="T12" fmla="*/ 578 w 2409"/>
              <a:gd name="T13" fmla="*/ 2052 h 4865"/>
              <a:gd name="T14" fmla="*/ 1866 w 2409"/>
              <a:gd name="T15" fmla="*/ 247 h 4865"/>
              <a:gd name="T16" fmla="*/ 1392 w 2409"/>
              <a:gd name="T17" fmla="*/ 1037 h 4865"/>
              <a:gd name="T18" fmla="*/ 2006 w 2409"/>
              <a:gd name="T19" fmla="*/ 656 h 4865"/>
              <a:gd name="T20" fmla="*/ 1599 w 2409"/>
              <a:gd name="T21" fmla="*/ 908 h 4865"/>
              <a:gd name="T22" fmla="*/ 1533 w 2409"/>
              <a:gd name="T23" fmla="*/ 1058 h 4865"/>
              <a:gd name="T24" fmla="*/ 2239 w 2409"/>
              <a:gd name="T25" fmla="*/ 583 h 4865"/>
              <a:gd name="T26" fmla="*/ 1863 w 2409"/>
              <a:gd name="T27" fmla="*/ 1105 h 4865"/>
              <a:gd name="T28" fmla="*/ 2174 w 2409"/>
              <a:gd name="T29" fmla="*/ 1621 h 4865"/>
              <a:gd name="T30" fmla="*/ 1801 w 2409"/>
              <a:gd name="T31" fmla="*/ 1537 h 4865"/>
              <a:gd name="T32" fmla="*/ 1325 w 2409"/>
              <a:gd name="T33" fmla="*/ 1301 h 4865"/>
              <a:gd name="T34" fmla="*/ 1412 w 2409"/>
              <a:gd name="T35" fmla="*/ 1835 h 4865"/>
              <a:gd name="T36" fmla="*/ 1213 w 2409"/>
              <a:gd name="T37" fmla="*/ 1975 h 4865"/>
              <a:gd name="T38" fmla="*/ 1094 w 2409"/>
              <a:gd name="T39" fmla="*/ 4011 h 4865"/>
              <a:gd name="T40" fmla="*/ 1689 w 2409"/>
              <a:gd name="T41" fmla="*/ 3264 h 4865"/>
              <a:gd name="T42" fmla="*/ 2404 w 2409"/>
              <a:gd name="T43" fmla="*/ 3321 h 4865"/>
              <a:gd name="T44" fmla="*/ 1275 w 2409"/>
              <a:gd name="T45" fmla="*/ 3861 h 4865"/>
              <a:gd name="T46" fmla="*/ 1147 w 2409"/>
              <a:gd name="T47" fmla="*/ 4865 h 4865"/>
              <a:gd name="T48" fmla="*/ 1045 w 2409"/>
              <a:gd name="T49" fmla="*/ 3610 h 4865"/>
              <a:gd name="T50" fmla="*/ 739 w 2409"/>
              <a:gd name="T51" fmla="*/ 3818 h 4865"/>
              <a:gd name="T52" fmla="*/ 856 w 2409"/>
              <a:gd name="T53" fmla="*/ 4830 h 4865"/>
              <a:gd name="T54" fmla="*/ 638 w 2409"/>
              <a:gd name="T55" fmla="*/ 3989 h 4865"/>
              <a:gd name="T56" fmla="*/ 96 w 2409"/>
              <a:gd name="T57" fmla="*/ 3777 h 4865"/>
              <a:gd name="T58" fmla="*/ 189 w 2409"/>
              <a:gd name="T59" fmla="*/ 3688 h 4865"/>
              <a:gd name="T60" fmla="*/ 523 w 2409"/>
              <a:gd name="T61" fmla="*/ 3573 h 4865"/>
              <a:gd name="T62" fmla="*/ 519 w 2409"/>
              <a:gd name="T63" fmla="*/ 3333 h 4865"/>
              <a:gd name="T64" fmla="*/ 545 w 2409"/>
              <a:gd name="T65" fmla="*/ 3560 h 4865"/>
              <a:gd name="T66" fmla="*/ 712 w 2409"/>
              <a:gd name="T67" fmla="*/ 3397 h 4865"/>
              <a:gd name="T68" fmla="*/ 625 w 2409"/>
              <a:gd name="T69" fmla="*/ 2944 h 4865"/>
              <a:gd name="T70" fmla="*/ 593 w 2409"/>
              <a:gd name="T71" fmla="*/ 2341 h 4865"/>
              <a:gd name="T72" fmla="*/ 156 w 2409"/>
              <a:gd name="T73" fmla="*/ 2437 h 4865"/>
              <a:gd name="T74" fmla="*/ 108 w 2409"/>
              <a:gd name="T75" fmla="*/ 2289 h 4865"/>
              <a:gd name="T76" fmla="*/ 451 w 2409"/>
              <a:gd name="T77" fmla="*/ 2291 h 4865"/>
              <a:gd name="T78" fmla="*/ 109 w 2409"/>
              <a:gd name="T79" fmla="*/ 2016 h 4865"/>
              <a:gd name="T80" fmla="*/ 211 w 2409"/>
              <a:gd name="T81" fmla="*/ 1975 h 4865"/>
              <a:gd name="T82" fmla="*/ 284 w 2409"/>
              <a:gd name="T83" fmla="*/ 1847 h 4865"/>
              <a:gd name="T84" fmla="*/ 542 w 2409"/>
              <a:gd name="T85" fmla="*/ 2073 h 4865"/>
              <a:gd name="T86" fmla="*/ 255 w 2409"/>
              <a:gd name="T87" fmla="*/ 1764 h 4865"/>
              <a:gd name="T88" fmla="*/ 407 w 2409"/>
              <a:gd name="T89" fmla="*/ 1769 h 4865"/>
              <a:gd name="T90" fmla="*/ 540 w 2409"/>
              <a:gd name="T91" fmla="*/ 1810 h 4865"/>
              <a:gd name="T92" fmla="*/ 566 w 2409"/>
              <a:gd name="T93" fmla="*/ 1580 h 4865"/>
              <a:gd name="T94" fmla="*/ 650 w 2409"/>
              <a:gd name="T95" fmla="*/ 1747 h 4865"/>
              <a:gd name="T96" fmla="*/ 827 w 2409"/>
              <a:gd name="T97" fmla="*/ 2199 h 4865"/>
              <a:gd name="T98" fmla="*/ 830 w 2409"/>
              <a:gd name="T99" fmla="*/ 1779 h 4865"/>
              <a:gd name="T100" fmla="*/ 924 w 2409"/>
              <a:gd name="T101" fmla="*/ 1648 h 4865"/>
              <a:gd name="T102" fmla="*/ 915 w 2409"/>
              <a:gd name="T103" fmla="*/ 2016 h 4865"/>
              <a:gd name="T104" fmla="*/ 1299 w 2409"/>
              <a:gd name="T105" fmla="*/ 1263 h 4865"/>
              <a:gd name="T106" fmla="*/ 970 w 2409"/>
              <a:gd name="T107" fmla="*/ 965 h 4865"/>
              <a:gd name="T108" fmla="*/ 311 w 2409"/>
              <a:gd name="T109" fmla="*/ 656 h 4865"/>
              <a:gd name="T110" fmla="*/ 772 w 2409"/>
              <a:gd name="T111" fmla="*/ 659 h 4865"/>
              <a:gd name="T112" fmla="*/ 1153 w 2409"/>
              <a:gd name="T113" fmla="*/ 871 h 4865"/>
              <a:gd name="T114" fmla="*/ 628 w 2409"/>
              <a:gd name="T115" fmla="*/ 314 h 4865"/>
              <a:gd name="T116" fmla="*/ 1203 w 2409"/>
              <a:gd name="T117" fmla="*/ 552 h 4865"/>
              <a:gd name="T118" fmla="*/ 1369 w 2409"/>
              <a:gd name="T119" fmla="*/ 703 h 4865"/>
              <a:gd name="T120" fmla="*/ 1747 w 2409"/>
              <a:gd name="T121" fmla="*/ 38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CE4CE9B-D7BC-4ADD-8C7E-903E3496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14555DE-BF8D-40BD-A33A-ACA13838E7D2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A1A99AD-6CBB-4552-BCCD-DB07D39CF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63DC5A9-FBB6-4C21-9FFA-758084B0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065DB-B36C-438B-9340-2D7487025F7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58220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731B4D-5A2B-4A24-B298-F37382157CC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016DC-2B51-482B-8E08-ED9AE608D011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7F2ED6-647A-4109-A4E2-38DC364B143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7647AB-5EBD-4D93-9220-2B3BB19646F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3F8600C-DD2C-4DA7-97EA-696DAA7B958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2582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/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/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B85E60-EA6B-40EC-90F2-14CE76C57CB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B8023-602D-45C2-B8AB-B004BBF05648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C4FCE4E-B643-459A-A515-3A0DE10E459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FDEE1C-90EB-410F-861F-3C6187A6FF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9E95F8E-410B-4CDC-8C59-7D6EC1491AE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9635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71A5F94-1209-418D-90C8-E79DA5234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77930-BCEF-487D-8800-0B564C751AA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8D649C8-4FA1-447D-9F82-8EE77C7FF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55C865-D694-4986-9414-FFE1E9F3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CF544-3B6F-492B-8E9E-9EDA848E604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1849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5D07B00-CF47-4419-B9D9-3BE65F42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5E829-87DF-4E72-B5FB-D9AE8761A889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4E0017D-80B4-461A-9D4C-24C7AFD2F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9DFAF06-264D-48AD-AF39-11D3C96DF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12B54-DAA1-4245-A551-613F1653E65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6298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49C437-7F3C-4A1F-A6BD-027EF78ADFBE}"/>
              </a:ext>
            </a:extLst>
          </p:cNvPr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/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32C6788-DFA9-4B39-8E6A-17C543E3337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2A4D8CE-4E42-4211-A660-E2007B2DAD4B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0888ED7-95A0-4D64-B9D0-51366E32D9F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8E8513C-89EB-42A1-8D3D-C6629095F7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4ECF9099-D838-4387-B7C3-D580DFDA724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8157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CBFD-6EF9-4504-B824-68FE82E20825}"/>
              </a:ext>
            </a:extLst>
          </p:cNvPr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0E4AA6C-BD81-4714-A0FC-66E09160952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8A92A53-A70B-4B0C-8D5D-9BF33ECD1323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6F6EA04-8C74-407D-B8D4-3489E3222F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9D02346-15AA-408C-832F-75EEF28592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D123D18-D6A3-4F13-9EC6-68DAC280183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38192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60C69C9-F03E-4306-A069-A7366E3C11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76225" y="228600"/>
            <a:ext cx="8591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  <a:endParaRPr lang="en-US" alt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9C721-06F4-4FE9-84B5-CB344AF5E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838F0-0F88-4977-B5F1-045A600508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318317-7588-4FB3-B635-31C05D5D5A4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9D668-2F88-4B1F-8A72-FA72AD747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43325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7EC3F-1317-45FC-B609-1F9919E30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19528A95-234D-42C6-B780-252F4B7CB9B5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01" r:id="rId4"/>
    <p:sldLayoutId id="2147483702" r:id="rId5"/>
    <p:sldLayoutId id="2147483703" r:id="rId6"/>
    <p:sldLayoutId id="2147483704" r:id="rId7"/>
    <p:sldLayoutId id="2147483710" r:id="rId8"/>
    <p:sldLayoutId id="2147483711" r:id="rId9"/>
    <p:sldLayoutId id="2147483705" r:id="rId10"/>
    <p:sldLayoutId id="2147483706" r:id="rId11"/>
  </p:sldLayoutIdLst>
  <p:txStyles>
    <p:titleStyle>
      <a:lvl1pPr algn="l" rtl="0" fontAlgn="base">
        <a:spcBef>
          <a:spcPts val="40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Tunga" pitchFamily="2"/>
        </a:defRPr>
      </a:lvl1pPr>
      <a:lvl2pPr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anose="020E0502030303020204" pitchFamily="34" charset="0"/>
          <a:cs typeface="Tunga" panose="020B0502040204020203" pitchFamily="34" charset="0"/>
        </a:defRPr>
      </a:lvl2pPr>
      <a:lvl3pPr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anose="020E0502030303020204" pitchFamily="34" charset="0"/>
          <a:cs typeface="Tunga" panose="020B0502040204020203" pitchFamily="34" charset="0"/>
        </a:defRPr>
      </a:lvl3pPr>
      <a:lvl4pPr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anose="020E0502030303020204" pitchFamily="34" charset="0"/>
          <a:cs typeface="Tunga" panose="020B0502040204020203" pitchFamily="34" charset="0"/>
        </a:defRPr>
      </a:lvl4pPr>
      <a:lvl5pPr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anose="020E0502030303020204" pitchFamily="34" charset="0"/>
          <a:cs typeface="Tunga" panose="020B0502040204020203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anose="020E0502030303020204" pitchFamily="34" charset="0"/>
          <a:cs typeface="Tunga" panose="020B0502040204020203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anose="020E0502030303020204" pitchFamily="34" charset="0"/>
          <a:cs typeface="Tunga" panose="020B0502040204020203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anose="020E0502030303020204" pitchFamily="34" charset="0"/>
          <a:cs typeface="Tunga" panose="020B0502040204020203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anose="020E0502030303020204" pitchFamily="34" charset="0"/>
          <a:cs typeface="Tunga" panose="020B0502040204020203" pitchFamily="34" charset="0"/>
        </a:defRPr>
      </a:lvl9pPr>
    </p:titleStyle>
    <p:bodyStyle>
      <a:lvl1pPr marL="171450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200" kern="1200" spc="3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Wikipedija%20%20http:/sl.wikipedia.org/wiki/Krompi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750D2732-4831-4D8E-AB6F-3E7463E02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838" y="2276475"/>
            <a:ext cx="5121275" cy="15811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   </a:t>
            </a:r>
            <a:r>
              <a:rPr lang="sl-SI" dirty="0" err="1"/>
              <a:t>Solanum</a:t>
            </a:r>
            <a:r>
              <a:rPr lang="sl-SI" dirty="0"/>
              <a:t> </a:t>
            </a:r>
            <a:r>
              <a:rPr lang="sl-SI" dirty="0" err="1"/>
              <a:t>tuberosum</a:t>
            </a:r>
            <a:endParaRPr lang="sl-SI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DDCAABE-EB3C-4FDE-9070-CC3972CAC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0" y="115888"/>
            <a:ext cx="5119688" cy="23050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sz="7200" dirty="0"/>
              <a:t>KROMPIR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05E6EEA-584C-426B-B034-07CF016F8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878138"/>
            <a:ext cx="3024187" cy="368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AC8594EF-DD51-4454-A63D-6868176FF5A2}"/>
              </a:ext>
            </a:extLst>
          </p:cNvPr>
          <p:cNvPicPr>
            <a:picLocks noChangeAspect="1"/>
          </p:cNvPicPr>
          <p:nvPr>
            <a:wavAudioFile r:embed="rId1" name="E780B14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PoljeZBesedilom 4">
            <a:extLst>
              <a:ext uri="{FF2B5EF4-FFF2-40B4-BE49-F238E27FC236}">
                <a16:creationId xmlns:a16="http://schemas.microsoft.com/office/drawing/2014/main" id="{85548E4D-8A6D-4C0D-B235-4EA287AF6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6165850"/>
            <a:ext cx="1908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r>
              <a:rPr lang="sl-SI" altLang="sl-SI" dirty="0"/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>
            <a:extLst>
              <a:ext uri="{FF2B5EF4-FFF2-40B4-BE49-F238E27FC236}">
                <a16:creationId xmlns:a16="http://schemas.microsoft.com/office/drawing/2014/main" id="{F9A28037-AD87-40E5-B268-8D7070A1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r>
              <a:rPr lang="sl-SI" altLang="sl-SI">
                <a:cs typeface="Tunga" panose="020B0502040204020203" pitchFamily="34" charset="0"/>
              </a:rPr>
              <a:t>Opis, okus in uporaba sort krompirja : 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7641E519-EC2F-4E46-8109-A4EF68F231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298575"/>
            <a:ext cx="8594725" cy="4937125"/>
          </a:xfrm>
        </p:spPr>
        <p:txBody>
          <a:bodyPr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Med najbolj poznane na svetu sodijo       </a:t>
            </a:r>
          </a:p>
          <a:p>
            <a:pPr marL="342900" indent="-342900" fontAlgn="auto">
              <a:spcAft>
                <a:spcPts val="0"/>
              </a:spcAft>
              <a:defRPr/>
            </a:pPr>
            <a:r>
              <a:rPr lang="sl-SI" sz="3000" dirty="0" err="1"/>
              <a:t>Desiree</a:t>
            </a:r>
            <a:r>
              <a:rPr lang="sl-SI" sz="3000" dirty="0"/>
              <a:t>: </a:t>
            </a:r>
            <a:r>
              <a:rPr lang="sl-SI" dirty="0"/>
              <a:t>se ne razkuha, ima trdo lupino. Okus je nevsiljiv uporablja pa se kot pražen, pečen ali ocvrt.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F1698F46-1761-4017-97F6-E0519ABBF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01850"/>
            <a:ext cx="2484437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0C97B9A2-0DC3-45D3-8B99-076331CE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84538"/>
            <a:ext cx="3024188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5D95B32A-C70B-4A18-9D33-9BC680646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076700"/>
            <a:ext cx="3170237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slov 1">
            <a:extLst>
              <a:ext uri="{FF2B5EF4-FFF2-40B4-BE49-F238E27FC236}">
                <a16:creationId xmlns:a16="http://schemas.microsoft.com/office/drawing/2014/main" id="{B0F44783-5824-477E-895A-7C7D79B15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r>
              <a:rPr lang="sv-SE" altLang="sl-SI">
                <a:cs typeface="Tunga" panose="020B0502040204020203" pitchFamily="34" charset="0"/>
              </a:rPr>
              <a:t>Opis</a:t>
            </a:r>
            <a:r>
              <a:rPr lang="sl-SI" altLang="sl-SI">
                <a:cs typeface="Tunga" panose="020B0502040204020203" pitchFamily="34" charset="0"/>
              </a:rPr>
              <a:t>,</a:t>
            </a:r>
            <a:r>
              <a:rPr lang="sv-SE" altLang="sl-SI">
                <a:cs typeface="Tunga" panose="020B0502040204020203" pitchFamily="34" charset="0"/>
              </a:rPr>
              <a:t> okus in uporaba sort krompirja : </a:t>
            </a:r>
            <a:endParaRPr lang="sl-SI" altLang="sl-SI">
              <a:cs typeface="Tunga" panose="020B0502040204020203" pitchFamily="34" charset="0"/>
            </a:endParaRP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A605A2CA-588E-49C6-8117-29EA6A0E40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298575"/>
            <a:ext cx="8594725" cy="4937125"/>
          </a:xfrm>
        </p:spPr>
        <p:txBody>
          <a:bodyPr/>
          <a:lstStyle/>
          <a:p>
            <a:pPr indent="-173736" fontAlgn="auto">
              <a:spcAft>
                <a:spcPts val="0"/>
              </a:spcAft>
              <a:defRPr/>
            </a:pPr>
            <a:r>
              <a:rPr lang="sl-SI" sz="2800" dirty="0"/>
              <a:t>Modri </a:t>
            </a:r>
            <a:r>
              <a:rPr lang="sl-SI" sz="2800" dirty="0" err="1"/>
              <a:t>šved</a:t>
            </a:r>
            <a:r>
              <a:rPr lang="sl-SI" dirty="0"/>
              <a:t>: stara sorta (iz leta 1880) ki se ne razkuha. Okus ima po oreških in je sladkast. Navadno se uporablja za solate ali kot pečen.</a:t>
            </a:r>
          </a:p>
          <a:p>
            <a:pPr indent="-173736"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514460D-5E9C-4AFE-AB5B-4EB056304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241550"/>
            <a:ext cx="2243137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DF0462D-1E4A-49F9-848E-221A52EAD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816225"/>
            <a:ext cx="3240087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93F1D00-9F72-4D2A-92F6-C1CBB2E9B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005263"/>
            <a:ext cx="2178050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slov 1">
            <a:extLst>
              <a:ext uri="{FF2B5EF4-FFF2-40B4-BE49-F238E27FC236}">
                <a16:creationId xmlns:a16="http://schemas.microsoft.com/office/drawing/2014/main" id="{D6D871A7-EDE5-4248-82A5-EE466AA6C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r>
              <a:rPr lang="sv-SE" altLang="sl-SI">
                <a:cs typeface="Tunga" panose="020B0502040204020203" pitchFamily="34" charset="0"/>
              </a:rPr>
              <a:t>Opis</a:t>
            </a:r>
            <a:r>
              <a:rPr lang="sl-SI" altLang="sl-SI">
                <a:cs typeface="Tunga" panose="020B0502040204020203" pitchFamily="34" charset="0"/>
              </a:rPr>
              <a:t>,</a:t>
            </a:r>
            <a:r>
              <a:rPr lang="sv-SE" altLang="sl-SI">
                <a:cs typeface="Tunga" panose="020B0502040204020203" pitchFamily="34" charset="0"/>
              </a:rPr>
              <a:t> okus in uporaba sort krompirja : </a:t>
            </a:r>
            <a:endParaRPr lang="sl-SI" altLang="sl-SI">
              <a:cs typeface="Tunga" panose="020B0502040204020203" pitchFamily="34" charset="0"/>
            </a:endParaRP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2C7A1884-4641-4D04-9090-B5A6F231C4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298575"/>
            <a:ext cx="8594725" cy="4937125"/>
          </a:xfrm>
        </p:spPr>
        <p:txBody>
          <a:bodyPr/>
          <a:lstStyle/>
          <a:p>
            <a:pPr indent="-173736" fontAlgn="auto">
              <a:spcAft>
                <a:spcPts val="0"/>
              </a:spcAft>
              <a:defRPr/>
            </a:pPr>
            <a:r>
              <a:rPr lang="sl-SI" sz="2800" dirty="0"/>
              <a:t>Batata</a:t>
            </a:r>
            <a:r>
              <a:rPr lang="sl-SI" dirty="0"/>
              <a:t>: krompir z visoko vsebnostjo sladkorja, okus je sladkast. Uporablja se za eksotične jedi, dobro se ujema z ostrimi okusi.</a:t>
            </a:r>
          </a:p>
          <a:p>
            <a:pPr indent="-173736"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037136FF-9E0A-434B-A413-9FB12858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225925"/>
            <a:ext cx="3178175" cy="2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8AC03A9-3982-4D5D-9A37-7B649D25C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7647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http://www.cookingclassy.com/wp-content/uploads/2012/11/sweet+potato+cupcakes+88.jpg">
            <a:extLst>
              <a:ext uri="{FF2B5EF4-FFF2-40B4-BE49-F238E27FC236}">
                <a16:creationId xmlns:a16="http://schemas.microsoft.com/office/drawing/2014/main" id="{7DA9D59F-64DD-47D1-A64E-CA649B92E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16438"/>
            <a:ext cx="2671762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E183D038-26F4-4C1D-95B7-93EE91D5F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63775"/>
            <a:ext cx="25368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slov 1">
            <a:extLst>
              <a:ext uri="{FF2B5EF4-FFF2-40B4-BE49-F238E27FC236}">
                <a16:creationId xmlns:a16="http://schemas.microsoft.com/office/drawing/2014/main" id="{6E9C3833-9129-4E01-809A-A8DAB4447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r>
              <a:rPr lang="sv-SE" altLang="sl-SI">
                <a:cs typeface="Tunga" panose="020B0502040204020203" pitchFamily="34" charset="0"/>
              </a:rPr>
              <a:t>Opis, okus in uporaba sort krompirja : </a:t>
            </a:r>
            <a:endParaRPr lang="sl-SI" altLang="sl-SI">
              <a:cs typeface="Tunga" panose="020B0502040204020203" pitchFamily="34" charset="0"/>
            </a:endParaRP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E2A339FC-D309-4185-85AA-D7733E733C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298575"/>
            <a:ext cx="8594725" cy="4937125"/>
          </a:xfrm>
        </p:spPr>
        <p:txBody>
          <a:bodyPr/>
          <a:lstStyle/>
          <a:p>
            <a:pPr indent="-173736" fontAlgn="auto">
              <a:spcAft>
                <a:spcPts val="0"/>
              </a:spcAft>
              <a:defRPr/>
            </a:pPr>
            <a:r>
              <a:rPr lang="sl-SI" sz="2800" dirty="0"/>
              <a:t>Topinambur</a:t>
            </a:r>
            <a:r>
              <a:rPr lang="sl-SI" dirty="0"/>
              <a:t>: tudi papeževa repica, zemeljska artičoka itd... Sorodnik sončnice. Okus je sladko voden.  Lahko je surov v solatah ali kuhan.</a:t>
            </a:r>
          </a:p>
          <a:p>
            <a:pPr indent="-173736"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EB42284-36B8-40BF-9F3B-971849B07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401888"/>
            <a:ext cx="2816225" cy="18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4D1E53BF-1D73-4203-8D6A-B0ADDCB1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2128838"/>
            <a:ext cx="3225800" cy="202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328B5DED-5303-4668-92E1-1CD8BC4FA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4278313"/>
            <a:ext cx="3055937" cy="221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AA4D404-3CC5-4385-A04D-7B66943B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365625"/>
            <a:ext cx="3068637" cy="23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slov 1">
            <a:extLst>
              <a:ext uri="{FF2B5EF4-FFF2-40B4-BE49-F238E27FC236}">
                <a16:creationId xmlns:a16="http://schemas.microsoft.com/office/drawing/2014/main" id="{DCC11588-7F60-466D-A2D4-C981FA69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r>
              <a:rPr lang="sv-SE" altLang="sl-SI">
                <a:cs typeface="Tunga" panose="020B0502040204020203" pitchFamily="34" charset="0"/>
              </a:rPr>
              <a:t>Opis, okus in uporaba sort krompirja : </a:t>
            </a:r>
            <a:endParaRPr lang="sl-SI" altLang="sl-SI">
              <a:cs typeface="Tunga" panose="020B0502040204020203" pitchFamily="34" charset="0"/>
            </a:endParaRPr>
          </a:p>
        </p:txBody>
      </p:sp>
      <p:sp>
        <p:nvSpPr>
          <p:cNvPr id="4" name="Ograda vsebine 3">
            <a:extLst>
              <a:ext uri="{FF2B5EF4-FFF2-40B4-BE49-F238E27FC236}">
                <a16:creationId xmlns:a16="http://schemas.microsoft.com/office/drawing/2014/main" id="{3FA13A66-537A-423C-8728-5C0DDB259A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0825" y="1341438"/>
            <a:ext cx="8497888" cy="2087562"/>
          </a:xfrm>
        </p:spPr>
        <p:txBody>
          <a:bodyPr/>
          <a:lstStyle/>
          <a:p>
            <a:pPr indent="-173736" fontAlgn="auto">
              <a:spcAft>
                <a:spcPts val="0"/>
              </a:spcAft>
              <a:defRPr/>
            </a:pPr>
            <a:r>
              <a:rPr lang="sl-SI" sz="2800" dirty="0" err="1"/>
              <a:t>Cherie</a:t>
            </a:r>
            <a:r>
              <a:rPr lang="sl-SI" dirty="0"/>
              <a:t>: nova zgodnja vrsta s tanko lupino. Okus je zelo aromatičen, uporablja se kot pečen, v solati in neolupljen kuhan krompir.</a:t>
            </a:r>
          </a:p>
          <a:p>
            <a:pPr indent="-173736"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3079" name="Picture 7">
            <a:extLst>
              <a:ext uri="{FF2B5EF4-FFF2-40B4-BE49-F238E27FC236}">
                <a16:creationId xmlns:a16="http://schemas.microsoft.com/office/drawing/2014/main" id="{7EF3C2EE-7BB8-4D66-B46E-6E89E1A47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05038"/>
            <a:ext cx="21209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0496DDF-9837-432D-9428-5D684E352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92375"/>
            <a:ext cx="22479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A6C44E1-5E6E-4186-A659-5DA342D43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11305" r="2185" b="8290"/>
          <a:stretch>
            <a:fillRect/>
          </a:stretch>
        </p:blipFill>
        <p:spPr bwMode="auto">
          <a:xfrm>
            <a:off x="3348038" y="4149725"/>
            <a:ext cx="3400425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slov 1">
            <a:extLst>
              <a:ext uri="{FF2B5EF4-FFF2-40B4-BE49-F238E27FC236}">
                <a16:creationId xmlns:a16="http://schemas.microsoft.com/office/drawing/2014/main" id="{E8CE1DF4-FE43-4B98-9037-277D93879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r>
              <a:rPr lang="sv-SE" altLang="sl-SI">
                <a:cs typeface="Tunga" panose="020B0502040204020203" pitchFamily="34" charset="0"/>
              </a:rPr>
              <a:t>Opis</a:t>
            </a:r>
            <a:r>
              <a:rPr lang="sl-SI" altLang="sl-SI">
                <a:cs typeface="Tunga" panose="020B0502040204020203" pitchFamily="34" charset="0"/>
              </a:rPr>
              <a:t>,</a:t>
            </a:r>
            <a:r>
              <a:rPr lang="sv-SE" altLang="sl-SI">
                <a:cs typeface="Tunga" panose="020B0502040204020203" pitchFamily="34" charset="0"/>
              </a:rPr>
              <a:t> okus in uporaba sort krompirja : </a:t>
            </a:r>
            <a:endParaRPr lang="sl-SI" altLang="sl-SI">
              <a:cs typeface="Tunga" panose="020B0502040204020203" pitchFamily="34" charset="0"/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96D8A718-95C9-46D3-84F9-B52A77641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93925"/>
            <a:ext cx="262096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grada vsebine 3">
            <a:extLst>
              <a:ext uri="{FF2B5EF4-FFF2-40B4-BE49-F238E27FC236}">
                <a16:creationId xmlns:a16="http://schemas.microsoft.com/office/drawing/2014/main" id="{A451F51C-AE51-496D-BC36-427145EA72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298575"/>
            <a:ext cx="8761412" cy="1193800"/>
          </a:xfrm>
        </p:spPr>
        <p:txBody>
          <a:bodyPr/>
          <a:lstStyle/>
          <a:p>
            <a:pPr indent="-173736" fontAlgn="auto">
              <a:spcAft>
                <a:spcPts val="0"/>
              </a:spcAft>
              <a:defRPr/>
            </a:pPr>
            <a:r>
              <a:rPr lang="sl-SI" sz="2800" dirty="0" err="1"/>
              <a:t>Adretta</a:t>
            </a:r>
            <a:r>
              <a:rPr lang="sl-SI" dirty="0"/>
              <a:t>: Zelo okusna zgodnja mokasta sorta. Uporablja se za krompirjeve pireje, svaljke in cmoke. </a:t>
            </a:r>
          </a:p>
          <a:p>
            <a:pPr indent="-173736"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8C534AD1-FAE5-43A5-A16C-6627D1E17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4"/>
          <a:stretch>
            <a:fillRect/>
          </a:stretch>
        </p:blipFill>
        <p:spPr bwMode="auto">
          <a:xfrm>
            <a:off x="900113" y="2205038"/>
            <a:ext cx="2641600" cy="237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3E3B6D59-00A7-433A-9413-3C6AA22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24400"/>
            <a:ext cx="30480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2435A27D-16EF-4E63-84FA-857DDCF92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4076700"/>
            <a:ext cx="2949575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slov 1">
            <a:extLst>
              <a:ext uri="{FF2B5EF4-FFF2-40B4-BE49-F238E27FC236}">
                <a16:creationId xmlns:a16="http://schemas.microsoft.com/office/drawing/2014/main" id="{5C5BF79C-C62C-46C3-9571-5A742033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r>
              <a:rPr lang="sl-SI" altLang="sl-SI">
                <a:cs typeface="Tunga" panose="020B0502040204020203" pitchFamily="34" charset="0"/>
              </a:rPr>
              <a:t>Viri: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7F590352-1CA2-4769-9C54-B157DA88BB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298575"/>
            <a:ext cx="8594725" cy="4937125"/>
          </a:xfrm>
        </p:spPr>
        <p:txBody>
          <a:bodyPr/>
          <a:lstStyle/>
          <a:p>
            <a:pPr indent="-173736" fontAlgn="auto">
              <a:spcAft>
                <a:spcPts val="0"/>
              </a:spcAft>
              <a:defRPr/>
            </a:pPr>
            <a:r>
              <a:rPr lang="nb-NO" dirty="0"/>
              <a:t>Wikipedija  </a:t>
            </a:r>
            <a:r>
              <a:rPr lang="nb-NO" dirty="0">
                <a:hlinkClick r:id="rId2"/>
              </a:rPr>
              <a:t>http://sl.wikipedia.org/wiki/Krompir</a:t>
            </a:r>
            <a:endParaRPr lang="nb-NO" dirty="0"/>
          </a:p>
          <a:p>
            <a:pPr indent="-173736" fontAlgn="auto">
              <a:spcAft>
                <a:spcPts val="0"/>
              </a:spcAft>
              <a:defRPr/>
            </a:pPr>
            <a:r>
              <a:rPr lang="nb-NO" dirty="0"/>
              <a:t>Cenim.se </a:t>
            </a:r>
            <a:r>
              <a:rPr lang="nb-NO" dirty="0">
                <a:hlinkClick r:id="rId2"/>
              </a:rPr>
              <a:t>http://www.cenim.se/hranilne-vrednosti.php?id=2924</a:t>
            </a:r>
            <a:endParaRPr lang="nb-NO" dirty="0"/>
          </a:p>
          <a:p>
            <a:pPr indent="-173736" fontAlgn="auto">
              <a:spcAft>
                <a:spcPts val="0"/>
              </a:spcAft>
              <a:defRPr/>
            </a:pPr>
            <a:r>
              <a:rPr lang="nb-NO" dirty="0"/>
              <a:t>Google slike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>
            <a:extLst>
              <a:ext uri="{FF2B5EF4-FFF2-40B4-BE49-F238E27FC236}">
                <a16:creationId xmlns:a16="http://schemas.microsoft.com/office/drawing/2014/main" id="{8DD51026-2609-4FAF-8C1F-DD67E662B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r>
              <a:rPr lang="sl-SI" altLang="sl-SI">
                <a:cs typeface="Tunga" panose="020B0502040204020203" pitchFamily="34" charset="0"/>
              </a:rPr>
              <a:t>Osnovni podatki o krompirju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A29BE403-B8CA-4786-8AF6-9821EE1CA5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8594725" cy="4938712"/>
          </a:xfrm>
        </p:spPr>
        <p:txBody>
          <a:bodyPr/>
          <a:lstStyle/>
          <a:p>
            <a:pPr indent="-173736" fontAlgn="auto">
              <a:spcAft>
                <a:spcPts val="0"/>
              </a:spcAft>
              <a:defRPr/>
            </a:pPr>
            <a:r>
              <a:rPr lang="sl-SI" dirty="0"/>
              <a:t>Krompir na 100g živila vsebuje 15,5g škroba</a:t>
            </a:r>
          </a:p>
          <a:p>
            <a:pPr indent="-173736" fontAlgn="auto">
              <a:spcAft>
                <a:spcPts val="0"/>
              </a:spcAft>
              <a:defRPr/>
            </a:pPr>
            <a:endParaRPr lang="sl-SI" dirty="0"/>
          </a:p>
        </p:txBody>
      </p:sp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8B606377-4CD6-4503-A99B-C37E710334C0}"/>
              </a:ext>
            </a:extLst>
          </p:cNvPr>
          <p:cNvGraphicFramePr>
            <a:graphicFrameLocks/>
          </p:cNvGraphicFramePr>
          <p:nvPr/>
        </p:nvGraphicFramePr>
        <p:xfrm>
          <a:off x="273050" y="1577975"/>
          <a:ext cx="5070475" cy="4452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A716BEB0-F0CD-4590-9ACB-3DBB4D1A4BB1}"/>
              </a:ext>
            </a:extLst>
          </p:cNvPr>
          <p:cNvGraphicFramePr>
            <a:graphicFrameLocks noGrp="1"/>
          </p:cNvGraphicFramePr>
          <p:nvPr/>
        </p:nvGraphicFramePr>
        <p:xfrm>
          <a:off x="5364163" y="2133600"/>
          <a:ext cx="3455987" cy="3019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5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0">
                <a:tc>
                  <a:txBody>
                    <a:bodyPr/>
                    <a:lstStyle/>
                    <a:p>
                      <a:r>
                        <a:rPr lang="sl-SI" sz="1800" dirty="0"/>
                        <a:t>Vitamini in minerali</a:t>
                      </a:r>
                    </a:p>
                  </a:txBody>
                  <a:tcPr marL="91429" marR="91429" marT="45698" marB="45698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Količina</a:t>
                      </a:r>
                    </a:p>
                  </a:txBody>
                  <a:tcPr marL="91429" marR="91429" marT="45698" marB="456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044">
                <a:tc>
                  <a:txBody>
                    <a:bodyPr/>
                    <a:lstStyle/>
                    <a:p>
                      <a:r>
                        <a:rPr lang="sl-SI" sz="1800" dirty="0"/>
                        <a:t>Kalij </a:t>
                      </a:r>
                    </a:p>
                  </a:txBody>
                  <a:tcPr marL="91429" marR="91429" marT="45698" marB="45698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421 mg</a:t>
                      </a:r>
                    </a:p>
                  </a:txBody>
                  <a:tcPr marL="91429" marR="91429" marT="45698" marB="456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r>
                        <a:rPr lang="sl-SI" sz="1800" dirty="0"/>
                        <a:t>Fosfor </a:t>
                      </a:r>
                    </a:p>
                  </a:txBody>
                  <a:tcPr marL="91429" marR="91429" marT="45698" marB="45698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57 mg </a:t>
                      </a:r>
                    </a:p>
                  </a:txBody>
                  <a:tcPr marL="91429" marR="91429" marT="45698" marB="456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83">
                <a:tc>
                  <a:txBody>
                    <a:bodyPr/>
                    <a:lstStyle/>
                    <a:p>
                      <a:r>
                        <a:rPr lang="sl-SI" sz="1800" dirty="0"/>
                        <a:t>Magnezij</a:t>
                      </a:r>
                    </a:p>
                  </a:txBody>
                  <a:tcPr marL="91429" marR="91429" marT="45698" marB="45698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23 mg</a:t>
                      </a:r>
                    </a:p>
                  </a:txBody>
                  <a:tcPr marL="91429" marR="91429" marT="45698" marB="4569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583">
                <a:tc>
                  <a:txBody>
                    <a:bodyPr/>
                    <a:lstStyle/>
                    <a:p>
                      <a:r>
                        <a:rPr lang="sl-SI" sz="1800" dirty="0"/>
                        <a:t>Natrij</a:t>
                      </a:r>
                      <a:r>
                        <a:rPr lang="sl-SI" sz="1800" baseline="0" dirty="0"/>
                        <a:t> </a:t>
                      </a:r>
                      <a:endParaRPr lang="sl-SI" sz="1800" dirty="0"/>
                    </a:p>
                  </a:txBody>
                  <a:tcPr marL="91429" marR="91429" marT="45698" marB="45698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6 mg</a:t>
                      </a:r>
                    </a:p>
                  </a:txBody>
                  <a:tcPr marL="91429" marR="91429" marT="45698" marB="4569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392">
                <a:tc>
                  <a:txBody>
                    <a:bodyPr/>
                    <a:lstStyle/>
                    <a:p>
                      <a:r>
                        <a:rPr lang="sl-SI" sz="1800" dirty="0"/>
                        <a:t>Vitamin C</a:t>
                      </a:r>
                    </a:p>
                  </a:txBody>
                  <a:tcPr marL="91429" marR="91429" marT="45698" marB="45698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19.7 mg</a:t>
                      </a:r>
                    </a:p>
                  </a:txBody>
                  <a:tcPr marL="91429" marR="91429" marT="45698" marB="4569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392">
                <a:tc>
                  <a:txBody>
                    <a:bodyPr/>
                    <a:lstStyle/>
                    <a:p>
                      <a:r>
                        <a:rPr lang="sl-SI" sz="1800" dirty="0"/>
                        <a:t>Vitamin B</a:t>
                      </a:r>
                      <a:r>
                        <a:rPr lang="sl-SI" sz="1800" baseline="30000" dirty="0"/>
                        <a:t>6</a:t>
                      </a:r>
                    </a:p>
                  </a:txBody>
                  <a:tcPr marL="91429" marR="91429" marT="45698" marB="45698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0.295</a:t>
                      </a:r>
                      <a:r>
                        <a:rPr lang="sl-SI" sz="1800" baseline="0" dirty="0"/>
                        <a:t> mg</a:t>
                      </a:r>
                      <a:endParaRPr lang="sl-SI" sz="1800" dirty="0"/>
                    </a:p>
                  </a:txBody>
                  <a:tcPr marL="91429" marR="91429" marT="45698" marB="4569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slov 1">
            <a:extLst>
              <a:ext uri="{FF2B5EF4-FFF2-40B4-BE49-F238E27FC236}">
                <a16:creationId xmlns:a16="http://schemas.microsoft.com/office/drawing/2014/main" id="{5437E849-28F7-45AF-9229-D5D59FB2B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r>
              <a:rPr lang="sl-SI" altLang="sl-SI">
                <a:cs typeface="Tunga" panose="020B0502040204020203" pitchFamily="34" charset="0"/>
              </a:rPr>
              <a:t>Kratka zgodovina 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44820BCA-0692-4A38-807A-AF1E289D94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298575"/>
            <a:ext cx="8594725" cy="5443538"/>
          </a:xfrm>
        </p:spPr>
        <p:txBody>
          <a:bodyPr/>
          <a:lstStyle/>
          <a:p>
            <a:pPr indent="-173736" fontAlgn="auto">
              <a:spcAft>
                <a:spcPts val="0"/>
              </a:spcAft>
              <a:defRPr/>
            </a:pPr>
            <a:r>
              <a:rPr lang="sl-SI" dirty="0"/>
              <a:t>Prvotno izvira iz območja Andov v Južni Ameriki. V Evropo ga je iz Peruja prinesel Krištof Kolumb. Na območje današnje Slovenije se je razširil  v času Habsburške monarhije, ko je vladala cesarica Marija Terezija. V Sloveniji je imel krompir več kot 140 imen kot so: </a:t>
            </a:r>
            <a:r>
              <a:rPr lang="sl-SI" dirty="0" err="1"/>
              <a:t>grumpir</a:t>
            </a:r>
            <a:r>
              <a:rPr lang="sl-SI" dirty="0"/>
              <a:t>, </a:t>
            </a:r>
            <a:r>
              <a:rPr lang="sl-SI" dirty="0" err="1"/>
              <a:t>kompir</a:t>
            </a:r>
            <a:r>
              <a:rPr lang="sl-SI" dirty="0"/>
              <a:t>, podzemeljska jabolka, </a:t>
            </a:r>
            <a:r>
              <a:rPr lang="sl-SI" dirty="0" err="1"/>
              <a:t>čompe</a:t>
            </a:r>
            <a:r>
              <a:rPr lang="sl-SI" dirty="0"/>
              <a:t>, </a:t>
            </a:r>
            <a:r>
              <a:rPr lang="sl-SI" dirty="0" err="1"/>
              <a:t>krumpači</a:t>
            </a:r>
            <a:r>
              <a:rPr lang="sl-SI" dirty="0"/>
              <a:t>, </a:t>
            </a:r>
            <a:r>
              <a:rPr lang="sl-SI" dirty="0" err="1"/>
              <a:t>hrušče</a:t>
            </a:r>
            <a:r>
              <a:rPr lang="sl-SI" dirty="0"/>
              <a:t>, bob, </a:t>
            </a:r>
            <a:r>
              <a:rPr lang="sl-SI" dirty="0" err="1"/>
              <a:t>zemljak</a:t>
            </a:r>
            <a:r>
              <a:rPr lang="sl-SI" dirty="0"/>
              <a:t> in še druga.</a:t>
            </a:r>
          </a:p>
          <a:p>
            <a:pPr indent="-173736" fontAlgn="auto">
              <a:spcAft>
                <a:spcPts val="0"/>
              </a:spcAft>
              <a:defRPr/>
            </a:pPr>
            <a:endParaRPr lang="sl-SI" dirty="0"/>
          </a:p>
          <a:p>
            <a:pPr indent="-173736" fontAlgn="auto">
              <a:spcAft>
                <a:spcPts val="0"/>
              </a:spcAft>
              <a:defRPr/>
            </a:pPr>
            <a:endParaRPr lang="sl-SI" dirty="0"/>
          </a:p>
          <a:p>
            <a:pPr indent="-173736" fontAlgn="auto">
              <a:spcAft>
                <a:spcPts val="0"/>
              </a:spcAft>
              <a:defRPr/>
            </a:pPr>
            <a:endParaRPr lang="sl-SI" dirty="0"/>
          </a:p>
          <a:p>
            <a:pPr indent="-173736" fontAlgn="auto">
              <a:spcAft>
                <a:spcPts val="0"/>
              </a:spcAft>
              <a:defRPr/>
            </a:pPr>
            <a:endParaRPr lang="sl-SI" dirty="0"/>
          </a:p>
          <a:p>
            <a:pPr indent="-173736" fontAlgn="auto">
              <a:spcAft>
                <a:spcPts val="0"/>
              </a:spcAft>
              <a:defRPr/>
            </a:pPr>
            <a:endParaRPr lang="sl-SI" dirty="0"/>
          </a:p>
          <a:p>
            <a:pPr indent="-173736" fontAlgn="auto">
              <a:spcAft>
                <a:spcPts val="0"/>
              </a:spcAft>
              <a:defRPr/>
            </a:pPr>
            <a:endParaRPr lang="sl-SI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                                     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      Krištof Kolumb              Južna Amerika               Marija Terezija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A60FF8-D566-4375-8CC2-3B9CF7970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3689350"/>
            <a:ext cx="2089150" cy="258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80B43A5-EDB4-4E28-B22C-28D473560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3986213"/>
            <a:ext cx="2290763" cy="229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3071120-FFF6-4BA7-8D0A-0FE9D50C9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462338"/>
            <a:ext cx="19431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slov 1">
            <a:extLst>
              <a:ext uri="{FF2B5EF4-FFF2-40B4-BE49-F238E27FC236}">
                <a16:creationId xmlns:a16="http://schemas.microsoft.com/office/drawing/2014/main" id="{4F2AF812-B3F4-415C-869C-4B0A38139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r>
              <a:rPr lang="sl-SI" altLang="sl-SI">
                <a:cs typeface="Tunga" panose="020B0502040204020203" pitchFamily="34" charset="0"/>
              </a:rPr>
              <a:t>Legendi: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8CE774D8-FD21-40A8-8F7C-B3674E392C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298575"/>
            <a:ext cx="8594725" cy="4937125"/>
          </a:xfrm>
        </p:spPr>
        <p:txBody>
          <a:bodyPr/>
          <a:lstStyle/>
          <a:p>
            <a:pPr indent="-173736" fontAlgn="auto">
              <a:spcAft>
                <a:spcPts val="0"/>
              </a:spcAft>
              <a:defRPr/>
            </a:pPr>
            <a:r>
              <a:rPr lang="sl-SI" dirty="0"/>
              <a:t>Legenda pravi, da je na povratku z dolge pustolovščine Sir Walter </a:t>
            </a:r>
            <a:r>
              <a:rPr lang="sl-SI" dirty="0" err="1"/>
              <a:t>Raleigh</a:t>
            </a:r>
            <a:r>
              <a:rPr lang="sl-SI" dirty="0"/>
              <a:t> prinesel krompirjevo rastlino kot darilo kraljici Elizabeti I. </a:t>
            </a:r>
          </a:p>
          <a:p>
            <a:pPr indent="-173736" fontAlgn="auto">
              <a:spcAft>
                <a:spcPts val="0"/>
              </a:spcAft>
              <a:defRPr/>
            </a:pPr>
            <a:endParaRPr lang="sl-SI" dirty="0"/>
          </a:p>
          <a:p>
            <a:pPr indent="-173736" fontAlgn="auto">
              <a:spcAft>
                <a:spcPts val="0"/>
              </a:spcAft>
              <a:defRPr/>
            </a:pPr>
            <a:r>
              <a:rPr lang="sl-SI" dirty="0"/>
              <a:t>Druga legenda pravi, da so krompir vzgajali Menihi iz Seville in z njim hranili bolne v svojih bolnišnicah. </a:t>
            </a:r>
          </a:p>
          <a:p>
            <a:pPr indent="-173736"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1DEB34-37B8-4F8B-B9F7-58BD7FFB2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141663"/>
            <a:ext cx="2109788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slov 1">
            <a:extLst>
              <a:ext uri="{FF2B5EF4-FFF2-40B4-BE49-F238E27FC236}">
                <a16:creationId xmlns:a16="http://schemas.microsoft.com/office/drawing/2014/main" id="{7887A135-9117-4789-A2EA-47F230E47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r>
              <a:rPr lang="sl-SI" altLang="sl-SI">
                <a:cs typeface="Tunga" panose="020B0502040204020203" pitchFamily="34" charset="0"/>
              </a:rPr>
              <a:t>Prazniki krompirja v Sloveniji: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88BD24C2-E3D2-4A19-A545-55B930F846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298575"/>
            <a:ext cx="8594725" cy="4937125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 - v Šenčurju,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 - v Ljubljani,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 - v Mariboru,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 - v Slovenskih Konjicah,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 - v Ivančni Gorici ter še drugod.</a:t>
            </a:r>
          </a:p>
          <a:p>
            <a:pPr indent="-173736" fontAlgn="auto">
              <a:spcAft>
                <a:spcPts val="0"/>
              </a:spcAft>
              <a:defRPr/>
            </a:pPr>
            <a:endParaRPr lang="sl-SI" dirty="0"/>
          </a:p>
          <a:p>
            <a:pPr indent="-173736" fontAlgn="auto">
              <a:spcAft>
                <a:spcPts val="0"/>
              </a:spcAft>
              <a:defRPr/>
            </a:pPr>
            <a:r>
              <a:rPr lang="sl-SI" dirty="0"/>
              <a:t>Zanimivost: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Leta 2011 je vsak prebivalec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Slovenije potrošil </a:t>
            </a:r>
            <a:r>
              <a:rPr lang="sl-SI"/>
              <a:t>66 kilogramov </a:t>
            </a:r>
            <a:r>
              <a:rPr lang="sl-SI" dirty="0"/>
              <a:t>krompirja.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5CA1FF-F051-400E-BDD9-EE70865AD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133600"/>
            <a:ext cx="3597275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slov 1">
            <a:extLst>
              <a:ext uri="{FF2B5EF4-FFF2-40B4-BE49-F238E27FC236}">
                <a16:creationId xmlns:a16="http://schemas.microsoft.com/office/drawing/2014/main" id="{388FD905-CFD3-4CC0-9751-F748ABD62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r>
              <a:rPr lang="pl-PL" altLang="sl-SI">
                <a:cs typeface="Tunga" panose="020B0502040204020203" pitchFamily="34" charset="0"/>
              </a:rPr>
              <a:t>Od kod ime za Krompirjeve počitnice?</a:t>
            </a:r>
            <a:endParaRPr lang="sl-SI" altLang="sl-SI">
              <a:cs typeface="Tunga" panose="020B0502040204020203" pitchFamily="34" charset="0"/>
            </a:endParaRP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B34A27D5-053A-4E84-AF9C-5487EEB75B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298575"/>
            <a:ext cx="8594725" cy="4937125"/>
          </a:xfrm>
        </p:spPr>
        <p:txBody>
          <a:bodyPr/>
          <a:lstStyle/>
          <a:p>
            <a:pPr indent="-173736" fontAlgn="auto">
              <a:spcAft>
                <a:spcPts val="0"/>
              </a:spcAft>
              <a:defRPr/>
            </a:pPr>
            <a:r>
              <a:rPr lang="sl-SI" dirty="0"/>
              <a:t>Ime se je preneslo iz nemško govorečih držav, kjer se je jesenskim počitnicam, ki so bile nekoč septembra, reklo </a:t>
            </a:r>
            <a:r>
              <a:rPr lang="sl-SI" dirty="0" err="1"/>
              <a:t>Kartoffelferien</a:t>
            </a:r>
            <a:r>
              <a:rPr lang="sl-SI" dirty="0"/>
              <a:t>.</a:t>
            </a:r>
          </a:p>
          <a:p>
            <a:pPr indent="-173736" fontAlgn="auto">
              <a:spcAft>
                <a:spcPts val="0"/>
              </a:spcAft>
              <a:defRPr/>
            </a:pPr>
            <a:r>
              <a:rPr lang="sl-SI" dirty="0"/>
              <a:t>S poimenovanjem so začele turistične agencije, ki so začele za počitnice ponujati aranžmaje, in tako so prevedli ime v krompirjeve počitnice, čeprav so oktobra.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71310F7-71DE-4620-874C-3FC296AF8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441700"/>
            <a:ext cx="50419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slov 1">
            <a:extLst>
              <a:ext uri="{FF2B5EF4-FFF2-40B4-BE49-F238E27FC236}">
                <a16:creationId xmlns:a16="http://schemas.microsoft.com/office/drawing/2014/main" id="{52B76AA5-CCDE-47B7-9352-7195A59E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r>
              <a:rPr lang="sv-SE" altLang="sl-SI">
                <a:cs typeface="Tunga" panose="020B0502040204020203" pitchFamily="34" charset="0"/>
              </a:rPr>
              <a:t>Opis, okus in uporaba sort krompirja : </a:t>
            </a:r>
            <a:endParaRPr lang="sl-SI" altLang="sl-SI">
              <a:cs typeface="Tunga" panose="020B0502040204020203" pitchFamily="34" charset="0"/>
            </a:endParaRP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EBA428A5-838B-46CD-B99D-9F2C36194C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298575"/>
            <a:ext cx="8594725" cy="4937125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  Slovenske sorte krompirja:</a:t>
            </a:r>
          </a:p>
          <a:p>
            <a:pPr lvl="2" indent="-173736" fontAlgn="auto">
              <a:spcAft>
                <a:spcPts val="0"/>
              </a:spcAft>
              <a:defRPr/>
            </a:pPr>
            <a:r>
              <a:rPr lang="sl-SI" sz="2600" dirty="0"/>
              <a:t>    Kresnik: </a:t>
            </a:r>
            <a:r>
              <a:rPr lang="sl-SI" sz="2200" dirty="0"/>
              <a:t>najbolj zgodnja sorta, okus je blag, uporaben za pečenje, kuhanje in za solate.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3099629-4B03-451D-8725-2E3194A71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30488"/>
            <a:ext cx="338455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EEFD29B-3C7A-4DD0-AC95-D32400F8E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592638"/>
            <a:ext cx="2735263" cy="20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BA8FE278-B68D-4E36-B585-800A6B5E3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8275"/>
            <a:ext cx="2808287" cy="210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slov 1">
            <a:extLst>
              <a:ext uri="{FF2B5EF4-FFF2-40B4-BE49-F238E27FC236}">
                <a16:creationId xmlns:a16="http://schemas.microsoft.com/office/drawing/2014/main" id="{B5DA3FB5-C0DE-41BE-8C38-3B7AAB370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r>
              <a:rPr lang="sv-SE" altLang="sl-SI">
                <a:cs typeface="Tunga" panose="020B0502040204020203" pitchFamily="34" charset="0"/>
              </a:rPr>
              <a:t>Opis, okus in uporaba sort krompirja : </a:t>
            </a:r>
            <a:endParaRPr lang="sl-SI" altLang="sl-SI">
              <a:cs typeface="Tunga" panose="020B0502040204020203" pitchFamily="34" charset="0"/>
            </a:endParaRP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0EF70878-40E4-4C06-8E6F-AA96ABF50C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298575"/>
            <a:ext cx="8594725" cy="4937125"/>
          </a:xfrm>
        </p:spPr>
        <p:txBody>
          <a:bodyPr/>
          <a:lstStyle/>
          <a:p>
            <a:pPr marL="457200" indent="-457200" fontAlgn="auto">
              <a:spcAft>
                <a:spcPts val="0"/>
              </a:spcAft>
              <a:defRPr/>
            </a:pPr>
            <a:r>
              <a:rPr lang="sl-SI" sz="2600" dirty="0" err="1"/>
              <a:t>Sante</a:t>
            </a:r>
            <a:r>
              <a:rPr lang="sl-SI" sz="2400" dirty="0"/>
              <a:t>: srednje pozna sorta, uporablja se večinoma za kuhanje in  pečenje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AAD600-1013-4D54-9E4A-FD2061687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133600"/>
            <a:ext cx="208915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57490E6A-F7F8-4718-95AB-6CB15D2A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36838"/>
            <a:ext cx="3168650" cy="21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C57AAF3-CD26-434F-A4DF-ED917915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4292600"/>
            <a:ext cx="3051175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1">
            <a:extLst>
              <a:ext uri="{FF2B5EF4-FFF2-40B4-BE49-F238E27FC236}">
                <a16:creationId xmlns:a16="http://schemas.microsoft.com/office/drawing/2014/main" id="{639B42E3-FB92-4918-82B8-EA68B8A77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r>
              <a:rPr lang="sv-SE" altLang="sl-SI">
                <a:cs typeface="Tunga" panose="020B0502040204020203" pitchFamily="34" charset="0"/>
              </a:rPr>
              <a:t>Opis, okus in uporaba sort krompirja : </a:t>
            </a:r>
            <a:endParaRPr lang="sl-SI" altLang="sl-SI">
              <a:cs typeface="Tunga" panose="020B0502040204020203" pitchFamily="34" charset="0"/>
            </a:endParaRP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0A993BA5-6A53-4D5E-887B-A9B9CC0CA8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638" y="1298575"/>
            <a:ext cx="8594725" cy="4937125"/>
          </a:xfrm>
        </p:spPr>
        <p:txBody>
          <a:bodyPr/>
          <a:lstStyle/>
          <a:p>
            <a:pPr marL="457200" indent="-457200" fontAlgn="auto">
              <a:spcAft>
                <a:spcPts val="0"/>
              </a:spcAft>
              <a:defRPr/>
            </a:pPr>
            <a:r>
              <a:rPr lang="sl-SI" sz="2600" dirty="0"/>
              <a:t>Kis </a:t>
            </a:r>
            <a:r>
              <a:rPr lang="sl-SI" sz="2600" dirty="0" err="1"/>
              <a:t>sora</a:t>
            </a:r>
            <a:r>
              <a:rPr lang="sl-SI" sz="2400" dirty="0"/>
              <a:t>: pozna sorta, je zelo okusen in večnamensko uporaben.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24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5E3F077-1E91-41D8-96BF-F725636EB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387600"/>
            <a:ext cx="2592388" cy="22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D929910C-2C6E-4704-9BF9-376473E5D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565400"/>
            <a:ext cx="2252663" cy="225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F8A9ABC-ECD8-4F4E-A92E-1F3CEA4BA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500563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TC101790493[[fn=SOHO]]</Template>
  <TotalTime>0</TotalTime>
  <Words>591</Words>
  <Application>Microsoft Office PowerPoint</Application>
  <PresentationFormat>On-screen Show (4:3)</PresentationFormat>
  <Paragraphs>85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Candara</vt:lpstr>
      <vt:lpstr>Soho</vt:lpstr>
      <vt:lpstr>KROMPIR</vt:lpstr>
      <vt:lpstr>Osnovni podatki o krompirju</vt:lpstr>
      <vt:lpstr>Kratka zgodovina </vt:lpstr>
      <vt:lpstr>Legendi:</vt:lpstr>
      <vt:lpstr>Prazniki krompirja v Sloveniji:</vt:lpstr>
      <vt:lpstr>Od kod ime za Krompirjeve počitnice?</vt:lpstr>
      <vt:lpstr>Opis, okus in uporaba sort krompirja : </vt:lpstr>
      <vt:lpstr>Opis, okus in uporaba sort krompirja : </vt:lpstr>
      <vt:lpstr>Opis, okus in uporaba sort krompirja : </vt:lpstr>
      <vt:lpstr>Opis, okus in uporaba sort krompirja : </vt:lpstr>
      <vt:lpstr>Opis, okus in uporaba sort krompirja : </vt:lpstr>
      <vt:lpstr>Opis, okus in uporaba sort krompirja : </vt:lpstr>
      <vt:lpstr>Opis, okus in uporaba sort krompirja : </vt:lpstr>
      <vt:lpstr>Opis, okus in uporaba sort krompirja : </vt:lpstr>
      <vt:lpstr>Opis, okus in uporaba sort krompirja : </vt:lpstr>
      <vt:lpstr>Viri: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2019-06-03T09:04:55Z</dcterms:created>
  <dcterms:modified xsi:type="dcterms:W3CDTF">2019-06-03T09:04:55Z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