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2139" autoAdjust="0"/>
  </p:normalViewPr>
  <p:slideViewPr>
    <p:cSldViewPr>
      <p:cViewPr varScale="1">
        <p:scale>
          <a:sx n="85" d="100"/>
          <a:sy n="85" d="100"/>
        </p:scale>
        <p:origin x="9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09" name="Group 25">
            <a:extLst>
              <a:ext uri="{FF2B5EF4-FFF2-40B4-BE49-F238E27FC236}">
                <a16:creationId xmlns:a16="http://schemas.microsoft.com/office/drawing/2014/main" id="{1D0704CF-EE0F-476A-992B-AE5333CFB0F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16405" name="Group 21">
              <a:extLst>
                <a:ext uri="{FF2B5EF4-FFF2-40B4-BE49-F238E27FC236}">
                  <a16:creationId xmlns:a16="http://schemas.microsoft.com/office/drawing/2014/main" id="{BE910959-4568-4AED-9B5E-A87DB009221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6394" name="Rectangle 10">
                <a:extLst>
                  <a:ext uri="{FF2B5EF4-FFF2-40B4-BE49-F238E27FC236}">
                    <a16:creationId xmlns:a16="http://schemas.microsoft.com/office/drawing/2014/main" id="{A8536CEB-798F-4F73-81FB-6B9C4BD583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5" name="Line 11">
                <a:extLst>
                  <a:ext uri="{FF2B5EF4-FFF2-40B4-BE49-F238E27FC236}">
                    <a16:creationId xmlns:a16="http://schemas.microsoft.com/office/drawing/2014/main" id="{9C9CC9BE-AC00-4AB3-8165-FEBEF262C6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6" name="Line 12">
                <a:extLst>
                  <a:ext uri="{FF2B5EF4-FFF2-40B4-BE49-F238E27FC236}">
                    <a16:creationId xmlns:a16="http://schemas.microsoft.com/office/drawing/2014/main" id="{A13E162B-312E-4054-9703-673D586339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7" name="Line 13">
                <a:extLst>
                  <a:ext uri="{FF2B5EF4-FFF2-40B4-BE49-F238E27FC236}">
                    <a16:creationId xmlns:a16="http://schemas.microsoft.com/office/drawing/2014/main" id="{B8954970-DDAB-4296-A397-7A182547AA7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8" name="Line 14">
                <a:extLst>
                  <a:ext uri="{FF2B5EF4-FFF2-40B4-BE49-F238E27FC236}">
                    <a16:creationId xmlns:a16="http://schemas.microsoft.com/office/drawing/2014/main" id="{2C0A4237-EDD0-436E-98D4-998F0DF92A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9" name="Freeform 15">
                <a:extLst>
                  <a:ext uri="{FF2B5EF4-FFF2-40B4-BE49-F238E27FC236}">
                    <a16:creationId xmlns:a16="http://schemas.microsoft.com/office/drawing/2014/main" id="{FA116D10-BBA3-4F07-BD91-8FFF813BF32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6407" name="Group 23">
              <a:extLst>
                <a:ext uri="{FF2B5EF4-FFF2-40B4-BE49-F238E27FC236}">
                  <a16:creationId xmlns:a16="http://schemas.microsoft.com/office/drawing/2014/main" id="{D6180A89-B8F1-49E6-8E73-18D93F096F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16388" name="Rectangle 4">
                <a:extLst>
                  <a:ext uri="{FF2B5EF4-FFF2-40B4-BE49-F238E27FC236}">
                    <a16:creationId xmlns:a16="http://schemas.microsoft.com/office/drawing/2014/main" id="{A582A6C6-7498-4715-9CAB-E03590102C3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6406" name="Group 22">
                <a:extLst>
                  <a:ext uri="{FF2B5EF4-FFF2-40B4-BE49-F238E27FC236}">
                    <a16:creationId xmlns:a16="http://schemas.microsoft.com/office/drawing/2014/main" id="{BCE5D625-5CD7-4BDA-AFDA-15607F9D7A9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16389" name="Picture 5">
                  <a:extLst>
                    <a:ext uri="{FF2B5EF4-FFF2-40B4-BE49-F238E27FC236}">
                      <a16:creationId xmlns:a16="http://schemas.microsoft.com/office/drawing/2014/main" id="{103BB5BF-5C06-445B-A47E-3E61A18E6D23}"/>
                    </a:ext>
                  </a:extLst>
                </p:cNvPr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6390" name="Freeform 6">
                  <a:extLst>
                    <a:ext uri="{FF2B5EF4-FFF2-40B4-BE49-F238E27FC236}">
                      <a16:creationId xmlns:a16="http://schemas.microsoft.com/office/drawing/2014/main" id="{66B30A4B-81DA-48FC-887A-B198617FF209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391" name="Freeform 7">
                  <a:extLst>
                    <a:ext uri="{FF2B5EF4-FFF2-40B4-BE49-F238E27FC236}">
                      <a16:creationId xmlns:a16="http://schemas.microsoft.com/office/drawing/2014/main" id="{73CFAC2E-2507-4C62-8574-B5E06B9199D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392" name="Freeform 8">
                  <a:extLst>
                    <a:ext uri="{FF2B5EF4-FFF2-40B4-BE49-F238E27FC236}">
                      <a16:creationId xmlns:a16="http://schemas.microsoft.com/office/drawing/2014/main" id="{8CFAAE56-5F7D-47B4-B271-2F6D0B8C68BF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74582801-56D6-40F6-8918-04A75B1A65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16401" name="Rectangle 17">
            <a:extLst>
              <a:ext uri="{FF2B5EF4-FFF2-40B4-BE49-F238E27FC236}">
                <a16:creationId xmlns:a16="http://schemas.microsoft.com/office/drawing/2014/main" id="{F72CAE90-A42C-426A-AF60-6A58A7C8FA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16402" name="Rectangle 18">
            <a:extLst>
              <a:ext uri="{FF2B5EF4-FFF2-40B4-BE49-F238E27FC236}">
                <a16:creationId xmlns:a16="http://schemas.microsoft.com/office/drawing/2014/main" id="{F363104C-C744-466C-B0B0-1A0842D76D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6403" name="Rectangle 19">
            <a:extLst>
              <a:ext uri="{FF2B5EF4-FFF2-40B4-BE49-F238E27FC236}">
                <a16:creationId xmlns:a16="http://schemas.microsoft.com/office/drawing/2014/main" id="{DFCD8EF8-B63E-453E-82DA-01DAB2E609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6404" name="Rectangle 20">
            <a:extLst>
              <a:ext uri="{FF2B5EF4-FFF2-40B4-BE49-F238E27FC236}">
                <a16:creationId xmlns:a16="http://schemas.microsoft.com/office/drawing/2014/main" id="{DF723548-08D4-49B6-A2C0-EADE8C03A5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1A8E01E5-0D19-47CC-A410-82D04178BFE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9385-C230-4CE2-87B7-2BF56AEAC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54715-D325-4F53-93BF-8F5DE8463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40E4F-11E5-4003-B6F7-EE8AE36B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7A603-0EE0-4A06-B40E-4A66FBAD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DFA3F-8361-47A6-B6B7-98076546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72774-1263-4F2E-868E-58B71BB5B6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661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477C6-E2A6-4EE6-A97C-8AEE93C78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F4B4B-479F-43C4-9E65-9BF7F172C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3FE4-5AF3-4FC4-BDF1-69A84145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DE9F5-C8E5-479B-B05D-AB368A83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A4D0C-193F-46D5-95B8-99D829C6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97B6C-BE32-45FF-BDA2-DDA118E93B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477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637A-5469-4597-B1DC-8EFD1F46E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10A2B-01E2-467B-8679-CD4A311A4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46726-DDB8-4291-B4F6-25820B51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F59B5-C4F9-4B9C-98F5-F089FBD9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58BA3-EB75-4666-9667-E624D700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8064-E5CC-4B1A-B9F0-22B3E020F6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922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CE32E-450D-4106-B81E-CEEEED92C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95AC2-0D4B-4A50-9BBB-B88380075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1981C-9D5B-4AD9-8BF1-B99A42EFE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C3B87-150F-46FC-8350-9F38F02F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D0AD-2040-4D07-8B08-88E1BF99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B2D19-3A45-4725-9A5D-30015C22DC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283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1F7B8-527E-4754-93D4-622B69EC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F5718-AE2D-41B6-B87C-F268B347C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82E28-B9A1-49E8-A3CE-D18BCADF7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799A7-5936-4470-8892-ABC3491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E01BA-7682-4A8B-B290-6AA3B358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7FC3F-AE5B-45D8-93D7-59C2C128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95945-7C21-41E4-A81E-E3F7DD7689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270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7E81-30DD-4DCA-81EF-601E58884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B0727-6FB3-4558-8DB0-838C5F9F7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594AF-04F7-434F-AEF1-0E46DAADE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462C3-7C7C-4663-A334-89C1CC1B7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14A02-8FCE-48CD-8A45-54E40C68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B09C7-11D8-449A-B5E5-533AD1C3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8E5CF-E773-46BE-9EFD-19ED87EE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0F7A3-808B-4C32-914D-DC792E0F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3B757-3497-4738-BB1B-959FD78E15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220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A2432-7571-4F3E-8E8A-7E1CF0BB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9CB63-1EA1-44D1-82F1-4B2F4610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9D0E2C-608D-4B9F-8F7E-9FB87B58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44A75-19C6-4936-9047-EEDCC4B2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B6C43-0496-4035-8E3B-B996B76143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352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540F4-E53E-4DBC-AB16-A921A1A2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8E2684-18C8-4760-8424-40EDBFF1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A2554-D5F6-4422-99B3-D55520A8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92F07-8A5F-47F7-87AC-436224CE6A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85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6054-B27D-4A67-9946-BC443D503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59026-D9E9-4C5A-98DE-E5137AD64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ED8F8-4E91-410D-B8AF-F0D421167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D74BF-D683-4857-A33C-55201C77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DA9EB-2FE1-48EF-A090-BE4E3CDF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7F814-A195-47E6-BE9E-EF959E99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9C896-8875-4DDD-A65C-1BD19E2744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838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5E6A-A0D3-42BF-BED3-E6124ABE1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F0BE0-1D36-4546-9336-0C03B2FCF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33AE3-8982-46FB-9C2A-71E635CE3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8922C-CC8A-4147-A8DF-A43F4D3A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1AB97-CE0C-4FB8-AAD2-B8952E05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39167-EBCC-438D-936F-ADF89CEE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9FD96-E324-468B-8DB0-BF0BC46F6B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140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>
            <a:extLst>
              <a:ext uri="{FF2B5EF4-FFF2-40B4-BE49-F238E27FC236}">
                <a16:creationId xmlns:a16="http://schemas.microsoft.com/office/drawing/2014/main" id="{D737FC4D-6F73-45EF-A7AA-3ED545F092C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2" name="Group 1024">
              <a:extLst>
                <a:ext uri="{FF2B5EF4-FFF2-40B4-BE49-F238E27FC236}">
                  <a16:creationId xmlns:a16="http://schemas.microsoft.com/office/drawing/2014/main" id="{5FB7E454-6AEE-499C-8D1F-5B5747757F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>
                <a:extLst>
                  <a:ext uri="{FF2B5EF4-FFF2-40B4-BE49-F238E27FC236}">
                    <a16:creationId xmlns:a16="http://schemas.microsoft.com/office/drawing/2014/main" id="{EC0490DF-505F-4591-91A3-F1A9D3C1DFD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pic>
            <p:nvPicPr>
              <p:cNvPr id="1027" name="Picture 3">
                <a:extLst>
                  <a:ext uri="{FF2B5EF4-FFF2-40B4-BE49-F238E27FC236}">
                    <a16:creationId xmlns:a16="http://schemas.microsoft.com/office/drawing/2014/main" id="{352D2444-0503-49BE-84D8-6F5DC7CB3419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>
                <a:extLst>
                  <a:ext uri="{FF2B5EF4-FFF2-40B4-BE49-F238E27FC236}">
                    <a16:creationId xmlns:a16="http://schemas.microsoft.com/office/drawing/2014/main" id="{F865D29F-7B6B-4685-B323-ACD8EC663D0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" name="Freeform 5">
                <a:extLst>
                  <a:ext uri="{FF2B5EF4-FFF2-40B4-BE49-F238E27FC236}">
                    <a16:creationId xmlns:a16="http://schemas.microsoft.com/office/drawing/2014/main" id="{2CBC09FB-A43B-48B1-9702-77714257209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0" name="Freeform 6">
                <a:extLst>
                  <a:ext uri="{FF2B5EF4-FFF2-40B4-BE49-F238E27FC236}">
                    <a16:creationId xmlns:a16="http://schemas.microsoft.com/office/drawing/2014/main" id="{CCFDFC7D-47D4-49A5-876C-FCCD60C2D56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3073" name="Group 1025">
              <a:extLst>
                <a:ext uri="{FF2B5EF4-FFF2-40B4-BE49-F238E27FC236}">
                  <a16:creationId xmlns:a16="http://schemas.microsoft.com/office/drawing/2014/main" id="{BA9E2E46-94FD-4825-A973-D57D0B272C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>
                <a:extLst>
                  <a:ext uri="{FF2B5EF4-FFF2-40B4-BE49-F238E27FC236}">
                    <a16:creationId xmlns:a16="http://schemas.microsoft.com/office/drawing/2014/main" id="{E2B103E2-B446-4AB7-9843-70B841C7957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3" name="Line 9">
                <a:extLst>
                  <a:ext uri="{FF2B5EF4-FFF2-40B4-BE49-F238E27FC236}">
                    <a16:creationId xmlns:a16="http://schemas.microsoft.com/office/drawing/2014/main" id="{D5A374B5-4E05-4E10-B817-1B703FB7791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4" name="Line 10">
                <a:extLst>
                  <a:ext uri="{FF2B5EF4-FFF2-40B4-BE49-F238E27FC236}">
                    <a16:creationId xmlns:a16="http://schemas.microsoft.com/office/drawing/2014/main" id="{90E85B80-D929-4A28-A01B-A873C49C26D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5" name="Line 11">
                <a:extLst>
                  <a:ext uri="{FF2B5EF4-FFF2-40B4-BE49-F238E27FC236}">
                    <a16:creationId xmlns:a16="http://schemas.microsoft.com/office/drawing/2014/main" id="{0149BC6D-BD14-4286-8D2E-BE872F4C924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6" name="Line 12">
                <a:extLst>
                  <a:ext uri="{FF2B5EF4-FFF2-40B4-BE49-F238E27FC236}">
                    <a16:creationId xmlns:a16="http://schemas.microsoft.com/office/drawing/2014/main" id="{60FE1B61-13D7-4345-A14D-7748BFA5B81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7" name="Freeform 13">
                <a:extLst>
                  <a:ext uri="{FF2B5EF4-FFF2-40B4-BE49-F238E27FC236}">
                    <a16:creationId xmlns:a16="http://schemas.microsoft.com/office/drawing/2014/main" id="{366F065F-9F3B-424E-9EC8-1A9CDF61276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040" name="Rectangle 16">
            <a:extLst>
              <a:ext uri="{FF2B5EF4-FFF2-40B4-BE49-F238E27FC236}">
                <a16:creationId xmlns:a16="http://schemas.microsoft.com/office/drawing/2014/main" id="{1AA3E3BD-C422-43FC-8082-1E5FF3BF7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41" name="Rectangle 17">
            <a:extLst>
              <a:ext uri="{FF2B5EF4-FFF2-40B4-BE49-F238E27FC236}">
                <a16:creationId xmlns:a16="http://schemas.microsoft.com/office/drawing/2014/main" id="{592B136E-0B66-4B1A-A5A5-9DC439E52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BFD99A57-8EBD-48C0-BB84-13F844E760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A6BE717D-0DF1-4D9C-AA91-CBAB7897C4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EC6BACCC-6DA2-40D5-9198-CCFB64011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8F032DBD-9866-495D-8403-FC58FF18E62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¬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si/imgres?imgurl=http://funini.com/japan/recipe/rice/rice.jpg&amp;imgrefurl=http://funini.com/japan/recipe/&amp;usg=__wjUjficLZErltwwYXvTT9jpV-WE=&amp;h=300&amp;w=400&amp;sz=67&amp;hl=sl&amp;start=5&amp;sig2=qdWMVZCx90IeBY5vhaWxkw&amp;um=1&amp;tbnid=JV3YQs-zKK4bAM:&amp;tbnh=93&amp;tbnw=124&amp;prev=/images%3Fq%3Dri%25C5%25BE%26hl%3Dsl%26rlz%3D1T4ADBS_enSI289SI296%26sa%3DN%26um%3D1&amp;ei=Qys7S_P1LNmSsgapuoSR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lika:Planting_paddy_rice_in_Laos.jpg" TargetMode="External"/><Relationship Id="rId2" Type="http://schemas.openxmlformats.org/officeDocument/2006/relationships/image" Target="http://sl.wikipedia.org/wi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si/imgres?imgurl=http://www.trektrek.si/vtis/slike/novice/kitajska088_519.jpg&amp;imgrefurl=http://www.trektrek.si/vtis/39/zaklju%25C4%258Dili-smo-leto%25C5%25A1nje-potepanje-po-kitajski&amp;usg=__kjfbIXd56hkB8TxiT6kY8R-o8Ws=&amp;h=346&amp;w=519&amp;sz=98&amp;hl=sl&amp;start=99&amp;sig2=w3effyDuJcciOe6dZighlQ&amp;um=1&amp;tbnid=476b3zSX3S-Q2M:&amp;tbnh=87&amp;tbnw=131&amp;prev=/images%3Fq%3Dri%25C5%25BEeva%2Bpolja%26ndsp%3D18%26hl%3Dsl%26rlz%3D1T4ADBS_enSI289SI296%26sa%3DN%26start%3D90%26um%3D1&amp;ei=piw7S7vYFdDAsgby1qGwBw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i/imgres?imgurl=http://static.zurnal24.si/images/292105/article_main_wide.jpg&amp;imgrefurl=http://www.zurnal24.si/recepti/mlecni-riz-145893&amp;usg=__DKPjBFzaixKyDCMDtfagLYIkyTE=&amp;h=577&amp;w=433&amp;sz=335&amp;hl=sl&amp;start=11&amp;sig2=gUT5tKXzOc9KmJIWFaVIEQ&amp;um=1&amp;tbnid=By1A5kChzubIjM:&amp;tbnh=134&amp;tbnw=101&amp;prev=/images%3Fq%3Dmle%25C4%258Dni%2Bri%25C5%25BE%26hl%3Dsl%26rlz%3D1T4ADBS_enSI289SI296%26um%3D1&amp;ei=XCw7S7bYNpu1sgb6tsS0Bw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google.si/imgres?imgurl=http://www.ikkibar.com/img/menu/full/Veliki_sushi.jpg&amp;imgrefurl=http://www.ikkibar.com/menu.php%3Flang%3D2&amp;usg=__sDeBacz5ztknkU3whAIYhaNUr3k=&amp;h=295&amp;w=440&amp;sz=51&amp;hl=sl&amp;start=14&amp;sig2=Vlun963MfXhubOkawbiIXQ&amp;um=1&amp;tbnid=-L62aT6ZloHnzM:&amp;tbnh=85&amp;tbnw=127&amp;prev=/images%3Fq%3Dsu%25C5%25A1i%26hl%3Dsl%26rlz%3D1T4ADBS_enSI289SI296%26um%3D1&amp;ei=1is7S4bwN8assga1zrW2B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si/imgres?imgurl=http://www.dobrojutro.net/uploads/image_cache/01aca76145e5f3c6fe920f9b4f6c99d3.jpeg&amp;imgrefurl=http://www.dobrojutro.net/scena/hrana/82186/%3Fapage%3D74&amp;usg=__5p33LmdbtNGhD6rin24C3ETdtn8=&amp;h=286&amp;w=401&amp;sz=39&amp;hl=sl&amp;start=4&amp;sig2=2vPfzM3tByQvwGixX9lY3Q&amp;um=1&amp;tbnid=gGL5dr2-MSP0iM:&amp;tbnh=88&amp;tbnw=124&amp;prev=/images%3Fq%3Dri%25C5%25BEota%26hl%3Dsl%26rlz%3D1T4ADBS_enSI289SI296%26um%3D1&amp;ei=Liw7S-SdOdKssgbctqy8B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google.si/imgres?imgurl=http://www.turizemnakmetiji.si/Jedi%255CRizevNarastekZGobicami.jpg&amp;imgrefurl=http://www.turizemnakmetiji.si/Katalog_jedi.asp%3FID%3D12&amp;usg=__EIoRcrF6fXowuVY2MLI826IKH2U=&amp;h=300&amp;w=300&amp;sz=38&amp;hl=sl&amp;start=6&amp;sig2=JTUIxOG-XrYdCm3kbEcrEA&amp;um=1&amp;tbnid=c9giyuRyqaAdwM:&amp;tbnh=116&amp;tbnw=116&amp;prev=/images%3Fq%3Dri%25C5%25BEev%2Bnarastek%26hl%3Dsl%26rlz%3D1T4ADBS_enSI289SI296%26um%3D1&amp;ei=Ayw7S-nmLNq1sgaZsND9Dg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si/imgres?imgurl=http://www.botanical.com/botanical/mgmh/r/rice--15-l.jpg&amp;imgrefurl=http://www.botanical.com/botanical/mgmh/r/rice--15.html&amp;usg=__Hf9EsQrMjhPmW6fJJX4rBzFFpq0=&amp;h=600&amp;w=427&amp;sz=50&amp;hl=sl&amp;start=8&amp;sig2=Q4OSIS7JxtBu1smlpCjMow&amp;um=1&amp;tbnid=hXGqrj-UoDuxcM:&amp;tbnh=135&amp;tbnw=96&amp;prev=/images%3Fq%3Dri%25C5%25BE%26hl%3Dsl%26rlz%3D1T4ADBS_enSI289SI296%26sa%3DN%26um%3D1&amp;ei=Qys7S_P1LNmSsgapuoSRD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tropophilia.com/wp-content/uploads/2008/03/rice.jpg&amp;imgrefurl=http://tropophilia.com/2008/03/17/philanthropy-online-freericecom/&amp;usg=__PB10NISviCh5_je5EPGWB1hKWyY=&amp;h=382&amp;w=500&amp;sz=265&amp;hl=sl&amp;start=192&amp;sig2=OAHEjlRIx3fKbqib7D0e7g&amp;um=1&amp;tbnid=6g9VnXuRMRT0FM:&amp;tbnh=99&amp;tbnw=130&amp;prev=/images%3Fq%3Dri%25C5%25BE%26ndsp%3D18%26hl%3Dsl%26rlz%3D1T4ADBS_enSI289SI296%26sa%3DN%26start%3D180%26um%3D1&amp;ei=Gy47S7fRAcjBsAbn7sm7Ag" TargetMode="External"/><Relationship Id="rId2" Type="http://schemas.openxmlformats.org/officeDocument/2006/relationships/hyperlink" Target="http://www.viva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A263537-8C87-4639-BD7C-EE9B7C8BC6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                       Riž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CCBE176-B52D-4CEE-AF01-9B26E614E7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dirty="0"/>
              <a:t>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68654DD-3AD5-4289-BFE0-E2493987D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Izvorno območje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073DEA9-01AC-4062-B8D2-EAF563328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tropski in subtropski deli J in JV Azije</a:t>
            </a:r>
          </a:p>
          <a:p>
            <a:r>
              <a:rPr lang="sl-SI" altLang="sl-SI"/>
              <a:t>Afrika</a:t>
            </a:r>
          </a:p>
          <a:p>
            <a:r>
              <a:rPr lang="sl-SI" altLang="sl-SI"/>
              <a:t>Udomačitev riža se je začelo hkrati pred več kot 6500 leti v več deželah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32773" name="Picture 5" descr="http://t0.gstatic.com/images?q=tbn:JV3YQs-zKK4bAM:http://funini.com/japan/recipe/rice/rice.jpg">
            <a:hlinkClick r:id="rId2"/>
            <a:extLst>
              <a:ext uri="{FF2B5EF4-FFF2-40B4-BE49-F238E27FC236}">
                <a16:creationId xmlns:a16="http://schemas.microsoft.com/office/drawing/2014/main" id="{8C73398E-1698-497F-B2BF-1FD138DC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27563"/>
            <a:ext cx="2971800" cy="223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CCAA511-3160-44D7-8F6C-9DEF069B0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opis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B2FED30-A3C1-48DD-8B9C-A0BE69780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Enoletna rastlina</a:t>
            </a:r>
          </a:p>
          <a:p>
            <a:r>
              <a:rPr lang="sl-SI" altLang="sl-SI"/>
              <a:t>Zraste 1-1.8m (nekatere sorte še višje)</a:t>
            </a:r>
          </a:p>
          <a:p>
            <a:r>
              <a:rPr lang="sl-SI" altLang="sl-SI"/>
              <a:t>Raste na riževih poljih</a:t>
            </a:r>
          </a:p>
          <a:p>
            <a:r>
              <a:rPr lang="sl-SI" altLang="sl-SI"/>
              <a:t>V enem letu ga proizvedejo približno 600 milijonov ton</a:t>
            </a:r>
          </a:p>
          <a:p>
            <a:r>
              <a:rPr lang="sl-SI" altLang="sl-SI"/>
              <a:t>Od vseh žit vsebuje največ škroba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>
              <a:solidFill>
                <a:srgbClr val="CD0A0A"/>
              </a:solidFill>
            </a:endParaRPr>
          </a:p>
        </p:txBody>
      </p:sp>
      <p:pic>
        <p:nvPicPr>
          <p:cNvPr id="33797" name="Picture 5" descr="http://upload.wikimedia.org/wikipedia/commons/thumb/5/56/Planting_paddy_rice_in_Laos.jpg/180px-Planting_paddy_rice_in_Laos.jpg">
            <a:hlinkClick r:id="rId3"/>
            <a:extLst>
              <a:ext uri="{FF2B5EF4-FFF2-40B4-BE49-F238E27FC236}">
                <a16:creationId xmlns:a16="http://schemas.microsoft.com/office/drawing/2014/main" id="{46AB52CD-56A3-477D-AF23-F7C3FA6A2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http://t3.gstatic.com/images?q=tbn:476b3zSX3S-Q2M:http://www.trektrek.si/vtis/slike/novice/kitajska088_519.jpg">
            <a:hlinkClick r:id="rId5"/>
            <a:extLst>
              <a:ext uri="{FF2B5EF4-FFF2-40B4-BE49-F238E27FC236}">
                <a16:creationId xmlns:a16="http://schemas.microsoft.com/office/drawing/2014/main" id="{593D6A19-E9DF-4222-8586-AE292A5D2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289550"/>
            <a:ext cx="2362200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2B906F9-A9F0-47A9-8886-69A088A55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uporaba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1A2BC35-70D4-45EA-B70F-A3BA3856E7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PREHRANA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*zelo pomemben v človekovi prehrani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*škrob najbolj kakovosten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*izdelava pudingov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*Na Japonskem za pijače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*živalska krmo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7083FFA8-3511-468E-88B4-7677BD7DCB5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INDUSTRIJA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*špirit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*iz slame izdelujejo slamnike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*v kozmetiki pudri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472F305-E214-4AD7-B4A8-682357E65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Jedi iz riža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CCF9EE8-ED81-422D-A753-0C5C9720B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Suši</a:t>
            </a:r>
          </a:p>
          <a:p>
            <a:r>
              <a:rPr lang="sl-SI" altLang="sl-SI"/>
              <a:t>Rižev narastek</a:t>
            </a:r>
          </a:p>
          <a:p>
            <a:r>
              <a:rPr lang="sl-SI" altLang="sl-SI"/>
              <a:t>Rižota</a:t>
            </a:r>
          </a:p>
          <a:p>
            <a:r>
              <a:rPr lang="sl-SI" altLang="sl-SI"/>
              <a:t>Mlečni riž</a:t>
            </a:r>
          </a:p>
          <a:p>
            <a:endParaRPr lang="sl-SI" altLang="sl-SI"/>
          </a:p>
        </p:txBody>
      </p:sp>
      <p:pic>
        <p:nvPicPr>
          <p:cNvPr id="37893" name="Picture 5" descr="http://t2.gstatic.com/images?q=tbn:-L62aT6ZloHnzM:http://www.ikkibar.com/img/menu/full/Veliki_sushi.jpg">
            <a:hlinkClick r:id="rId2"/>
            <a:extLst>
              <a:ext uri="{FF2B5EF4-FFF2-40B4-BE49-F238E27FC236}">
                <a16:creationId xmlns:a16="http://schemas.microsoft.com/office/drawing/2014/main" id="{D54F96C5-28F5-491D-84B8-0DD78AA71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0"/>
            <a:ext cx="3203575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5" name="Picture 7" descr="http://t2.gstatic.com/images?q=tbn:c9giyuRyqaAdwM:http://www.turizemnakmetiji.si/Jedi%255CRizevNarastekZGobicami.jpg">
            <a:hlinkClick r:id="rId4"/>
            <a:extLst>
              <a:ext uri="{FF2B5EF4-FFF2-40B4-BE49-F238E27FC236}">
                <a16:creationId xmlns:a16="http://schemas.microsoft.com/office/drawing/2014/main" id="{6BF14AD4-69BC-43F5-B939-071A941A2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3200400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7" name="Picture 9" descr="http://t1.gstatic.com/images?q=tbn:gGL5dr2-MSP0iM:http://www.dobrojutro.net/uploads/image_cache/01aca76145e5f3c6fe920f9b4f6c99d3.jpeg">
            <a:hlinkClick r:id="rId6"/>
            <a:extLst>
              <a:ext uri="{FF2B5EF4-FFF2-40B4-BE49-F238E27FC236}">
                <a16:creationId xmlns:a16="http://schemas.microsoft.com/office/drawing/2014/main" id="{409EC57D-20DB-4599-916D-BCA1C9716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78338"/>
            <a:ext cx="3200400" cy="237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9" name="Picture 11" descr="http://t0.gstatic.com/images?q=tbn:By1A5kChzubIjM:http://static.zurnal24.si/images/292105/article_main_wide.jpg">
            <a:hlinkClick r:id="rId8"/>
            <a:extLst>
              <a:ext uri="{FF2B5EF4-FFF2-40B4-BE49-F238E27FC236}">
                <a16:creationId xmlns:a16="http://schemas.microsoft.com/office/drawing/2014/main" id="{42803C76-1B4D-492E-B209-D355251D5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4495800"/>
            <a:ext cx="177958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F17DC19-47EE-4A91-BD8B-E301740D3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Znanstvena kvalifikacija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CFF07DF-A7E8-4547-B672-B375FA174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t"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000000"/>
                </a:solidFill>
              </a:rPr>
              <a:t>Kraljestvo: rastline</a:t>
            </a:r>
          </a:p>
          <a:p>
            <a:pPr fontAlgn="t"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000000"/>
                </a:solidFill>
              </a:rPr>
              <a:t>Deblo: kritosemenke</a:t>
            </a:r>
          </a:p>
          <a:p>
            <a:pPr fontAlgn="t"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000000"/>
                </a:solidFill>
              </a:rPr>
              <a:t>Razred: dvokaličnice</a:t>
            </a:r>
          </a:p>
          <a:p>
            <a:pPr fontAlgn="t"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000000"/>
                </a:solidFill>
              </a:rPr>
              <a:t>Red: travovci</a:t>
            </a:r>
          </a:p>
          <a:p>
            <a:pPr fontAlgn="t"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000000"/>
                </a:solidFill>
              </a:rPr>
              <a:t>Družina: trave</a:t>
            </a:r>
          </a:p>
          <a:p>
            <a:pPr fontAlgn="t"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000000"/>
                </a:solidFill>
              </a:rPr>
              <a:t>Rod: Oryza</a:t>
            </a:r>
          </a:p>
          <a:p>
            <a:pPr fontAlgn="t">
              <a:buFont typeface="Wingdings" panose="05000000000000000000" pitchFamily="2" charset="2"/>
              <a:buNone/>
            </a:pPr>
            <a:br>
              <a:rPr lang="sl-SI" altLang="sl-SI" sz="2800">
                <a:solidFill>
                  <a:srgbClr val="000000"/>
                </a:solidFill>
              </a:rPr>
            </a:br>
            <a:endParaRPr lang="sl-SI" altLang="sl-SI" sz="280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36869" name="Picture 5" descr="http://t2.gstatic.com/images?q=tbn:hXGqrj-UoDuxcM:http://www.botanical.com/botanical/mgmh/r/rice--15-l.jpg">
            <a:hlinkClick r:id="rId2"/>
            <a:extLst>
              <a:ext uri="{FF2B5EF4-FFF2-40B4-BE49-F238E27FC236}">
                <a16:creationId xmlns:a16="http://schemas.microsoft.com/office/drawing/2014/main" id="{BB8BD9CC-B509-4B65-B4E1-96E54A193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1828800"/>
            <a:ext cx="35750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76F4FF0-D0B7-49A0-A3B2-B7FB69EE2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C99AB1C-E969-472C-9EED-ED3CC36F9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sl-SI" altLang="sl-SI"/>
              <a:t>Wikipedija</a:t>
            </a:r>
          </a:p>
          <a:p>
            <a:r>
              <a:rPr lang="sl-SI" altLang="sl-SI">
                <a:hlinkClick r:id="rId2"/>
              </a:rPr>
              <a:t>www.viva.si</a:t>
            </a:r>
            <a:endParaRPr lang="sl-SI" altLang="sl-SI"/>
          </a:p>
          <a:p>
            <a:r>
              <a:rPr lang="sl-SI" altLang="sl-SI"/>
              <a:t>www.greenpeace.org</a:t>
            </a:r>
          </a:p>
          <a:p>
            <a:endParaRPr lang="sl-SI" altLang="sl-SI"/>
          </a:p>
        </p:txBody>
      </p:sp>
      <p:pic>
        <p:nvPicPr>
          <p:cNvPr id="38917" name="Picture 5" descr="http://t1.gstatic.com/images?q=tbn:6g9VnXuRMRT0FM:http://tropophilia.com/wp-content/uploads/2008/03/rice.jpg">
            <a:hlinkClick r:id="rId3"/>
            <a:extLst>
              <a:ext uri="{FF2B5EF4-FFF2-40B4-BE49-F238E27FC236}">
                <a16:creationId xmlns:a16="http://schemas.microsoft.com/office/drawing/2014/main" id="{14E01A13-28AD-4CBB-B14F-F9900B352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22688"/>
            <a:ext cx="4114800" cy="313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H:\Program Files\Microsoft Office\Templates\Presentation Designs\Sunny Days.pot</Template>
  <TotalTime>0</TotalTime>
  <Words>134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Sunny Days</vt:lpstr>
      <vt:lpstr>                       Riž</vt:lpstr>
      <vt:lpstr>Izvorno območje</vt:lpstr>
      <vt:lpstr>opis</vt:lpstr>
      <vt:lpstr>uporaba</vt:lpstr>
      <vt:lpstr>Jedi iz riža</vt:lpstr>
      <vt:lpstr>Znanstvena kvalifikacija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2019-06-03T09:04:56Z</dcterms:created>
  <dcterms:modified xsi:type="dcterms:W3CDTF">2019-06-03T09:04:56Z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