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C9176C-0AA5-440E-84AA-EED8B3F551FE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410215-0A09-43ED-99D6-20C783A018E4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911D4-60CA-4836-AA7D-CCAC3532E8E0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46A9746-B0CD-4CA0-A16A-4F02F0AB4C93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D5283B5-3987-4150-8544-327D516D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C961-CF14-4BB4-9E46-09DE06E650E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6DA5609-15E1-4084-AF4F-2B04F33A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A43C4D5-11A1-48BA-A7F8-B1446AFF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8526B-C31F-4536-8D58-AF79C674E0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12918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825B1-02CA-4DCD-8A84-D0CD26C9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B710-E441-456B-92BB-F8157FF1CB5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3BD6-7884-4F79-9E07-01BF7DF2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B1286-7C4D-49FA-A73C-8E09E559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7AA0E-F339-423D-8648-3335A2AEF9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2570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ABACE-1414-421C-8CF7-7FDFF694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8B75-B852-4295-ADDB-F89C7E001C9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CF114-4BE2-48E7-A58A-59DC241AD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D9395-BFAA-468D-8F1B-C98EB06F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8830D-3972-400D-947E-185FAAFE32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0896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19EE5-6515-4653-8DD9-8E78BC2EC37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8403-E8FD-49EE-92E4-723ED2C2C7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1C750-A4EC-493E-965E-B7F53DD047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8BD2C-7526-416F-A30A-224554052E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F82A924-CD63-4D0F-87CD-7B4B9FFFE0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171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850604-CB2A-46EE-8A10-F55204B185A6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DD9C6-5751-4851-80BB-09A625709C5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A00383-E729-4C57-B4AE-BA4EFC24A20C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434082-0A13-46F8-8099-CDFAEB8D1FA4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84C270C-2B64-4C21-BD67-64F1F4F4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BB19-BE67-4C7E-8536-17FB6AAF5BE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F7FB1E9-8214-4498-898B-5150A903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1CDFC98-8264-42DC-9A38-73E494108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9FE65-279A-4D5D-BC5A-2EF6CB84D2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0848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FA1703-4369-442E-BEDB-4845C142BB4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8056-3595-4131-A49A-8DA1EC369F6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0E0F22-A083-4D45-92C0-59344050EE5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C20200-A203-44D4-8C8F-AD7AE66823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821B2955-4351-4E13-8CC8-50D7658E14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8260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70CDC1-5349-4437-9987-9F022D2A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7CDA-E802-453E-BBC6-48B04EFDA84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D700261-6884-42C6-8279-74BCA74F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010DFF-305B-443E-9110-69B1E1969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C0F8-01C4-4678-AD30-964B65EAB72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93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5ED6A47-D360-4A49-A455-1E6E27A8E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757AE-3A22-45B6-84A8-656EE59E80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218613-835A-4DB8-8AFB-DB7774FF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4B5A2ED-AB65-4EF6-B899-A6DAACCA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0268C-9B5D-4AEE-9ADE-02D991CC80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285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1DA024-594B-4908-9C79-8BB76D22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48D1A-7D42-4AC7-AA8A-A84D80AFEC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CECB8B-27BB-41E3-A622-8EBF95949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2BB517A-9617-425F-B3BC-1C42B363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B139D-8456-486B-8AC3-B6FC12725B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1378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71CAE2-A79F-40C9-B185-1C5DC9FDC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8C4C-5A5F-4733-9604-4304D52066E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E132C7-7294-488E-B956-37ECF630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28E3DE-33B1-4F9F-8661-B9E45A0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4537-FC89-4B9C-8E2D-F6D4542F883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7643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CBFFAE7-C6AC-43DC-82FB-78D8971CD3C2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C350FB-CF9D-40C2-BD22-49B834EA4BC1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BD29F-A7E3-431E-BF9D-868BBECE9408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0045EE1-265A-4EBF-9222-45DF853AA949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CA27FC7-1E5F-4215-A05D-297E98EF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9B55E-2521-4AC3-87C5-61959109B5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0F40268F-74B8-4E5C-B420-3299AFB1E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BEA6203D-9F9D-4BBF-AF46-59273618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7BEE3-289D-41D5-9110-F2F7D22C44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590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FC68EB8-2350-46DC-9BDD-885DBB852140}"/>
              </a:ext>
            </a:extLst>
          </p:cNvPr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728C61-A619-43B0-A46C-EA9290E118F4}"/>
              </a:ext>
            </a:extLst>
          </p:cNvPr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64AD2D-4BEC-4A05-9245-1C69558C0464}"/>
              </a:ext>
            </a:extLst>
          </p:cNvPr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DED5EF-CB44-460B-A236-AAE38C345B80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BB4BAE-CD3A-4E2D-853C-AE29C61A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037" name="Text Placeholder 2">
            <a:extLst>
              <a:ext uri="{FF2B5EF4-FFF2-40B4-BE49-F238E27FC236}">
                <a16:creationId xmlns:a16="http://schemas.microsoft.com/office/drawing/2014/main" id="{6D6AFE18-E6AD-4DDA-9C92-CEC8C6B385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97E36-C5F7-41CF-8A74-5BEA736752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2E7970-2E42-4EE3-8DCC-F361AA99EC8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7DD10-6233-4AB9-885D-07ED0ADBC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0CEDF-BA70-48F4-9E35-0B40E4D4E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BEFAAC86-2FDC-4147-8283-7AC8510BEFC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Impact" panose="020B0806030902050204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Impact" panose="020B0806030902050204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Impact" panose="020B0806030902050204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anose="02040502050405020303" pitchFamily="18" charset="0"/>
        <a:buChar char="*"/>
        <a:defRPr sz="4600" b="1">
          <a:solidFill>
            <a:schemeClr val="tx1"/>
          </a:solidFill>
          <a:latin typeface="Impact" panose="020B080603090205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anose="02040502050405020303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odnaslov 2">
            <a:extLst>
              <a:ext uri="{FF2B5EF4-FFF2-40B4-BE49-F238E27FC236}">
                <a16:creationId xmlns:a16="http://schemas.microsoft.com/office/drawing/2014/main" id="{68437732-2C5C-4057-A28D-D566EB5A7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E1A6828-B362-4387-AB53-F298747F3C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4797152"/>
            <a:ext cx="7175351" cy="1793167"/>
          </a:xfrm>
        </p:spPr>
        <p:txBody>
          <a:bodyPr/>
          <a:lstStyle/>
          <a:p>
            <a:pPr algn="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Sacher torta</a:t>
            </a:r>
          </a:p>
        </p:txBody>
      </p:sp>
      <p:pic>
        <p:nvPicPr>
          <p:cNvPr id="5124" name="Slika 3">
            <a:extLst>
              <a:ext uri="{FF2B5EF4-FFF2-40B4-BE49-F238E27FC236}">
                <a16:creationId xmlns:a16="http://schemas.microsoft.com/office/drawing/2014/main" id="{D70C390B-457A-468F-9856-C1CCDD1E0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1125538"/>
            <a:ext cx="235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Slika 5">
            <a:extLst>
              <a:ext uri="{FF2B5EF4-FFF2-40B4-BE49-F238E27FC236}">
                <a16:creationId xmlns:a16="http://schemas.microsoft.com/office/drawing/2014/main" id="{FDE0B200-653C-4CD3-BAA2-7EB117A95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628775"/>
            <a:ext cx="3843337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30E58EF7-49E5-4250-B2DA-7AF23C43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013" y="4365625"/>
            <a:ext cx="6511925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3191616A-A1C4-4238-B181-770E3C3ED9F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5188" y="768350"/>
            <a:ext cx="3346450" cy="3475038"/>
          </a:xfrm>
        </p:spPr>
        <p:txBody>
          <a:bodyPr/>
          <a:lstStyle/>
          <a:p>
            <a:r>
              <a:rPr lang="sl-SI" altLang="sl-SI" b="1"/>
              <a:t>Najbolj znana torta</a:t>
            </a:r>
            <a:r>
              <a:rPr lang="sl-SI" altLang="sl-SI"/>
              <a:t> na svetu</a:t>
            </a:r>
          </a:p>
          <a:p>
            <a:r>
              <a:rPr lang="sl-SI" altLang="sl-SI"/>
              <a:t>Pred 180 leti, Dunaj</a:t>
            </a:r>
          </a:p>
          <a:p>
            <a:r>
              <a:rPr lang="sl-SI" altLang="sl-SI"/>
              <a:t>Skrbno varovan recept – </a:t>
            </a:r>
            <a:r>
              <a:rPr lang="sl-SI" altLang="sl-SI" b="1"/>
              <a:t>skrivnost </a:t>
            </a:r>
          </a:p>
        </p:txBody>
      </p:sp>
      <p:sp>
        <p:nvSpPr>
          <p:cNvPr id="6148" name="Ograda vsebine 8">
            <a:extLst>
              <a:ext uri="{FF2B5EF4-FFF2-40B4-BE49-F238E27FC236}">
                <a16:creationId xmlns:a16="http://schemas.microsoft.com/office/drawing/2014/main" id="{DB351292-941A-4C8E-B9E6-C21EAD1291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98963" y="760413"/>
            <a:ext cx="3346450" cy="3475037"/>
          </a:xfrm>
        </p:spPr>
        <p:txBody>
          <a:bodyPr/>
          <a:lstStyle/>
          <a:p>
            <a:r>
              <a:rPr lang="sl-SI" altLang="sl-SI"/>
              <a:t>„vohuni“, ki želijo recept</a:t>
            </a:r>
          </a:p>
          <a:p>
            <a:r>
              <a:rPr lang="sl-SI" altLang="sl-SI"/>
              <a:t>Originalni recept pozna le nekaj ljudi</a:t>
            </a:r>
          </a:p>
          <a:p>
            <a:endParaRPr lang="sl-SI" altLang="sl-SI"/>
          </a:p>
        </p:txBody>
      </p:sp>
      <p:pic>
        <p:nvPicPr>
          <p:cNvPr id="6149" name="Slika 5">
            <a:extLst>
              <a:ext uri="{FF2B5EF4-FFF2-40B4-BE49-F238E27FC236}">
                <a16:creationId xmlns:a16="http://schemas.microsoft.com/office/drawing/2014/main" id="{CD2C7533-F800-4B5B-8442-860C7480C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781300"/>
            <a:ext cx="37211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D64C0B-C6B9-420A-9058-F0B856DA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Zgodovina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FA8DC3A0-4F5C-4F77-9433-F53176E0BE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0113" y="2492375"/>
            <a:ext cx="5013325" cy="3475038"/>
          </a:xfrm>
        </p:spPr>
        <p:txBody>
          <a:bodyPr/>
          <a:lstStyle/>
          <a:p>
            <a:r>
              <a:rPr lang="sl-SI" altLang="sl-SI"/>
              <a:t>Hotel de l´ Opera, 1832</a:t>
            </a:r>
          </a:p>
          <a:p>
            <a:r>
              <a:rPr lang="sl-SI" altLang="sl-SI"/>
              <a:t>Knez Metternich &amp; visoki gostje želeli posebno sladico</a:t>
            </a:r>
          </a:p>
          <a:p>
            <a:r>
              <a:rPr lang="sl-SI" altLang="sl-SI"/>
              <a:t>Vajenec Franz Sacher (glavni kuhar je zbolel)</a:t>
            </a:r>
          </a:p>
          <a:p>
            <a:r>
              <a:rPr lang="sl-SI" altLang="sl-SI"/>
              <a:t>Sin Eduard izpopolnil recept pri slaščičarju Demlu</a:t>
            </a:r>
          </a:p>
          <a:p>
            <a:r>
              <a:rPr lang="sl-SI" altLang="sl-SI"/>
              <a:t>Prišlo do pravnih sporov</a:t>
            </a:r>
          </a:p>
        </p:txBody>
      </p:sp>
      <p:pic>
        <p:nvPicPr>
          <p:cNvPr id="7172" name="Slika 3">
            <a:extLst>
              <a:ext uri="{FF2B5EF4-FFF2-40B4-BE49-F238E27FC236}">
                <a16:creationId xmlns:a16="http://schemas.microsoft.com/office/drawing/2014/main" id="{F78DC785-9A29-4552-91CE-135C1A5F0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887413"/>
            <a:ext cx="17653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Slika 4">
            <a:extLst>
              <a:ext uri="{FF2B5EF4-FFF2-40B4-BE49-F238E27FC236}">
                <a16:creationId xmlns:a16="http://schemas.microsoft.com/office/drawing/2014/main" id="{625AD19C-E7D8-4712-B5A2-F3C34D7F1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11163"/>
            <a:ext cx="2520950" cy="167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E0CE3C-6039-48DC-AF8B-957C69D06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Original je en sam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0C872D7F-654A-449C-9D11-7422C9747F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r>
              <a:rPr lang="sl-SI" altLang="sl-SI"/>
              <a:t>1953 – „leto vojne za Sacher torto“</a:t>
            </a:r>
          </a:p>
          <a:p>
            <a:r>
              <a:rPr lang="sl-SI" altLang="sl-SI"/>
              <a:t>Bitke na sodišču med hotelom Sacher in slaščičarsko verigo Demel</a:t>
            </a:r>
          </a:p>
          <a:p>
            <a:r>
              <a:rPr lang="sl-SI" altLang="sl-SI"/>
              <a:t>Pravica uporabe naziva </a:t>
            </a:r>
            <a:r>
              <a:rPr lang="sl-SI" altLang="sl-SI" i="1"/>
              <a:t>„original“</a:t>
            </a:r>
          </a:p>
          <a:p>
            <a:r>
              <a:rPr lang="sl-SI" altLang="sl-SI"/>
              <a:t>Pripadel hotelu Sacher </a:t>
            </a:r>
          </a:p>
        </p:txBody>
      </p:sp>
      <p:pic>
        <p:nvPicPr>
          <p:cNvPr id="8196" name="Slika 3">
            <a:extLst>
              <a:ext uri="{FF2B5EF4-FFF2-40B4-BE49-F238E27FC236}">
                <a16:creationId xmlns:a16="http://schemas.microsoft.com/office/drawing/2014/main" id="{0A18405D-F44A-49B1-8F25-2646F4E22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73238"/>
            <a:ext cx="2665413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Slika 4">
            <a:extLst>
              <a:ext uri="{FF2B5EF4-FFF2-40B4-BE49-F238E27FC236}">
                <a16:creationId xmlns:a16="http://schemas.microsoft.com/office/drawing/2014/main" id="{8F9ED783-C4E3-4BC7-B2B3-76FF0D1D3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248025"/>
            <a:ext cx="2506662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27AF12-9FE1-4BA4-A12E-066B9FBC6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Prava „</a:t>
            </a:r>
            <a:r>
              <a:rPr lang="sl-SI" dirty="0" err="1"/>
              <a:t>Zaherca</a:t>
            </a:r>
            <a:r>
              <a:rPr lang="sl-SI" dirty="0"/>
              <a:t>“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2DC30731-7F76-40C9-AFA4-B1B9768F43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84238" y="549275"/>
            <a:ext cx="6400800" cy="3473450"/>
          </a:xfrm>
        </p:spPr>
        <p:txBody>
          <a:bodyPr/>
          <a:lstStyle/>
          <a:p>
            <a:r>
              <a:rPr lang="sl-SI" altLang="sl-SI"/>
              <a:t>Le 1 plast marelične marmelade (68% sadni delež)</a:t>
            </a:r>
          </a:p>
          <a:p>
            <a:r>
              <a:rPr lang="sl-SI" altLang="sl-SI"/>
              <a:t>Preliv: 4 vrste čokolade zmešane v točno določenem razmerju</a:t>
            </a:r>
          </a:p>
          <a:p>
            <a:r>
              <a:rPr lang="sl-SI" altLang="sl-SI"/>
              <a:t>Čokoladni pečat</a:t>
            </a:r>
          </a:p>
          <a:p>
            <a:r>
              <a:rPr lang="sl-SI" altLang="sl-SI"/>
              <a:t>Pakirana v leseni škatli z zlatimi robovi, zavita v rdeč papir z motivom Biedermajerja</a:t>
            </a:r>
          </a:p>
          <a:p>
            <a:endParaRPr lang="sl-SI" altLang="sl-SI"/>
          </a:p>
        </p:txBody>
      </p:sp>
      <p:pic>
        <p:nvPicPr>
          <p:cNvPr id="9220" name="Slika 3">
            <a:extLst>
              <a:ext uri="{FF2B5EF4-FFF2-40B4-BE49-F238E27FC236}">
                <a16:creationId xmlns:a16="http://schemas.microsoft.com/office/drawing/2014/main" id="{C6C5D633-9A0A-4DE9-B42C-0126BD738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351213"/>
            <a:ext cx="3067050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EE83F5-408D-4CBF-8BC0-50644471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sl-SI" dirty="0"/>
              <a:t>Zanimivosti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1C620D6-5F4B-4728-8F17-16AE7839FB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53188" cy="4497387"/>
          </a:xfrm>
        </p:spPr>
        <p:txBody>
          <a:bodyPr/>
          <a:lstStyle/>
          <a:p>
            <a:r>
              <a:rPr lang="sl-SI" altLang="sl-SI"/>
              <a:t>Za proizvodnjo porabijo vsako leto 1,4 milijona jajc, 80 ton čokolade in 64 ton marelične marmelade</a:t>
            </a:r>
          </a:p>
          <a:p>
            <a:r>
              <a:rPr lang="sl-SI" altLang="sl-SI"/>
              <a:t>Letno naredijo kar 360.000 tort</a:t>
            </a:r>
          </a:p>
          <a:p>
            <a:r>
              <a:rPr lang="sl-SI" altLang="sl-SI"/>
              <a:t>Kar 120 tort dnevno postrežejo vsak dan v Sacher hotelu</a:t>
            </a:r>
          </a:p>
          <a:p>
            <a:r>
              <a:rPr lang="sl-SI" altLang="sl-SI"/>
              <a:t>Nekoč je hotel Sacher že moral najeti tudi čartersko letalo, da so za božično večerjo prepeljali 3.212 tort</a:t>
            </a:r>
          </a:p>
          <a:p>
            <a:r>
              <a:rPr lang="sl-SI" altLang="sl-SI"/>
              <a:t>Original Sacher torta je drugi najbolj znan avstrijski proizvod – takoj za Red Bullom</a:t>
            </a:r>
          </a:p>
          <a:p>
            <a:r>
              <a:rPr lang="sl-SI" altLang="sl-SI"/>
              <a:t>5. decembra Avstrijci praznujejo državni dan Sacher torte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3FCF7D58-B97A-468D-B253-E8A428EB6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713" y="6308725"/>
            <a:ext cx="6511925" cy="635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sl-SI" dirty="0"/>
          </a:p>
        </p:txBody>
      </p:sp>
      <p:sp>
        <p:nvSpPr>
          <p:cNvPr id="5" name="Ograda vsebine 4">
            <a:extLst>
              <a:ext uri="{FF2B5EF4-FFF2-40B4-BE49-F238E27FC236}">
                <a16:creationId xmlns:a16="http://schemas.microsoft.com/office/drawing/2014/main" id="{E23FC5F8-700D-4C6E-B00A-53322A92C5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5650" y="731838"/>
            <a:ext cx="3733800" cy="5434012"/>
          </a:xfrm>
        </p:spPr>
        <p:txBody>
          <a:bodyPr rtlCol="0">
            <a:norm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jajce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Schokolade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čokolada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Marmelade – marmelada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Aprikose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marelica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Mehl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moka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Koch – kuhar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die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Konditorei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slaščičarna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Rezept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recept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Geheimnis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skrivnost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der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l-SI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Guss</a:t>
            </a:r>
            <a:r>
              <a:rPr lang="sl-SI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preliv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68" name="Ograda vsebine 5">
            <a:extLst>
              <a:ext uri="{FF2B5EF4-FFF2-40B4-BE49-F238E27FC236}">
                <a16:creationId xmlns:a16="http://schemas.microsoft.com/office/drawing/2014/main" id="{854D2094-2BB3-4FAE-8A0F-86DC524AA20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5025" y="731838"/>
            <a:ext cx="3598863" cy="5434012"/>
          </a:xfrm>
        </p:spPr>
        <p:txBody>
          <a:bodyPr/>
          <a:lstStyle/>
          <a:p>
            <a:r>
              <a:rPr lang="sl-SI" altLang="sl-SI"/>
              <a:t>backen – peči</a:t>
            </a:r>
          </a:p>
          <a:p>
            <a:r>
              <a:rPr lang="sl-SI" altLang="sl-SI"/>
              <a:t>essen – jesti</a:t>
            </a:r>
          </a:p>
          <a:p>
            <a:r>
              <a:rPr lang="sl-SI" altLang="sl-SI"/>
              <a:t>bedienen – streči</a:t>
            </a:r>
          </a:p>
          <a:p>
            <a:r>
              <a:rPr lang="sl-SI" altLang="sl-SI"/>
              <a:t>wahren - varovati</a:t>
            </a:r>
          </a:p>
          <a:p>
            <a:r>
              <a:rPr lang="sl-SI" altLang="sl-SI"/>
              <a:t>senden – pošiljati</a:t>
            </a:r>
          </a:p>
          <a:p>
            <a:r>
              <a:rPr lang="sl-SI" altLang="sl-SI"/>
              <a:t>verkaufen – prodajati</a:t>
            </a:r>
          </a:p>
          <a:p>
            <a:r>
              <a:rPr lang="sl-SI" altLang="sl-SI"/>
              <a:t>bestellen – naročiti</a:t>
            </a:r>
          </a:p>
          <a:p>
            <a:r>
              <a:rPr lang="sl-SI" altLang="sl-SI"/>
              <a:t>kosten – okušati</a:t>
            </a:r>
          </a:p>
          <a:p>
            <a:r>
              <a:rPr lang="sl-SI" altLang="sl-SI"/>
              <a:t>zubereiten – pripravljati</a:t>
            </a:r>
          </a:p>
          <a:p>
            <a:r>
              <a:rPr lang="sl-SI" altLang="sl-SI"/>
              <a:t>klagen – tožiti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284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Impact</vt:lpstr>
      <vt:lpstr>Times New Roman</vt:lpstr>
      <vt:lpstr>Sled</vt:lpstr>
      <vt:lpstr>Sacher torta</vt:lpstr>
      <vt:lpstr>PowerPoint Presentation</vt:lpstr>
      <vt:lpstr>Zgodovina</vt:lpstr>
      <vt:lpstr>Original je en sam</vt:lpstr>
      <vt:lpstr>Prava „Zaherca“</vt:lpstr>
      <vt:lpstr>Zanimivosti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2019-06-03T09:04:57Z</dcterms:created>
  <dcterms:modified xsi:type="dcterms:W3CDTF">2019-06-03T09:04:57Z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