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0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3E9"/>
    <a:srgbClr val="F90797"/>
    <a:srgbClr val="99FF33"/>
    <a:srgbClr val="0F67F5"/>
    <a:srgbClr val="FF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4B74223-85E8-4739-B095-289C878F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95AD-6BC2-4C45-B6A8-CDA2C215D6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B6A39B5-1429-47C8-8D6B-10FBB922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AF0CB17-62C2-429D-899E-55EB1A5C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27914-3712-435F-8DB4-442525F71F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071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F16D767-B835-42A0-B3BF-7185D1A7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CF6F-C6A9-4237-B0EE-1A50C57269C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E68AADD-D25B-43CF-9358-BBD1D22F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F8DB036-3C27-4D6B-BBC8-49A1F723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1F0FB-7E5F-4BF5-9FCB-193F391984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060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64BE885-3773-4BB0-931F-0300C47B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A424-76EE-4DD4-B649-8B267EF00F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26ADBCA-7773-483C-B177-3970EC7E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1E9E373-D1F3-44D5-B0F0-AFAF47F58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5E8A3-877C-4587-B578-70F323C8F4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998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B39A3B8-DBA2-4C42-8091-D3C9AA148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5045-C3BF-44E9-B7D2-83E0CDECF5B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ECCB7CD-BFCC-471A-9707-74C30044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97DA96E-D0B2-44FE-A3FD-C9901D2B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D4A6C-21C1-40E2-AB38-3E5977DEA7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465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D8C48A6-AD48-47B9-9051-874A54E3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C197-C98E-4385-AEEE-4A99B4F1AA4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0CAB558-45E5-4F1C-B7DD-DBBE3BC3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8D812C7-0C80-4667-BF24-B2DF385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B22B6-DD53-44AD-8F9C-F314F3F24A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494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DA71A90-B393-4587-AFF8-0B03DF8F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B0BF-2849-46DF-9CD4-018D61B23CB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64737C6-AF4E-452A-B07C-CE033B1E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A5EA76F-E614-4122-BC14-00CF0AC6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FAB6F-AC4A-4288-B219-6CC06FE35A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564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DB99F2FB-3F42-497D-BB6E-5E413819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EBEA-DEFF-4C09-ABED-AD08156D14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026F014-22B3-4DC4-ADEA-C43EB5BE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1E98E49-87DD-4FB2-A3FD-C780BF11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5BD7-FFC1-4C4D-9722-F4123E8978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98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B9BB8D42-69AD-4D67-8F4D-416AB102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60E9-623E-4DBF-90A0-47EC36FFFA2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80F7141-A3BC-4590-9073-E7CFEE784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1BED9364-F1B6-48A1-AE76-0108BE76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EABFF-0835-4F66-BD22-3D88EC99DA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531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848A14F-2E50-4560-ACFE-2C0D6EFF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2804-52EB-4A31-9FB2-968613D1ABD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66BE4BE8-D522-4045-BF23-B39EA530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6849C21-5FAC-4581-BBA3-7C2221BE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59F34-7427-4E5F-8EF7-AC843D24D0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800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B63B52F-5DE4-455C-B386-5BF29C85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A5E8F-0F82-4ECA-BD6E-AAAD2158686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DFDBFAC-0ECE-4392-96CC-8D2E562D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FDB1C2D-7ACA-4171-930F-B9BA6875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7D3AC-1650-4D2A-BBDF-6B89BAD46A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449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5DFF5EF-C230-465D-B84D-64EB67F9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37FC-0247-41DB-831A-1B0E7B9CD45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9602DF0-23C0-48DB-A361-C72D5F78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5724B6F-39CB-4D4C-8F0E-1C077901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9642-3DFD-48C1-845B-B75B8AFB9C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931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D628AAE-2356-4D0A-9B07-8DBA1154A4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82DBD80-09BA-498E-9B42-129F032B2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647F3D8-5F39-4CE2-99E8-730BF05EF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58B2CA-0027-4F65-996C-1B84DC31BFC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8DB874B-FDE7-40CB-AC58-4F61CDB01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340922F-7583-433B-B406-D821240FE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2912BEE-C33D-4D5B-ABAA-C80AF3C6000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ki.si/catalog-images/xl135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eki.si/catalog-images/XB895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nzorcij-bss.bc-naklo.si/mod/resource/view.php?id=206" TargetMode="External"/><Relationship Id="rId13" Type="http://schemas.openxmlformats.org/officeDocument/2006/relationships/hyperlink" Target="http://www.fines.si/slo/mesalniki-za-testo/" TargetMode="External"/><Relationship Id="rId3" Type="http://schemas.openxmlformats.org/officeDocument/2006/relationships/hyperlink" Target="http://www.peki.si/trgovina/dozatorji-vode/dozator-vode-doso-45" TargetMode="External"/><Relationship Id="rId7" Type="http://schemas.openxmlformats.org/officeDocument/2006/relationships/hyperlink" Target="http://www.btf.si/index.php?page=10" TargetMode="External"/><Relationship Id="rId12" Type="http://schemas.openxmlformats.org/officeDocument/2006/relationships/hyperlink" Target="http://www.fbmbakingmachines.com/cervap.html" TargetMode="External"/><Relationship Id="rId2" Type="http://schemas.openxmlformats.org/officeDocument/2006/relationships/hyperlink" Target="http://www.tehtnica.si/images/stories/izdelki/tt_precizne/vibra%20SJ%20%20prospekt.pdf" TargetMode="Externa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ki.si/trgovina/delilno-okroglilni-stroji-za-pekarne/delilno-okroglilni-stroj-daub-dr2-2-30" TargetMode="External"/><Relationship Id="rId11" Type="http://schemas.openxmlformats.org/officeDocument/2006/relationships/hyperlink" Target="http://www.makabo.si/content/vzhajalna-komora" TargetMode="External"/><Relationship Id="rId5" Type="http://schemas.openxmlformats.org/officeDocument/2006/relationships/hyperlink" Target="http://www.peki.si/trgovina/spiralni-mesalniki/spiralni-mesalnik-z-odstranljivim-kotlom-im44a" TargetMode="External"/><Relationship Id="rId15" Type="http://schemas.openxmlformats.org/officeDocument/2006/relationships/image" Target="../media/image25.png"/><Relationship Id="rId10" Type="http://schemas.openxmlformats.org/officeDocument/2006/relationships/hyperlink" Target="http://www.peki.si/trgovina/delilno-okroglilni-stroji-za-pekarne" TargetMode="External"/><Relationship Id="rId4" Type="http://schemas.openxmlformats.org/officeDocument/2006/relationships/hyperlink" Target="http://www.timelectronic.co.rs/index.php?&amp;pageid=25&amp;&amp;contid=8" TargetMode="External"/><Relationship Id="rId9" Type="http://schemas.openxmlformats.org/officeDocument/2006/relationships/hyperlink" Target="https://www.google.si/?gws_rd=cr&amp;ei=0UR9UuHFNIfi4wTG9IGACA" TargetMode="External"/><Relationship Id="rId14" Type="http://schemas.openxmlformats.org/officeDocument/2006/relationships/hyperlink" Target="http://www.petruzalek.si/hartmann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es.si/slo/wp-content/uploads/2013/07/mikserji-za-pekarstvo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4849B6-58AD-4B87-8C8F-D0EE82808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968" y="2060848"/>
            <a:ext cx="5112568" cy="3270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TEHNOLOŠKI </a:t>
            </a:r>
            <a:br>
              <a:rPr lang="sl-SI" sz="54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sl-SI" sz="54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POSTOPEK </a:t>
            </a:r>
            <a:br>
              <a:rPr lang="sl-SI" sz="54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sl-SI" sz="54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IZDELAVE</a:t>
            </a:r>
            <a:br>
              <a:rPr lang="sl-SI" sz="54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sl-SI" sz="5400" b="1" dirty="0">
                <a:ln w="28575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KRUHA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5C7F0F4-FA06-4CD0-93E8-46F2050A1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7F5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6F4453-A96A-46AE-9BF5-3EEF4F3C4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43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Bell MT" pitchFamily="18" charset="0"/>
              </a:rPr>
              <a:t>Vzhajanje </a:t>
            </a:r>
            <a:br>
              <a:rPr lang="sl-SI" dirty="0">
                <a:latin typeface="Bell MT" pitchFamily="18" charset="0"/>
              </a:rPr>
            </a:br>
            <a:r>
              <a:rPr lang="sl-SI" sz="1800" dirty="0">
                <a:solidFill>
                  <a:schemeClr val="bg1"/>
                </a:solidFill>
                <a:latin typeface="Bell MT" pitchFamily="18" charset="0"/>
              </a:rPr>
              <a:t>Po končnem oblikovanju poteka vzhajanje testa. Vzhajanje je proces, ki</a:t>
            </a:r>
            <a:br>
              <a:rPr lang="sl-SI" sz="1800" dirty="0">
                <a:solidFill>
                  <a:schemeClr val="bg1"/>
                </a:solidFill>
                <a:latin typeface="Bell MT" pitchFamily="18" charset="0"/>
              </a:rPr>
            </a:br>
            <a:r>
              <a:rPr lang="sl-SI" sz="1800" dirty="0">
                <a:solidFill>
                  <a:schemeClr val="bg1"/>
                </a:solidFill>
                <a:latin typeface="Bell MT" pitchFamily="18" charset="0"/>
              </a:rPr>
              <a:t>ga povzročajo kvasovke. Iz sladkorjev nastajata ogljikov dioksid in etanol. Ogljikov dioksid</a:t>
            </a:r>
            <a:br>
              <a:rPr lang="sl-SI" sz="1800" dirty="0">
                <a:solidFill>
                  <a:schemeClr val="bg1"/>
                </a:solidFill>
                <a:latin typeface="Bell MT" pitchFamily="18" charset="0"/>
              </a:rPr>
            </a:br>
            <a:r>
              <a:rPr lang="sl-SI" sz="1800" dirty="0">
                <a:solidFill>
                  <a:schemeClr val="bg1"/>
                </a:solidFill>
                <a:latin typeface="Bell MT" pitchFamily="18" charset="0"/>
              </a:rPr>
              <a:t>omogoča rahljanje testa.</a:t>
            </a:r>
            <a:endParaRPr lang="sl-SI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B9BBEC75-B644-43A8-A7A7-C0EFD053D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" y="1773238"/>
            <a:ext cx="4040188" cy="4016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Bell MT" pitchFamily="18" charset="0"/>
              </a:rPr>
              <a:t>Vzhajalna komora </a:t>
            </a:r>
            <a:r>
              <a:rPr lang="sl-SI" dirty="0" err="1">
                <a:latin typeface="Bell MT" pitchFamily="18" charset="0"/>
              </a:rPr>
              <a:t>Unox</a:t>
            </a:r>
            <a:r>
              <a:rPr lang="sl-SI" dirty="0">
                <a:latin typeface="Bell MT" pitchFamily="18" charset="0"/>
              </a:rPr>
              <a:t> XLT135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09791EF5-83D9-4124-B330-415B5D2D1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2349500"/>
            <a:ext cx="4040188" cy="3951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latin typeface="Bell MT" pitchFamily="18" charset="0"/>
              </a:rPr>
              <a:t>Vzhajanje največ 22kg testa, najvišja možna temperatura je 50°C.  Vzhajanje je možno na največ 8 pekačih.</a:t>
            </a:r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9DF7F7E7-DA99-401C-ABA5-F8AA1BE55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773238"/>
            <a:ext cx="4392613" cy="401637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Bell MT" pitchFamily="18" charset="0"/>
              </a:rPr>
              <a:t>Vzhajalna komora </a:t>
            </a:r>
            <a:r>
              <a:rPr lang="sl-SI" dirty="0" err="1">
                <a:latin typeface="Bell MT" pitchFamily="18" charset="0"/>
              </a:rPr>
              <a:t>Macabo</a:t>
            </a:r>
            <a:r>
              <a:rPr lang="sl-SI" dirty="0">
                <a:latin typeface="Bell MT" pitchFamily="18" charset="0"/>
              </a:rPr>
              <a:t> 94 P / PE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B532798C-D95A-48EA-8480-F20FC9501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7900" y="2636838"/>
            <a:ext cx="4041775" cy="18716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latin typeface="Bell MT" pitchFamily="18" charset="0"/>
              </a:rPr>
              <a:t>Možno je vzhajanje na        temperaturi med 0 – 90°C.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latin typeface="Bell MT" pitchFamily="18" charset="0"/>
              </a:rPr>
              <a:t>Vzhajanje je možno na največ 16 pekačih.</a:t>
            </a:r>
          </a:p>
        </p:txBody>
      </p:sp>
      <p:pic>
        <p:nvPicPr>
          <p:cNvPr id="23556" name="Picture 4" descr="http://www.makabo.si/sites/default/files/imagecache/product/94P.jpg">
            <a:extLst>
              <a:ext uri="{FF2B5EF4-FFF2-40B4-BE49-F238E27FC236}">
                <a16:creationId xmlns:a16="http://schemas.microsoft.com/office/drawing/2014/main" id="{8BD2FC07-1252-473B-B771-013275F8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076700"/>
            <a:ext cx="20955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4" name="Picture 2" descr="http://www.peki.si/catalog-images/xl135.jpg">
            <a:hlinkClick r:id="rId3"/>
            <a:extLst>
              <a:ext uri="{FF2B5EF4-FFF2-40B4-BE49-F238E27FC236}">
                <a16:creationId xmlns:a16="http://schemas.microsoft.com/office/drawing/2014/main" id="{0E909DF8-7D36-4481-828C-8069FE3D8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076700"/>
            <a:ext cx="2476500" cy="247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F67F5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9C3CE35A-D839-477B-9DBE-B4982DBC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PRIPRAVA IZDELKOV NA PEČENJE</a:t>
            </a:r>
            <a:endParaRPr lang="sl-SI" altLang="sl-SI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41C4FC2B-6FD1-4A60-935A-7A16C1546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1773238"/>
            <a:ext cx="4040187" cy="395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Namen priprave je da dobimo lepši </a:t>
            </a:r>
            <a:r>
              <a:rPr lang="sl-SI" dirty="0" err="1"/>
              <a:t>izgled</a:t>
            </a:r>
            <a:r>
              <a:rPr lang="sl-SI" dirty="0"/>
              <a:t> in gladko površino izdelkov, izboljšamo okus in aromo izdelkom,izdelki so enakomerno luknjičavi in imajo lepšo skorjo. 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AECE03B3-9B67-4DB6-A7AA-D46260B6B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9338" y="2420938"/>
            <a:ext cx="4041775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Nož:</a:t>
            </a:r>
            <a:br>
              <a:rPr lang="sl-SI" dirty="0"/>
            </a:br>
            <a:r>
              <a:rPr lang="sl-SI" dirty="0"/>
              <a:t>za </a:t>
            </a:r>
            <a:r>
              <a:rPr lang="sl-SI" dirty="0" err="1"/>
              <a:t>zaredovanje</a:t>
            </a:r>
            <a:r>
              <a:rPr lang="sl-SI" dirty="0"/>
              <a:t> ali pikanje testa, za </a:t>
            </a:r>
            <a:r>
              <a:rPr lang="sl-SI" dirty="0" err="1"/>
              <a:t>enkomerno</a:t>
            </a:r>
            <a:r>
              <a:rPr lang="sl-SI" dirty="0"/>
              <a:t> izhajanje plinov med peko.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Seme,dišavnice … : </a:t>
            </a:r>
            <a:br>
              <a:rPr lang="sl-SI" dirty="0"/>
            </a:br>
            <a:r>
              <a:rPr lang="sl-SI" dirty="0"/>
              <a:t>testo posujemo z semeni, dišavnicami, začimbami, oreški…, za lepši videz, okus, vonj…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peki.si/catalog-images/XB895.jpg">
            <a:hlinkClick r:id="rId2"/>
            <a:extLst>
              <a:ext uri="{FF2B5EF4-FFF2-40B4-BE49-F238E27FC236}">
                <a16:creationId xmlns:a16="http://schemas.microsoft.com/office/drawing/2014/main" id="{B1AF5BDC-5B15-45AA-9398-F78D0352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5625"/>
            <a:ext cx="2260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9913691-BE76-4783-8404-B1F06141CE5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Pečenje</a:t>
            </a:r>
            <a:br>
              <a:rPr lang="sl-SI" dirty="0"/>
            </a:br>
            <a:r>
              <a:rPr lang="sl-SI" sz="2200" dirty="0"/>
              <a:t>Pri pečenju potekajo procesi, kjer dobimo užitne in lažje prebavljive izdelke.</a:t>
            </a:r>
            <a:endParaRPr lang="sl-SI" dirty="0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35FE6088-CD02-4031-AA58-E191974CD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3240088" cy="639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Digitalna konvekcijska peč  XB895 (</a:t>
            </a:r>
            <a:r>
              <a:rPr lang="sl-SI" dirty="0" err="1"/>
              <a:t>BakerLux</a:t>
            </a:r>
            <a:r>
              <a:rPr lang="sl-SI" dirty="0"/>
              <a:t>™)</a:t>
            </a:r>
          </a:p>
        </p:txBody>
      </p:sp>
      <p:sp>
        <p:nvSpPr>
          <p:cNvPr id="13317" name="Ograda vsebine 3">
            <a:extLst>
              <a:ext uri="{FF2B5EF4-FFF2-40B4-BE49-F238E27FC236}">
                <a16:creationId xmlns:a16="http://schemas.microsoft.com/office/drawing/2014/main" id="{FB50CDCA-D760-4E60-989C-88F540BB1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565400"/>
            <a:ext cx="3455988" cy="410368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Toplota, ki se preneša z zrakom je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enakomerno porazdeljena po peči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in omogoča enako obarvanje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proizvoda po celotnem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pekaču. Patentirana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tehnologija DRY.Maxi™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zagotovi povečanje okusa, suh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proizvod, enakomerno razvita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notranja struktura in hrustljavo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700"/>
              <a:t>zunanjost.</a:t>
            </a:r>
            <a:br>
              <a:rPr lang="sl-SI" altLang="sl-SI" sz="1700"/>
            </a:br>
            <a:endParaRPr lang="sl-SI" altLang="sl-SI" sz="1700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8F04DA1B-F4FF-40E4-8E3E-E36646A5A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7900" y="2349500"/>
            <a:ext cx="2016125" cy="5667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Bongard</a:t>
            </a:r>
            <a:r>
              <a:rPr lang="sl-SI" dirty="0"/>
              <a:t>  peči </a:t>
            </a:r>
          </a:p>
        </p:txBody>
      </p:sp>
      <p:sp>
        <p:nvSpPr>
          <p:cNvPr id="13319" name="Ograda vsebine 5">
            <a:extLst>
              <a:ext uri="{FF2B5EF4-FFF2-40B4-BE49-F238E27FC236}">
                <a16:creationId xmlns:a16="http://schemas.microsoft.com/office/drawing/2014/main" id="{4A782348-6C90-4AB4-BEBE-3200BB2C2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32363" y="2906713"/>
            <a:ext cx="4041775" cy="31861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Bongard peči so ene najboljših in najbolj prodajanih peči, na svetu.</a:t>
            </a:r>
          </a:p>
        </p:txBody>
      </p:sp>
      <p:pic>
        <p:nvPicPr>
          <p:cNvPr id="13320" name="Picture 2" descr="Best Bread Baking Ovens | Best Deck Ovens for Small Bakeries">
            <a:extLst>
              <a:ext uri="{FF2B5EF4-FFF2-40B4-BE49-F238E27FC236}">
                <a16:creationId xmlns:a16="http://schemas.microsoft.com/office/drawing/2014/main" id="{29862A41-220F-4485-85C4-9F793577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05263"/>
            <a:ext cx="19700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3.gstatic.com/images?q=tbn:ANd9GcSGbju1tEGap3-QVvEO9iJOYrBDHMnX6dfsUF_3pPBRoFYhNyqD">
            <a:extLst>
              <a:ext uri="{FF2B5EF4-FFF2-40B4-BE49-F238E27FC236}">
                <a16:creationId xmlns:a16="http://schemas.microsoft.com/office/drawing/2014/main" id="{E9BE926E-32A0-42E2-9400-19B94807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284538"/>
            <a:ext cx="234156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6212495-B93D-4C70-975A-82CB5F61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68425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Century Gothic" panose="020B0502020202020204" pitchFamily="34" charset="0"/>
              </a:rPr>
              <a:t>Ohlajanje in skladiščenje pečenih izdelkov</a:t>
            </a:r>
            <a:br>
              <a:rPr lang="sl-SI" dirty="0">
                <a:latin typeface="Century Gothic" panose="020B0502020202020204" pitchFamily="34" charset="0"/>
              </a:rPr>
            </a:br>
            <a:r>
              <a:rPr lang="sl-SI" sz="1800" dirty="0">
                <a:latin typeface="Century Gothic" panose="020B0502020202020204" pitchFamily="34" charset="0"/>
              </a:rPr>
              <a:t>Ob koncu pečenja imajo izdelki temperaturo od 95 do100 °C. </a:t>
            </a:r>
            <a:br>
              <a:rPr lang="sl-SI" sz="1800" dirty="0">
                <a:latin typeface="Century Gothic" panose="020B0502020202020204" pitchFamily="34" charset="0"/>
              </a:rPr>
            </a:br>
            <a:r>
              <a:rPr lang="sl-SI" sz="1800" dirty="0">
                <a:latin typeface="Century Gothic" panose="020B0502020202020204" pitchFamily="34" charset="0"/>
              </a:rPr>
              <a:t>Izdelke nalagamo na vozičke, v</a:t>
            </a:r>
            <a:br>
              <a:rPr lang="sl-SI" sz="1800" dirty="0">
                <a:latin typeface="Century Gothic" panose="020B0502020202020204" pitchFamily="34" charset="0"/>
              </a:rPr>
            </a:br>
            <a:r>
              <a:rPr lang="sl-SI" sz="1800" dirty="0">
                <a:latin typeface="Century Gothic" panose="020B0502020202020204" pitchFamily="34" charset="0"/>
              </a:rPr>
              <a:t>košare ali jih pustimo na pekačih. Odpeljemo jih v prostor za ohlajanje.</a:t>
            </a:r>
          </a:p>
        </p:txBody>
      </p:sp>
      <p:sp>
        <p:nvSpPr>
          <p:cNvPr id="14340" name="Ograda besedila 2">
            <a:extLst>
              <a:ext uri="{FF2B5EF4-FFF2-40B4-BE49-F238E27FC236}">
                <a16:creationId xmlns:a16="http://schemas.microsoft.com/office/drawing/2014/main" id="{CF4A2AA7-96E7-4CCB-84A6-F8D9A9CCA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2447925" cy="496887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92D050"/>
                </a:solidFill>
              </a:rPr>
              <a:t>Klasično skladišče</a:t>
            </a:r>
          </a:p>
        </p:txBody>
      </p:sp>
      <p:sp>
        <p:nvSpPr>
          <p:cNvPr id="14341" name="Ograda vsebine 3">
            <a:extLst>
              <a:ext uri="{FF2B5EF4-FFF2-40B4-BE49-F238E27FC236}">
                <a16:creationId xmlns:a16="http://schemas.microsoft.com/office/drawing/2014/main" id="{4809EECE-1B40-42EB-BE0A-758208ACB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2363788"/>
            <a:ext cx="4040187" cy="4089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T</a:t>
            </a:r>
            <a:r>
              <a:rPr lang="it-IT" altLang="sl-SI" sz="1800"/>
              <a:t>emperatura 10–15 </a:t>
            </a:r>
            <a:r>
              <a:rPr lang="sl-SI" altLang="sl-SI" sz="1800"/>
              <a:t>°</a:t>
            </a:r>
            <a:r>
              <a:rPr lang="it-IT" altLang="sl-SI" sz="1800"/>
              <a:t>C , </a:t>
            </a:r>
            <a:endParaRPr lang="sl-SI" altLang="sl-SI" sz="1800"/>
          </a:p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R</a:t>
            </a:r>
            <a:r>
              <a:rPr lang="it-IT" altLang="sl-SI" sz="1800"/>
              <a:t>elativna vlažnost</a:t>
            </a:r>
            <a:r>
              <a:rPr lang="sl-SI" altLang="sl-SI" sz="1800"/>
              <a:t> 70–85 %.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Izdelke skladiščimo na policah ali v košarah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1800"/>
          </a:p>
          <a:p>
            <a:pPr>
              <a:buFont typeface="Arial" panose="020B0604020202020204" pitchFamily="34" charset="0"/>
              <a:buNone/>
            </a:pPr>
            <a:endParaRPr lang="sl-SI" altLang="sl-SI" sz="1800"/>
          </a:p>
          <a:p>
            <a:pPr>
              <a:buFont typeface="Arial" panose="020B0604020202020204" pitchFamily="34" charset="0"/>
              <a:buNone/>
            </a:pPr>
            <a:endParaRPr lang="sl-SI" altLang="sl-SI" sz="1800"/>
          </a:p>
          <a:p>
            <a:pPr>
              <a:buFont typeface="Arial" panose="020B0604020202020204" pitchFamily="34" charset="0"/>
              <a:buNone/>
            </a:pPr>
            <a:endParaRPr lang="sl-SI" altLang="sl-SI" sz="1800"/>
          </a:p>
          <a:p>
            <a:pPr>
              <a:buFont typeface="Arial" panose="020B0604020202020204" pitchFamily="34" charset="0"/>
              <a:buNone/>
            </a:pPr>
            <a:r>
              <a:rPr lang="it-IT" altLang="sl-SI" sz="1800"/>
              <a:t>po 15 minutah mora biti temperatura sredice izdelka 70 </a:t>
            </a:r>
            <a:r>
              <a:rPr lang="sl-SI" altLang="sl-SI" sz="1800"/>
              <a:t>°</a:t>
            </a:r>
            <a:r>
              <a:rPr lang="it-IT" altLang="sl-SI" sz="1800"/>
              <a:t>C,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1800"/>
              <a:t>po 50 minutah pa se mora znižati temperatura pod 20 °C.</a:t>
            </a:r>
          </a:p>
        </p:txBody>
      </p:sp>
      <p:sp>
        <p:nvSpPr>
          <p:cNvPr id="14342" name="Ograda besedila 4">
            <a:extLst>
              <a:ext uri="{FF2B5EF4-FFF2-40B4-BE49-F238E27FC236}">
                <a16:creationId xmlns:a16="http://schemas.microsoft.com/office/drawing/2014/main" id="{10FB0BE5-93BB-4B13-997B-D01077684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3800" y="1628775"/>
            <a:ext cx="1944688" cy="474663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92D050"/>
                </a:solidFill>
              </a:rPr>
              <a:t>Zamrzovanje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1DB836A8-0765-4EA5-8AFE-9E0664E8A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4275" y="2205038"/>
            <a:ext cx="4041775" cy="39512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Najkvalitetnejše je hitro zamrzovanje, kjer uporabimo v prvi fazi ohlajanja temperature –40 °C.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Kasneje skladiščimo zamrznjene izdelke pri </a:t>
            </a:r>
            <a:r>
              <a:rPr lang="pl-PL" dirty="0"/>
              <a:t>temperaturah od –22 C do –18 </a:t>
            </a:r>
            <a:r>
              <a:rPr lang="sl-SI" dirty="0"/>
              <a:t>°</a:t>
            </a:r>
            <a:r>
              <a:rPr lang="pl-PL" dirty="0"/>
              <a:t>C.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Zamrzovanje je drag postopek, zato ga </a:t>
            </a:r>
            <a:r>
              <a:rPr lang="sl-SI" dirty="0"/>
              <a:t>uporabljamo za dražje izdelke 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Zamrzujemo vzhajane, </a:t>
            </a:r>
            <a:r>
              <a:rPr lang="sl-SI" dirty="0" err="1"/>
              <a:t>polpečene</a:t>
            </a:r>
            <a:r>
              <a:rPr lang="sl-SI" dirty="0"/>
              <a:t> ali pečene izdelke.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6F487-FE80-4B7B-9CAE-ACA82BC2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PAKIRANJE PEKOVSKIH IZDELKOV</a:t>
            </a:r>
            <a:br>
              <a:rPr lang="sl-SI" b="1" dirty="0"/>
            </a:br>
            <a:r>
              <a:rPr lang="sl-SI" sz="2000" dirty="0"/>
              <a:t>Zaključni del celotnega procesa peke izdelkov je razrez pečenih izdelkov in njihovo</a:t>
            </a:r>
            <a:br>
              <a:rPr lang="sl-SI" sz="2000" dirty="0"/>
            </a:br>
            <a:r>
              <a:rPr lang="sl-SI" sz="2000" dirty="0"/>
              <a:t>pakiranje.</a:t>
            </a:r>
            <a:endParaRPr lang="sl-SI" dirty="0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892CE2D-16BE-4F86-AF85-D13077FA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1828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l-PL" altLang="sl-SI" sz="2000"/>
              <a:t>– zadržimo postopek staranja, zmanjšamo odpad zaradi roka trajanja,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– zaščitimo izdelke pred poškodbami,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– izdelke zaščitimo pred biološkimi in kemičnimi vplivi okolja,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– embalaža privlači kupce.</a:t>
            </a:r>
          </a:p>
        </p:txBody>
      </p:sp>
      <p:sp>
        <p:nvSpPr>
          <p:cNvPr id="15364" name="Pravokotnik 3">
            <a:extLst>
              <a:ext uri="{FF2B5EF4-FFF2-40B4-BE49-F238E27FC236}">
                <a16:creationId xmlns:a16="http://schemas.microsoft.com/office/drawing/2014/main" id="{28BF6790-2312-4ACA-A863-5D485371A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424238"/>
            <a:ext cx="324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Selectra 30 stroj za razrez kruha </a:t>
            </a:r>
            <a:endParaRPr lang="sl-SI" altLang="sl-SI"/>
          </a:p>
        </p:txBody>
      </p:sp>
      <p:pic>
        <p:nvPicPr>
          <p:cNvPr id="15365" name="Picture 2" descr="http://www.petruzalek.si/data_si/images/579m.jpg">
            <a:extLst>
              <a:ext uri="{FF2B5EF4-FFF2-40B4-BE49-F238E27FC236}">
                <a16:creationId xmlns:a16="http://schemas.microsoft.com/office/drawing/2014/main" id="{9F07F1EF-77BE-463E-93B5-3CDBD612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5263"/>
            <a:ext cx="23812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Pravokotnik 5">
            <a:extLst>
              <a:ext uri="{FF2B5EF4-FFF2-40B4-BE49-F238E27FC236}">
                <a16:creationId xmlns:a16="http://schemas.microsoft.com/office/drawing/2014/main" id="{00DE5F26-833C-4413-AD56-F9270E7A2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029075"/>
            <a:ext cx="347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Hartmann GBK 205 stroj za pakiranje razrezanega kruha</a:t>
            </a:r>
          </a:p>
        </p:txBody>
      </p:sp>
      <p:pic>
        <p:nvPicPr>
          <p:cNvPr id="15367" name="Picture 4" descr="http://www.petruzalek.si/data_si/images/575m.jpg">
            <a:extLst>
              <a:ext uri="{FF2B5EF4-FFF2-40B4-BE49-F238E27FC236}">
                <a16:creationId xmlns:a16="http://schemas.microsoft.com/office/drawing/2014/main" id="{50F3BB57-5B2B-4F10-A331-62E87B5B3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38700"/>
            <a:ext cx="23812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https://encrypted-tbn3.gstatic.com/images?q=tbn:ANd9GcQinjyG51MFoKjAx48DT0E8TamWbLiJDQWJYyIz2hoGQPzUv1bPBg">
            <a:extLst>
              <a:ext uri="{FF2B5EF4-FFF2-40B4-BE49-F238E27FC236}">
                <a16:creationId xmlns:a16="http://schemas.microsoft.com/office/drawing/2014/main" id="{F621F41C-1718-402B-B059-84D24739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157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3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8315E0-8D28-47C9-A4AC-806B852F925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/>
              <a:t>SVETOVNI PROIZVAJALCI STROJEV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A1099670-4575-435F-ADEE-F09ED73C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3" y="1989138"/>
            <a:ext cx="3671887" cy="27352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l-SI" altLang="sl-SI" b="1"/>
              <a:t>Bongard </a:t>
            </a:r>
          </a:p>
          <a:p>
            <a:pPr algn="ctr"/>
            <a:r>
              <a:rPr lang="sl-SI" altLang="sl-SI" b="1"/>
              <a:t>Gostol</a:t>
            </a:r>
          </a:p>
          <a:p>
            <a:pPr algn="ctr"/>
            <a:r>
              <a:rPr lang="sl-SI" altLang="sl-SI" b="1"/>
              <a:t>Rollmatic</a:t>
            </a:r>
          </a:p>
          <a:p>
            <a:pPr algn="ctr"/>
            <a:r>
              <a:rPr lang="sl-SI" altLang="sl-SI" b="1"/>
              <a:t>AMF</a:t>
            </a:r>
          </a:p>
          <a:p>
            <a:pPr algn="ctr"/>
            <a:endParaRPr lang="sl-SI" altLang="sl-SI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BDD9F-B73E-4700-A962-95A09D9C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3970784" cy="165973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b="1" dirty="0">
                <a:ln>
                  <a:solidFill>
                    <a:schemeClr val="tx1"/>
                  </a:solidFill>
                </a:ln>
                <a:solidFill>
                  <a:srgbClr val="0F67F5"/>
                </a:solidFill>
              </a:rPr>
              <a:t>Viri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34A7EF13-070F-4113-8D7D-C7D7265D1FC4}"/>
              </a:ext>
            </a:extLst>
          </p:cNvPr>
          <p:cNvSpPr txBox="1">
            <a:spLocks/>
          </p:cNvSpPr>
          <p:nvPr/>
        </p:nvSpPr>
        <p:spPr bwMode="auto">
          <a:xfrm>
            <a:off x="3587750" y="4337050"/>
            <a:ext cx="55800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sl-SI" altLang="sl-SI" sz="900">
                <a:hlinkClick r:id="rId2"/>
              </a:rPr>
              <a:t>http://www.tehtnica.si/images/stories/izdelki/tt_precizne/vibra%20SJ%20%20prospekt.pdf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3"/>
              </a:rPr>
              <a:t>http://www.peki.si/trgovina/dozatorji-vode/dozator-vode-doso-45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4"/>
              </a:rPr>
              <a:t>http://www.timelectronic.co.rs/index.php?&amp;pageid=25&amp;&amp;contid=8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5"/>
              </a:rPr>
              <a:t>http://www.peki.si/trgovina/spiralni-mesalniki/spiralni-mesalnik-z-odstranljivim-kotlom-im44a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6"/>
              </a:rPr>
              <a:t>http://www.peki.si/trgovina/delilno-okroglilni-stroji-za-pekarne/delilno-okroglilni-stroj-daub-dr2-2-30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7"/>
              </a:rPr>
              <a:t>http://www.btf.si/index.php?page=10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8"/>
              </a:rPr>
              <a:t>http://www.konzorcij-bss.bc-naklo.si/mod/resource/view.php?id=206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9"/>
              </a:rPr>
              <a:t>https://www.google.si/?gws_rd=cr&amp;ei=0UR9UuHFNIfi4wTG9IGACA#q=pekovska+tehtnica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10"/>
              </a:rPr>
              <a:t>http://www.peki.si/trgovina/delilno-okroglilni-stroji-za-pekarne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10"/>
              </a:rPr>
              <a:t>http://www.peki.si/trgovina/delilno-okroglilni-stroji-za-pekarne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11"/>
              </a:rPr>
              <a:t>http://www.makabo.si/content/vzhajalna-komora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12"/>
              </a:rPr>
              <a:t>http://www.fbmbakingmachines.com/cervap.html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13"/>
              </a:rPr>
              <a:t>http://www.fines.si/slo/mesalniki-za-testo/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r>
              <a:rPr lang="sl-SI" altLang="sl-SI" sz="900">
                <a:hlinkClick r:id="rId14"/>
              </a:rPr>
              <a:t>http://www.petruzalek.si/hartmann1</a:t>
            </a:r>
            <a:endParaRPr lang="sl-SI" altLang="sl-SI" sz="900"/>
          </a:p>
          <a:p>
            <a:pPr algn="ctr">
              <a:spcBef>
                <a:spcPct val="20000"/>
              </a:spcBef>
            </a:pPr>
            <a:endParaRPr lang="sl-SI" altLang="sl-SI" sz="900"/>
          </a:p>
          <a:p>
            <a:pPr algn="ctr">
              <a:spcBef>
                <a:spcPct val="20000"/>
              </a:spcBef>
            </a:pPr>
            <a:endParaRPr lang="sl-SI" altLang="sl-SI" sz="900"/>
          </a:p>
          <a:p>
            <a:pPr algn="ctr">
              <a:spcBef>
                <a:spcPct val="20000"/>
              </a:spcBef>
            </a:pPr>
            <a:endParaRPr lang="sl-SI" altLang="sl-SI" sz="900"/>
          </a:p>
          <a:p>
            <a:pPr algn="ctr">
              <a:spcBef>
                <a:spcPct val="20000"/>
              </a:spcBef>
            </a:pPr>
            <a:endParaRPr lang="sl-SI" altLang="sl-SI" sz="900"/>
          </a:p>
          <a:p>
            <a:pPr algn="ctr">
              <a:spcBef>
                <a:spcPct val="20000"/>
              </a:spcBef>
            </a:pPr>
            <a:endParaRPr lang="sl-SI" altLang="sl-SI" sz="900"/>
          </a:p>
          <a:p>
            <a:pPr algn="ctr">
              <a:spcBef>
                <a:spcPct val="20000"/>
              </a:spcBef>
            </a:pPr>
            <a:endParaRPr lang="sl-SI" altLang="sl-SI" sz="900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C567B8FE-92B0-4BBE-8B0B-3412857B7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100">
            <a:off x="684213" y="23495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9ADD16BE-BE07-4020-BB22-7257FFFF5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35163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4F895E-DED7-4DB2-AE94-03C8747C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60350"/>
            <a:ext cx="8013700" cy="1143000"/>
          </a:xfrm>
          <a:noFill/>
          <a:ln w="38100"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Priprava surovin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17F88AD8-FAA3-4037-8C7F-2FF3A4062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968875"/>
          </a:xfrm>
        </p:spPr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l-SI" altLang="sl-SI" sz="1800" b="1" u="sng"/>
              <a:t>SEJANJE MOKE</a:t>
            </a:r>
            <a:r>
              <a:rPr lang="sl-SI" altLang="sl-SI" sz="1800" b="1"/>
              <a:t>: </a:t>
            </a:r>
            <a:r>
              <a:rPr lang="sl-SI" altLang="sl-SI" sz="1800"/>
              <a:t>odstranimo primesi, vnesemo zrak v moko, presejana moka vpije več vode in jo hitreje vpija.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l-SI" altLang="sl-SI" sz="1800" b="1" u="sng"/>
              <a:t>VODA</a:t>
            </a:r>
            <a:r>
              <a:rPr lang="sl-SI" altLang="sl-SI" sz="1800"/>
              <a:t> </a:t>
            </a:r>
            <a:r>
              <a:rPr lang="sl-SI" altLang="sl-SI" sz="1800" b="1"/>
              <a:t>:</a:t>
            </a:r>
            <a:r>
              <a:rPr lang="sl-SI" altLang="sl-SI" sz="1800"/>
              <a:t> določimo ustrezno količino in temperaturo vode ročno ali z dozatorji, količina vode je odvisna od vrste testa in tipa moke.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l-SI" altLang="sl-SI" sz="1800" b="1" u="sng"/>
              <a:t>KVAS: </a:t>
            </a:r>
            <a:r>
              <a:rPr lang="sl-SI" altLang="sl-SI" sz="1800"/>
              <a:t>uporabimo sveži ali pa suhi kvas, pripravimo lahko kvasno suspenzijo ali pa ga dodamo direktno v mešalnih takega kot je.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l-SI" altLang="sl-SI" sz="1800" b="1" u="sng"/>
              <a:t>SLADKOR</a:t>
            </a:r>
            <a:r>
              <a:rPr lang="sl-SI" altLang="sl-SI" sz="1800" b="1"/>
              <a:t>:  </a:t>
            </a:r>
            <a:r>
              <a:rPr lang="sl-SI" altLang="sl-SI" sz="1800"/>
              <a:t>zatehtamo določeno količino sladkorja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l-SI" altLang="sl-SI" sz="1800" b="1" u="sng"/>
              <a:t>SOL: </a:t>
            </a:r>
            <a:r>
              <a:rPr lang="sl-SI" altLang="sl-SI" sz="1800"/>
              <a:t>zatehtamo določeno količino soli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sl-SI" altLang="sl-SI" sz="180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sl-SI" altLang="sl-SI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C39A0-28A0-48AA-B9FB-530CFE25F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-26988"/>
            <a:ext cx="3786188" cy="763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/>
              <a:t>Priprava surovin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93D77D2B-0DFC-4D53-81AE-F2D3E5FA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981075"/>
            <a:ext cx="2052637" cy="5667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Tehtnica 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BDE4430A-0801-4170-B88C-3C3BE5CE3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00" y="1762125"/>
            <a:ext cx="4500563" cy="5195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S pomočjo tehtnice </a:t>
            </a:r>
            <a:r>
              <a:rPr lang="sl-SI" dirty="0" err="1"/>
              <a:t>zatehtamo</a:t>
            </a:r>
            <a:r>
              <a:rPr lang="sl-SI" dirty="0"/>
              <a:t> potrebne količine surovin.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V pekarstvu uporabljamo digitalne tehtnice.</a:t>
            </a:r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BD2542D0-A861-4AA6-98A1-7CE7D43A5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963" y="908050"/>
            <a:ext cx="2376487" cy="5143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 err="1"/>
              <a:t>Dozator</a:t>
            </a:r>
            <a:r>
              <a:rPr lang="sl-SI" dirty="0"/>
              <a:t> vode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6C3EDE9D-7BE8-4EE9-AAC4-31FD9B48C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4581525"/>
            <a:ext cx="4498975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Določimo temperaturo in količino vode 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Vse poteka elektronsko.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5262D1-263D-40A2-A5E3-11DCCC6F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84638"/>
            <a:ext cx="2016125" cy="179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2F1B54D-5D04-4C11-BE10-5B356389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005263"/>
            <a:ext cx="1924050" cy="1458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8F8C12-42D2-47C4-B3D7-66DC92403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916113"/>
            <a:ext cx="1560513" cy="156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06" name="PoljeZBesedilom 6">
            <a:extLst>
              <a:ext uri="{FF2B5EF4-FFF2-40B4-BE49-F238E27FC236}">
                <a16:creationId xmlns:a16="http://schemas.microsoft.com/office/drawing/2014/main" id="{75D91D5E-014A-4F1D-8D82-E9D0A2D1E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773238"/>
            <a:ext cx="1728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DOSO 45</a:t>
            </a:r>
          </a:p>
        </p:txBody>
      </p:sp>
      <p:sp>
        <p:nvSpPr>
          <p:cNvPr id="4107" name="PoljeZBesedilom 8">
            <a:extLst>
              <a:ext uri="{FF2B5EF4-FFF2-40B4-BE49-F238E27FC236}">
                <a16:creationId xmlns:a16="http://schemas.microsoft.com/office/drawing/2014/main" id="{AADA7175-1E95-4FF9-8DCB-1B027A9BA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413" y="3284538"/>
            <a:ext cx="170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NCS</a:t>
            </a:r>
          </a:p>
          <a:p>
            <a:r>
              <a:rPr lang="sl-SI" altLang="sl-SI" b="1"/>
              <a:t>SCALE HOUSE</a:t>
            </a:r>
          </a:p>
        </p:txBody>
      </p:sp>
      <p:sp>
        <p:nvSpPr>
          <p:cNvPr id="4108" name="PoljeZBesedilom 9">
            <a:extLst>
              <a:ext uri="{FF2B5EF4-FFF2-40B4-BE49-F238E27FC236}">
                <a16:creationId xmlns:a16="http://schemas.microsoft.com/office/drawing/2014/main" id="{24432B23-ECED-4366-BAD2-534E5F3AC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1186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Vibra SJP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67E46ACD-2542-4389-B14A-8A981B41A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3068638"/>
            <a:ext cx="1589088" cy="1192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110" name="PoljeZBesedilom 10">
            <a:extLst>
              <a:ext uri="{FF2B5EF4-FFF2-40B4-BE49-F238E27FC236}">
                <a16:creationId xmlns:a16="http://schemas.microsoft.com/office/drawing/2014/main" id="{985B673A-DD48-41C9-A5B1-5B558852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4005263"/>
            <a:ext cx="1225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CEMULUS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0797">
            <a:alpha val="7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DBD9FC-6F13-43F4-85B7-9C622EF3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31750"/>
            <a:ext cx="8013700" cy="13684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/>
              <a:t>MEŠANJE TESTA</a:t>
            </a:r>
            <a:br>
              <a:rPr lang="sl-SI" sz="2400" dirty="0"/>
            </a:br>
            <a:r>
              <a:rPr lang="sl-SI" sz="2000" dirty="0"/>
              <a:t>Mešanje testa je mehanski postopek s katerim osnovne surovine zmešamo, da dobimo popolnoma homogeno maso testa. </a:t>
            </a:r>
            <a:endParaRPr lang="sl-SI" sz="2400" dirty="0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8A5B779B-FC1A-4B9D-B771-12FCCED2C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68513"/>
            <a:ext cx="4040188" cy="7842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Spiralni mešalnik z odstranljivim kotlom IM44AD</a:t>
            </a:r>
          </a:p>
        </p:txBody>
      </p:sp>
      <p:sp>
        <p:nvSpPr>
          <p:cNvPr id="5124" name="Ograda vsebine 3">
            <a:extLst>
              <a:ext uri="{FF2B5EF4-FFF2-40B4-BE49-F238E27FC236}">
                <a16:creationId xmlns:a16="http://schemas.microsoft.com/office/drawing/2014/main" id="{E7A55B51-C4E2-4012-9880-5AA219D73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068638"/>
            <a:ext cx="4643438" cy="375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Zaradi majhnih dimenzij je mešalnik primeren tudi za manjše prostore, pizzerije, gostišča,…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000"/>
              <a:t>Največja možna masa testa je 44kg.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000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CF71752E-2B18-4174-9FB9-7052B9DD4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0638" y="1484313"/>
            <a:ext cx="4041775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Spiralni mešalnik z odstranljivim kotlom Fines</a:t>
            </a:r>
          </a:p>
        </p:txBody>
      </p:sp>
      <p:sp>
        <p:nvSpPr>
          <p:cNvPr id="5126" name="Ograda vsebine 5">
            <a:extLst>
              <a:ext uri="{FF2B5EF4-FFF2-40B4-BE49-F238E27FC236}">
                <a16:creationId xmlns:a16="http://schemas.microsoft.com/office/drawing/2014/main" id="{91D1EDCC-8AE4-4FFF-A665-F64F87EE0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0263" y="2133600"/>
            <a:ext cx="4503737" cy="31400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pl-PL" altLang="sl-SI"/>
              <a:t>Kotli so velikosti </a:t>
            </a:r>
          </a:p>
          <a:p>
            <a:pPr>
              <a:buFont typeface="Arial" panose="020B0604020202020204" pitchFamily="34" charset="0"/>
              <a:buNone/>
            </a:pPr>
            <a:r>
              <a:rPr lang="pl-PL" altLang="sl-SI"/>
              <a:t>od 5kg do 250kg in več.</a:t>
            </a:r>
          </a:p>
          <a:p>
            <a:pPr>
              <a:buFont typeface="Arial" panose="020B0604020202020204" pitchFamily="34" charset="0"/>
              <a:buNone/>
            </a:pPr>
            <a:endParaRPr lang="pl-PL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3E5AB9-87BB-4094-8A58-6A22FCD5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508500"/>
            <a:ext cx="2138362" cy="2138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mikserji-za-pekarstvo">
            <a:hlinkClick r:id="rId3"/>
            <a:extLst>
              <a:ext uri="{FF2B5EF4-FFF2-40B4-BE49-F238E27FC236}">
                <a16:creationId xmlns:a16="http://schemas.microsoft.com/office/drawing/2014/main" id="{15097ADB-0281-486C-9187-1CBF42B8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68638"/>
            <a:ext cx="4500562" cy="2265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39999">
              <a:srgbClr val="85C2FF"/>
            </a:gs>
            <a:gs pos="70000">
              <a:srgbClr val="00B0F0"/>
            </a:gs>
            <a:gs pos="100000">
              <a:srgbClr val="93CDD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67521D66-FD91-4EDC-815D-F9C70D93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/>
          <a:lstStyle/>
          <a:p>
            <a:r>
              <a:rPr lang="sl-SI" altLang="sl-SI" sz="5400"/>
              <a:t>TRANSPORT TESTA</a:t>
            </a:r>
            <a:br>
              <a:rPr lang="sl-SI" altLang="sl-SI" sz="2000"/>
            </a:br>
            <a:r>
              <a:rPr lang="sl-SI" altLang="sl-SI" sz="2000"/>
              <a:t>Je tehnološka operacija pri kateri prenesemo testo iz mesilnega kotla do naprav za deljenje testa.</a:t>
            </a:r>
            <a:br>
              <a:rPr lang="sl-SI" altLang="sl-SI" sz="2000"/>
            </a:br>
            <a:endParaRPr lang="sl-SI" altLang="sl-SI" sz="2000"/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57D7A42C-0E22-4FEE-A2FC-31D75EC3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2860675"/>
            <a:ext cx="4471987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800" dirty="0"/>
              <a:t>Dvižni transporter TEK 1600</a:t>
            </a:r>
          </a:p>
        </p:txBody>
      </p:sp>
      <p:sp>
        <p:nvSpPr>
          <p:cNvPr id="6148" name="Ograda vsebine 3">
            <a:extLst>
              <a:ext uri="{FF2B5EF4-FFF2-40B4-BE49-F238E27FC236}">
                <a16:creationId xmlns:a16="http://schemas.microsoft.com/office/drawing/2014/main" id="{DD9497CE-CC03-47B7-A396-13120F978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3573463"/>
            <a:ext cx="4330700" cy="25495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l-SI" altLang="sl-SI"/>
              <a:t>omogoča transport testa iz koničnega okroglilnika direktno na stroj za oblikovanje</a:t>
            </a:r>
          </a:p>
        </p:txBody>
      </p:sp>
      <p:pic>
        <p:nvPicPr>
          <p:cNvPr id="6149" name="Picture 2">
            <a:extLst>
              <a:ext uri="{FF2B5EF4-FFF2-40B4-BE49-F238E27FC236}">
                <a16:creationId xmlns:a16="http://schemas.microsoft.com/office/drawing/2014/main" id="{24C4BE45-FECF-4B56-8B40-0B613D897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6F21B3-B0E1-4087-94F0-F19B85EC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29940">
            <a:off x="187325" y="509588"/>
            <a:ext cx="8218488" cy="1123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/>
              <a:t>DELJENJE TESTA</a:t>
            </a:r>
            <a:br>
              <a:rPr lang="sl-SI" sz="3200" dirty="0"/>
            </a:br>
            <a:r>
              <a:rPr lang="sl-SI" sz="2200" dirty="0"/>
              <a:t>Deljenje testa je postopek pri katerem določimo težo testenega kosa</a:t>
            </a:r>
            <a:endParaRPr lang="sl-SI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422B17-1D6B-4FF9-94DE-A8327A04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8892">
            <a:off x="5194300" y="1749425"/>
            <a:ext cx="2786063" cy="278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815A5E45-71FA-4B11-80E0-E617FA4F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889">
            <a:off x="1238250" y="4283075"/>
            <a:ext cx="2509838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id="{133BC67E-7CD6-4007-A1CA-879763887288}"/>
              </a:ext>
            </a:extLst>
          </p:cNvPr>
          <p:cNvSpPr/>
          <p:nvPr/>
        </p:nvSpPr>
        <p:spPr>
          <a:xfrm>
            <a:off x="481013" y="2373313"/>
            <a:ext cx="2663825" cy="1584325"/>
          </a:xfrm>
          <a:prstGeom prst="cloud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ROČNO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S pekovsko tehtnico</a:t>
            </a:r>
            <a:br>
              <a:rPr lang="sl-SI" b="1" dirty="0">
                <a:solidFill>
                  <a:schemeClr val="tx1"/>
                </a:solidFill>
              </a:rPr>
            </a:b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id="{F09E4EB5-AE7E-4D67-BEEA-C54FCBE47B5A}"/>
              </a:ext>
            </a:extLst>
          </p:cNvPr>
          <p:cNvSpPr/>
          <p:nvPr/>
        </p:nvSpPr>
        <p:spPr>
          <a:xfrm>
            <a:off x="5003800" y="4708525"/>
            <a:ext cx="3695700" cy="1951038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Delilno okroglilni stroj - polavtomatski DAUB DR2 2/30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7FF">
            <a:alpha val="7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824219E4-6252-4259-AD36-D311C239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850" y="260350"/>
            <a:ext cx="8229600" cy="1143000"/>
          </a:xfrm>
        </p:spPr>
        <p:txBody>
          <a:bodyPr/>
          <a:lstStyle/>
          <a:p>
            <a:r>
              <a:rPr lang="sl-SI" altLang="sl-SI" sz="4800" b="1"/>
              <a:t>Okroglanje testa</a:t>
            </a:r>
          </a:p>
        </p:txBody>
      </p:sp>
      <p:sp>
        <p:nvSpPr>
          <p:cNvPr id="8195" name="Ograda besedila 2">
            <a:extLst>
              <a:ext uri="{FF2B5EF4-FFF2-40B4-BE49-F238E27FC236}">
                <a16:creationId xmlns:a16="http://schemas.microsoft.com/office/drawing/2014/main" id="{040F1230-D9B2-4B3F-96C1-DCF46704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8775"/>
            <a:ext cx="4497388" cy="546100"/>
          </a:xfrm>
        </p:spPr>
        <p:txBody>
          <a:bodyPr/>
          <a:lstStyle/>
          <a:p>
            <a:pPr algn="ctr"/>
            <a:r>
              <a:rPr lang="pl-PL" altLang="sl-SI" sz="2100"/>
              <a:t>Stožčasti stroj za okroglanje SABOTIN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7A6C4166-6981-48E7-BEE4-74D35348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2319338"/>
            <a:ext cx="4040188" cy="2838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z="2000" dirty="0"/>
              <a:t>Kos testa potuje med vrtečim se stožcem in dvema spiralama. Stožec z lahkim pritiskom</a:t>
            </a:r>
            <a:r>
              <a:rPr lang="sl-SI" sz="2000" dirty="0"/>
              <a:t> dviguje kose testa in jih obrača. Ko testo zapusti prvo širšo spiralo, pade v ožjo drugo spiralo in se dokončno oblikuje. </a:t>
            </a:r>
          </a:p>
        </p:txBody>
      </p:sp>
      <p:sp>
        <p:nvSpPr>
          <p:cNvPr id="8197" name="Ograda besedila 4">
            <a:extLst>
              <a:ext uri="{FF2B5EF4-FFF2-40B4-BE49-F238E27FC236}">
                <a16:creationId xmlns:a16="http://schemas.microsoft.com/office/drawing/2014/main" id="{8929872D-7C62-4F60-8E07-D3CA8C44F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altLang="sl-SI"/>
              <a:t>Konični Okroglilnik KONIK 1 </a:t>
            </a:r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46C2A74A-823B-46D2-BE67-2E7E4BA30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1790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je idealen za </a:t>
            </a:r>
            <a:r>
              <a:rPr lang="sl-SI" dirty="0" err="1"/>
              <a:t>okroglenje</a:t>
            </a:r>
            <a:r>
              <a:rPr lang="sl-SI" dirty="0"/>
              <a:t> mehkih in srednje trdih test.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F36B7C-DCF5-4867-8196-B9CC7D0C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518025"/>
            <a:ext cx="1655762" cy="2151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20D84C3-4164-4781-AF81-1A621FA1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429000"/>
            <a:ext cx="28575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2A4E3C-DBF9-4D8F-B64E-56041091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48009">
            <a:off x="273050" y="4413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VMESNO POČIVANJE</a:t>
            </a:r>
            <a:br>
              <a:rPr lang="sl-SI" dirty="0"/>
            </a:br>
            <a:r>
              <a:rPr lang="nn-NO" sz="1800" dirty="0"/>
              <a:t>Med okroglanjem in končnim oblikovanjem kosov</a:t>
            </a:r>
            <a:r>
              <a:rPr lang="sl-SI" sz="1800" dirty="0"/>
              <a:t> testa</a:t>
            </a:r>
            <a:r>
              <a:rPr lang="nn-NO" sz="1800" dirty="0"/>
              <a:t> poteka faza vmesnega počivanja</a:t>
            </a:r>
            <a:r>
              <a:rPr lang="sl-SI" sz="1800" dirty="0"/>
              <a:t>.</a:t>
            </a:r>
            <a:br>
              <a:rPr lang="sl-SI" sz="1800" dirty="0"/>
            </a:br>
            <a:r>
              <a:rPr lang="sl-SI" sz="1800" dirty="0"/>
              <a:t>Potka v </a:t>
            </a:r>
            <a:r>
              <a:rPr lang="sl-SI" sz="1800" dirty="0" err="1"/>
              <a:t>intermedialni</a:t>
            </a:r>
            <a:r>
              <a:rPr lang="sl-SI" sz="1800" dirty="0"/>
              <a:t> komori 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3B50D9F6-F6EF-47E0-B343-80243233E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73238"/>
            <a:ext cx="4040188" cy="6397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BTF </a:t>
            </a:r>
            <a:r>
              <a:rPr lang="sl-SI" dirty="0" err="1"/>
              <a:t>Intermedialna</a:t>
            </a:r>
            <a:r>
              <a:rPr lang="sl-SI" dirty="0"/>
              <a:t> komora IK 1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664FFC28-9AFC-4329-8A18-45E506E90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" y="2492375"/>
            <a:ext cx="4040188" cy="3663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 err="1"/>
              <a:t>Intermedialna</a:t>
            </a:r>
            <a:r>
              <a:rPr lang="sl-SI" sz="2000" dirty="0"/>
              <a:t> komora IK 1 je</a:t>
            </a:r>
            <a:br>
              <a:rPr lang="sl-SI" sz="2000" dirty="0"/>
            </a:br>
            <a:r>
              <a:rPr lang="sl-SI" sz="2000" dirty="0"/>
              <a:t>namenjena za počivanje predhodno </a:t>
            </a:r>
            <a:r>
              <a:rPr lang="sl-SI" sz="2000" dirty="0" err="1"/>
              <a:t>okroglenih</a:t>
            </a:r>
            <a:r>
              <a:rPr lang="sl-SI" sz="2000" dirty="0"/>
              <a:t> kosov testa težkih do 1200 g, </a:t>
            </a:r>
            <a:r>
              <a:rPr lang="pl-PL" sz="2000" dirty="0"/>
              <a:t>poljubno nastavljiv čas od 4 do 20 minut</a:t>
            </a:r>
            <a:endParaRPr lang="sl-SI" sz="2000" dirty="0"/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CA613617-1041-4E5F-9D9F-1AB547FF6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9338" y="1916113"/>
            <a:ext cx="4041775" cy="6397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Pietroberto intermedialna komora CPG256</a:t>
            </a:r>
            <a:endParaRPr lang="sl-SI" dirty="0"/>
          </a:p>
        </p:txBody>
      </p:sp>
      <p:sp>
        <p:nvSpPr>
          <p:cNvPr id="6" name="Ograda vsebine 5">
            <a:extLst>
              <a:ext uri="{FF2B5EF4-FFF2-40B4-BE49-F238E27FC236}">
                <a16:creationId xmlns:a16="http://schemas.microsoft.com/office/drawing/2014/main" id="{A86180D9-5C62-4F82-AC9E-7D4395D6C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708275"/>
            <a:ext cx="4041775" cy="2520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Testo Teža 400 - 1500 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dirty="0"/>
              <a:t>Maksimalni pretok 852 kosov na uro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/>
          </a:p>
        </p:txBody>
      </p:sp>
      <p:pic>
        <p:nvPicPr>
          <p:cNvPr id="2050" name="Picture 2" descr="Oblik">
            <a:extLst>
              <a:ext uri="{FF2B5EF4-FFF2-40B4-BE49-F238E27FC236}">
                <a16:creationId xmlns:a16="http://schemas.microsoft.com/office/drawing/2014/main" id="{DE994E70-3491-48E3-8D06-1EAA4A6A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221163"/>
            <a:ext cx="28575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www.brasno.com/images/pekarska/pietroberto/predfermetationproofers.jpg">
            <a:extLst>
              <a:ext uri="{FF2B5EF4-FFF2-40B4-BE49-F238E27FC236}">
                <a16:creationId xmlns:a16="http://schemas.microsoft.com/office/drawing/2014/main" id="{BB1BA665-5117-42D7-8A1A-1B5F0F9A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860800"/>
            <a:ext cx="2381250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33E9">
            <a:alpha val="6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B1EAB-116C-43EB-AACA-EEE95953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Oblikovanje štruc</a:t>
            </a:r>
            <a:br>
              <a:rPr lang="sl-SI" dirty="0"/>
            </a:br>
            <a:r>
              <a:rPr lang="sl-SI" sz="2000" dirty="0"/>
              <a:t>Oblike zavitih štruc so popolnoma enake. Enaka je dolžina, debelina in način zavijanja</a:t>
            </a:r>
            <a:br>
              <a:rPr lang="sl-SI" sz="2000" dirty="0"/>
            </a:br>
            <a:r>
              <a:rPr lang="sl-SI" sz="2000" dirty="0"/>
              <a:t>posameznega testenega kosa. 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065AA21B-6071-4AE3-AD7D-233682EF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2060575"/>
            <a:ext cx="3670300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2000" dirty="0"/>
              <a:t>Stroj za valjanje testa ROLLFIX 30 W/650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CE1BF836-3A92-4EE2-80FE-F2EE20B06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2906713"/>
            <a:ext cx="4176712" cy="34020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/>
              <a:t>Stroju za valjanje testa je dodana naprava  za oblikovanje podolgovatega kruha in peciva.</a:t>
            </a:r>
          </a:p>
        </p:txBody>
      </p:sp>
      <p:sp>
        <p:nvSpPr>
          <p:cNvPr id="5" name="Ograda besedila 4">
            <a:extLst>
              <a:ext uri="{FF2B5EF4-FFF2-40B4-BE49-F238E27FC236}">
                <a16:creationId xmlns:a16="http://schemas.microsoft.com/office/drawing/2014/main" id="{90FC2963-8BDF-4F55-82E3-4D51054A6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400" y="1781175"/>
            <a:ext cx="4041775" cy="63976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/>
              <a:t>Univerzum 50/70 E/Z stroj za zavijanje</a:t>
            </a:r>
            <a:endParaRPr lang="sl-SI" dirty="0"/>
          </a:p>
        </p:txBody>
      </p:sp>
      <p:pic>
        <p:nvPicPr>
          <p:cNvPr id="10246" name="Picture 2" descr="http://www.ursic.si/slike/30W650.jpg">
            <a:extLst>
              <a:ext uri="{FF2B5EF4-FFF2-40B4-BE49-F238E27FC236}">
                <a16:creationId xmlns:a16="http://schemas.microsoft.com/office/drawing/2014/main" id="{3DB859E9-3E78-40FA-84B4-15C6A5F1A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37242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grada vsebine 9">
            <a:extLst>
              <a:ext uri="{FF2B5EF4-FFF2-40B4-BE49-F238E27FC236}">
                <a16:creationId xmlns:a16="http://schemas.microsoft.com/office/drawing/2014/main" id="{90F546B4-954F-4DCE-A545-569A3DF9A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8625" y="2420938"/>
            <a:ext cx="3176588" cy="3024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Omogoča valjanje testa širine 500mm.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6F03F252-3E0B-4644-B9DA-39963344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573463"/>
            <a:ext cx="2105025" cy="260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847</Words>
  <Application>Microsoft Office PowerPoint</Application>
  <PresentationFormat>On-screen Show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Arabic Typesetting</vt:lpstr>
      <vt:lpstr>Arial</vt:lpstr>
      <vt:lpstr>Bell MT</vt:lpstr>
      <vt:lpstr>Calibri</vt:lpstr>
      <vt:lpstr>Century Gothic</vt:lpstr>
      <vt:lpstr>Officeova tema</vt:lpstr>
      <vt:lpstr>TEHNOLOŠKI  POSTOPEK  IZDELAVE  KRUHA</vt:lpstr>
      <vt:lpstr>Priprava surovin</vt:lpstr>
      <vt:lpstr>Priprava surovin</vt:lpstr>
      <vt:lpstr>MEŠANJE TESTA Mešanje testa je mehanski postopek s katerim osnovne surovine zmešamo, da dobimo popolnoma homogeno maso testa. </vt:lpstr>
      <vt:lpstr>TRANSPORT TESTA Je tehnološka operacija pri kateri prenesemo testo iz mesilnega kotla do naprav za deljenje testa. </vt:lpstr>
      <vt:lpstr>DELJENJE TESTA Deljenje testa je postopek pri katerem določimo težo testenega kosa</vt:lpstr>
      <vt:lpstr>Okroglanje testa</vt:lpstr>
      <vt:lpstr>VMESNO POČIVANJE Med okroglanjem in končnim oblikovanjem kosov testa poteka faza vmesnega počivanja. Potka v intermedialni komori </vt:lpstr>
      <vt:lpstr>Oblikovanje štruc Oblike zavitih štruc so popolnoma enake. Enaka je dolžina, debelina in način zavijanja posameznega testenega kosa. </vt:lpstr>
      <vt:lpstr>Vzhajanje  Po končnem oblikovanju poteka vzhajanje testa. Vzhajanje je proces, ki ga povzročajo kvasovke. Iz sladkorjev nastajata ogljikov dioksid in etanol. Ogljikov dioksid omogoča rahljanje testa.</vt:lpstr>
      <vt:lpstr>PRIPRAVA IZDELKOV NA PEČENJE</vt:lpstr>
      <vt:lpstr>Pečenje Pri pečenju potekajo procesi, kjer dobimo užitne in lažje prebavljive izdelke.</vt:lpstr>
      <vt:lpstr>Ohlajanje in skladiščenje pečenih izdelkov Ob koncu pečenja imajo izdelki temperaturo od 95 do100 °C.  Izdelke nalagamo na vozičke, v košare ali jih pustimo na pekačih. Odpeljemo jih v prostor za ohlajanje.</vt:lpstr>
      <vt:lpstr>PAKIRANJE PEKOVSKIH IZDELKOV Zaključni del celotnega procesa peke izdelkov je razrez pečenih izdelkov in njihovo pakiranje.</vt:lpstr>
      <vt:lpstr>SVETOVNI PROIZVAJALCI STROJEV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2019-06-03T09:04:57Z</dcterms:created>
  <dcterms:modified xsi:type="dcterms:W3CDTF">2019-06-03T09:04:57Z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