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Lucida Sans Unicode" panose="020B0602030504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Lucida Sans Unicode" panose="020B0602030504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Lucida Sans Unicode" panose="020B0602030504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Lucida Sans Unicode" panose="020B0602030504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575" autoAdjust="0"/>
  </p:normalViewPr>
  <p:slideViewPr>
    <p:cSldViewPr>
      <p:cViewPr varScale="1">
        <p:scale>
          <a:sx n="101" d="100"/>
          <a:sy n="101" d="100"/>
        </p:scale>
        <p:origin x="3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768A20-EB18-446A-9C31-FCF80D2C6D0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Date Placeholder 2">
            <a:extLst>
              <a:ext uri="{FF2B5EF4-FFF2-40B4-BE49-F238E27FC236}">
                <a16:creationId xmlns:a16="http://schemas.microsoft.com/office/drawing/2014/main" id="{BA4D7816-55E8-43F6-86D7-A2C4B790A65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1832482-6B06-42F3-8002-24C8FB6DFB6E}" type="datetimeFigureOut">
              <a:rPr lang="sl-SI"/>
              <a:pPr>
                <a:defRPr/>
              </a:pPr>
              <a:t>3. 06. 2019</a:t>
            </a:fld>
            <a:endParaRPr lang="sl-SI"/>
          </a:p>
        </p:txBody>
      </p:sp>
      <p:sp>
        <p:nvSpPr>
          <p:cNvPr id="4" name="Slide Image Placeholder 3">
            <a:extLst>
              <a:ext uri="{FF2B5EF4-FFF2-40B4-BE49-F238E27FC236}">
                <a16:creationId xmlns:a16="http://schemas.microsoft.com/office/drawing/2014/main" id="{90D0DC39-710F-4D3E-B4A7-43C1ADE0D4F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AFB76D30-DF75-4613-A664-66B511C5B6A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2F8C9518-0481-40C4-B40C-C00806AC400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Slide Number Placeholder 6">
            <a:extLst>
              <a:ext uri="{FF2B5EF4-FFF2-40B4-BE49-F238E27FC236}">
                <a16:creationId xmlns:a16="http://schemas.microsoft.com/office/drawing/2014/main" id="{6857F981-09BA-4D49-B782-8D0511624B0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30E1CEA-44BC-43FA-9F64-9EC93EFB9DB3}"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4F7B2A88-96BB-4B2A-8223-402FB37C9B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D7634D0C-E775-4D4A-9A0F-4BE3CFAF38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9460" name="Slide Number Placeholder 3">
            <a:extLst>
              <a:ext uri="{FF2B5EF4-FFF2-40B4-BE49-F238E27FC236}">
                <a16:creationId xmlns:a16="http://schemas.microsoft.com/office/drawing/2014/main" id="{3DB6F799-18C8-4015-B83E-BD9DC509AE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83CA9256-E1E3-4364-9488-A8227861BEC0}" type="slidenum">
              <a:rPr lang="sl-SI" altLang="sl-SI">
                <a:latin typeface="Calibri" panose="020F0502020204030204" pitchFamily="34" charset="0"/>
              </a:rPr>
              <a:pPr/>
              <a:t>9</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0AF86AFD-836F-4219-B166-2BEC8996205B}"/>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a:extLst>
              <a:ext uri="{FF2B5EF4-FFF2-40B4-BE49-F238E27FC236}">
                <a16:creationId xmlns:a16="http://schemas.microsoft.com/office/drawing/2014/main" id="{790A9231-C4B0-4787-A721-8314D6EC5CEB}"/>
              </a:ext>
            </a:extLst>
          </p:cNvPr>
          <p:cNvGrpSpPr>
            <a:grpSpLocks/>
          </p:cNvGrpSpPr>
          <p:nvPr/>
        </p:nvGrpSpPr>
        <p:grpSpPr bwMode="auto">
          <a:xfrm>
            <a:off x="-3175" y="4953000"/>
            <a:ext cx="9147175" cy="1911350"/>
            <a:chOff x="-3765" y="4832896"/>
            <a:chExt cx="9147765" cy="2032192"/>
          </a:xfrm>
        </p:grpSpPr>
        <p:sp>
          <p:nvSpPr>
            <p:cNvPr id="6" name="Freeform 16">
              <a:extLst>
                <a:ext uri="{FF2B5EF4-FFF2-40B4-BE49-F238E27FC236}">
                  <a16:creationId xmlns:a16="http://schemas.microsoft.com/office/drawing/2014/main" id="{98A176FB-D301-4BA1-ABFB-A97DB9235A2F}"/>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Freeform 18">
              <a:extLst>
                <a:ext uri="{FF2B5EF4-FFF2-40B4-BE49-F238E27FC236}">
                  <a16:creationId xmlns:a16="http://schemas.microsoft.com/office/drawing/2014/main" id="{65FCCE7B-B504-48E7-9922-CEFD4A8D7D6E}"/>
                </a:ext>
              </a:extLst>
            </p:cNvPr>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sl-SI"/>
            </a:p>
          </p:txBody>
        </p:sp>
        <p:sp>
          <p:nvSpPr>
            <p:cNvPr id="8" name="Freeform 19">
              <a:extLst>
                <a:ext uri="{FF2B5EF4-FFF2-40B4-BE49-F238E27FC236}">
                  <a16:creationId xmlns:a16="http://schemas.microsoft.com/office/drawing/2014/main" id="{BE52290B-FB64-46F3-A5E9-C52D39BBEDA1}"/>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a:extLst>
                <a:ext uri="{FF2B5EF4-FFF2-40B4-BE49-F238E27FC236}">
                  <a16:creationId xmlns:a16="http://schemas.microsoft.com/office/drawing/2014/main" id="{59EE6A9D-3394-4CA9-98D3-F7E2B38215B8}"/>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E457B3AB-85F6-4F64-8421-0357B0672F19}"/>
              </a:ext>
            </a:extLst>
          </p:cNvPr>
          <p:cNvSpPr>
            <a:spLocks noGrp="1"/>
          </p:cNvSpPr>
          <p:nvPr>
            <p:ph type="dt" sz="half" idx="10"/>
          </p:nvPr>
        </p:nvSpPr>
        <p:spPr/>
        <p:txBody>
          <a:bodyPr/>
          <a:lstStyle>
            <a:lvl1pPr>
              <a:defRPr smtClean="0">
                <a:solidFill>
                  <a:srgbClr val="FFFFFF"/>
                </a:solidFill>
              </a:defRPr>
            </a:lvl1pPr>
            <a:extLst/>
          </a:lstStyle>
          <a:p>
            <a:pPr>
              <a:defRPr/>
            </a:pPr>
            <a:fld id="{D70CE18F-05EB-47A3-B0E3-890CA6037616}" type="datetimeFigureOut">
              <a:rPr lang="sl-SI"/>
              <a:pPr>
                <a:defRPr/>
              </a:pPr>
              <a:t>3. 06. 2019</a:t>
            </a:fld>
            <a:endParaRPr lang="sl-SI"/>
          </a:p>
        </p:txBody>
      </p:sp>
      <p:sp>
        <p:nvSpPr>
          <p:cNvPr id="12" name="Footer Placeholder 18">
            <a:extLst>
              <a:ext uri="{FF2B5EF4-FFF2-40B4-BE49-F238E27FC236}">
                <a16:creationId xmlns:a16="http://schemas.microsoft.com/office/drawing/2014/main" id="{0BCD9509-50B7-4391-A6A5-E890FD978900}"/>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sl-SI"/>
          </a:p>
        </p:txBody>
      </p:sp>
      <p:sp>
        <p:nvSpPr>
          <p:cNvPr id="13" name="Slide Number Placeholder 26">
            <a:extLst>
              <a:ext uri="{FF2B5EF4-FFF2-40B4-BE49-F238E27FC236}">
                <a16:creationId xmlns:a16="http://schemas.microsoft.com/office/drawing/2014/main" id="{6D73052C-F1AB-4741-A65C-4CC0C928F21D}"/>
              </a:ext>
            </a:extLst>
          </p:cNvPr>
          <p:cNvSpPr>
            <a:spLocks noGrp="1"/>
          </p:cNvSpPr>
          <p:nvPr>
            <p:ph type="sldNum" sz="quarter" idx="12"/>
          </p:nvPr>
        </p:nvSpPr>
        <p:spPr/>
        <p:txBody>
          <a:bodyPr/>
          <a:lstStyle>
            <a:lvl1pPr>
              <a:defRPr>
                <a:solidFill>
                  <a:srgbClr val="FFFFFF"/>
                </a:solidFill>
              </a:defRPr>
            </a:lvl1pPr>
          </a:lstStyle>
          <a:p>
            <a:fld id="{1FA2A385-A23C-4DE1-8E29-EAACC711D6D1}" type="slidenum">
              <a:rPr lang="sl-SI" altLang="sl-SI"/>
              <a:pPr/>
              <a:t>‹#›</a:t>
            </a:fld>
            <a:endParaRPr lang="sl-SI" altLang="sl-SI"/>
          </a:p>
        </p:txBody>
      </p:sp>
    </p:spTree>
    <p:extLst>
      <p:ext uri="{BB962C8B-B14F-4D97-AF65-F5344CB8AC3E}">
        <p14:creationId xmlns:p14="http://schemas.microsoft.com/office/powerpoint/2010/main" val="48452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92909EC8-9C07-4093-9EE4-BB9D265745A4}"/>
              </a:ext>
            </a:extLst>
          </p:cNvPr>
          <p:cNvSpPr>
            <a:spLocks noGrp="1"/>
          </p:cNvSpPr>
          <p:nvPr>
            <p:ph type="dt" sz="half" idx="10"/>
          </p:nvPr>
        </p:nvSpPr>
        <p:spPr/>
        <p:txBody>
          <a:bodyPr/>
          <a:lstStyle>
            <a:lvl1pPr>
              <a:defRPr/>
            </a:lvl1pPr>
          </a:lstStyle>
          <a:p>
            <a:pPr>
              <a:defRPr/>
            </a:pPr>
            <a:fld id="{8D76B3EC-8B71-49E3-AA45-C1EB3F46E8E0}" type="datetimeFigureOut">
              <a:rPr lang="sl-SI"/>
              <a:pPr>
                <a:defRPr/>
              </a:pPr>
              <a:t>3. 06. 2019</a:t>
            </a:fld>
            <a:endParaRPr lang="sl-SI"/>
          </a:p>
        </p:txBody>
      </p:sp>
      <p:sp>
        <p:nvSpPr>
          <p:cNvPr id="5" name="Footer Placeholder 21">
            <a:extLst>
              <a:ext uri="{FF2B5EF4-FFF2-40B4-BE49-F238E27FC236}">
                <a16:creationId xmlns:a16="http://schemas.microsoft.com/office/drawing/2014/main" id="{13127D0F-0ED0-42C7-A602-1F81505E4966}"/>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2FC41512-0B10-4CA6-ABCC-24FCC0A2CD0C}"/>
              </a:ext>
            </a:extLst>
          </p:cNvPr>
          <p:cNvSpPr>
            <a:spLocks noGrp="1"/>
          </p:cNvSpPr>
          <p:nvPr>
            <p:ph type="sldNum" sz="quarter" idx="12"/>
          </p:nvPr>
        </p:nvSpPr>
        <p:spPr/>
        <p:txBody>
          <a:bodyPr/>
          <a:lstStyle>
            <a:lvl1pPr>
              <a:defRPr/>
            </a:lvl1pPr>
          </a:lstStyle>
          <a:p>
            <a:fld id="{1DEA3114-4806-4258-8224-8CB6F96B25E7}" type="slidenum">
              <a:rPr lang="sl-SI" altLang="sl-SI"/>
              <a:pPr/>
              <a:t>‹#›</a:t>
            </a:fld>
            <a:endParaRPr lang="sl-SI" altLang="sl-SI"/>
          </a:p>
        </p:txBody>
      </p:sp>
    </p:spTree>
    <p:extLst>
      <p:ext uri="{BB962C8B-B14F-4D97-AF65-F5344CB8AC3E}">
        <p14:creationId xmlns:p14="http://schemas.microsoft.com/office/powerpoint/2010/main" val="320684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AEEF7319-1482-4851-817F-D8DDCA8BFE67}"/>
              </a:ext>
            </a:extLst>
          </p:cNvPr>
          <p:cNvSpPr>
            <a:spLocks noGrp="1"/>
          </p:cNvSpPr>
          <p:nvPr>
            <p:ph type="dt" sz="half" idx="10"/>
          </p:nvPr>
        </p:nvSpPr>
        <p:spPr/>
        <p:txBody>
          <a:bodyPr/>
          <a:lstStyle>
            <a:lvl1pPr>
              <a:defRPr/>
            </a:lvl1pPr>
          </a:lstStyle>
          <a:p>
            <a:pPr>
              <a:defRPr/>
            </a:pPr>
            <a:fld id="{C12DBE2B-96AC-42DA-A47A-CC0D2409A5E5}" type="datetimeFigureOut">
              <a:rPr lang="sl-SI"/>
              <a:pPr>
                <a:defRPr/>
              </a:pPr>
              <a:t>3. 06. 2019</a:t>
            </a:fld>
            <a:endParaRPr lang="sl-SI"/>
          </a:p>
        </p:txBody>
      </p:sp>
      <p:sp>
        <p:nvSpPr>
          <p:cNvPr id="5" name="Footer Placeholder 21">
            <a:extLst>
              <a:ext uri="{FF2B5EF4-FFF2-40B4-BE49-F238E27FC236}">
                <a16:creationId xmlns:a16="http://schemas.microsoft.com/office/drawing/2014/main" id="{F92C2C73-7F7D-4297-9870-A0D1E0B24B51}"/>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70243C8E-31B0-47A5-9873-BE93608B6817}"/>
              </a:ext>
            </a:extLst>
          </p:cNvPr>
          <p:cNvSpPr>
            <a:spLocks noGrp="1"/>
          </p:cNvSpPr>
          <p:nvPr>
            <p:ph type="sldNum" sz="quarter" idx="12"/>
          </p:nvPr>
        </p:nvSpPr>
        <p:spPr/>
        <p:txBody>
          <a:bodyPr/>
          <a:lstStyle>
            <a:lvl1pPr>
              <a:defRPr/>
            </a:lvl1pPr>
          </a:lstStyle>
          <a:p>
            <a:fld id="{5E214C21-2BC2-4F11-9156-EE87B77B1296}" type="slidenum">
              <a:rPr lang="sl-SI" altLang="sl-SI"/>
              <a:pPr/>
              <a:t>‹#›</a:t>
            </a:fld>
            <a:endParaRPr lang="sl-SI" altLang="sl-SI"/>
          </a:p>
        </p:txBody>
      </p:sp>
    </p:spTree>
    <p:extLst>
      <p:ext uri="{BB962C8B-B14F-4D97-AF65-F5344CB8AC3E}">
        <p14:creationId xmlns:p14="http://schemas.microsoft.com/office/powerpoint/2010/main" val="3469676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D148287A-52A0-4121-910F-087EB84519FC}"/>
              </a:ext>
            </a:extLst>
          </p:cNvPr>
          <p:cNvSpPr>
            <a:spLocks noGrp="1"/>
          </p:cNvSpPr>
          <p:nvPr>
            <p:ph type="dt" sz="half" idx="10"/>
          </p:nvPr>
        </p:nvSpPr>
        <p:spPr/>
        <p:txBody>
          <a:bodyPr/>
          <a:lstStyle>
            <a:lvl1pPr>
              <a:defRPr/>
            </a:lvl1pPr>
          </a:lstStyle>
          <a:p>
            <a:pPr>
              <a:defRPr/>
            </a:pPr>
            <a:fld id="{05DBB01F-9C6A-470E-9751-2EED6C6E535B}" type="datetimeFigureOut">
              <a:rPr lang="sl-SI"/>
              <a:pPr>
                <a:defRPr/>
              </a:pPr>
              <a:t>3. 06. 2019</a:t>
            </a:fld>
            <a:endParaRPr lang="sl-SI"/>
          </a:p>
        </p:txBody>
      </p:sp>
      <p:sp>
        <p:nvSpPr>
          <p:cNvPr id="5" name="Footer Placeholder 21">
            <a:extLst>
              <a:ext uri="{FF2B5EF4-FFF2-40B4-BE49-F238E27FC236}">
                <a16:creationId xmlns:a16="http://schemas.microsoft.com/office/drawing/2014/main" id="{D82DE1FF-237A-49BB-B1B1-724DD7786511}"/>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D8F1F08E-2BBC-403D-93E7-46A3844E5097}"/>
              </a:ext>
            </a:extLst>
          </p:cNvPr>
          <p:cNvSpPr>
            <a:spLocks noGrp="1"/>
          </p:cNvSpPr>
          <p:nvPr>
            <p:ph type="sldNum" sz="quarter" idx="12"/>
          </p:nvPr>
        </p:nvSpPr>
        <p:spPr/>
        <p:txBody>
          <a:bodyPr/>
          <a:lstStyle>
            <a:lvl1pPr>
              <a:defRPr/>
            </a:lvl1pPr>
          </a:lstStyle>
          <a:p>
            <a:fld id="{96727684-6F53-44C2-A6D0-86D3D3D8C297}" type="slidenum">
              <a:rPr lang="sl-SI" altLang="sl-SI"/>
              <a:pPr/>
              <a:t>‹#›</a:t>
            </a:fld>
            <a:endParaRPr lang="sl-SI" altLang="sl-SI"/>
          </a:p>
        </p:txBody>
      </p:sp>
    </p:spTree>
    <p:extLst>
      <p:ext uri="{BB962C8B-B14F-4D97-AF65-F5344CB8AC3E}">
        <p14:creationId xmlns:p14="http://schemas.microsoft.com/office/powerpoint/2010/main" val="259320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918CBCCF-E981-4EE3-92F3-43292AA8E292}"/>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15">
            <a:extLst>
              <a:ext uri="{FF2B5EF4-FFF2-40B4-BE49-F238E27FC236}">
                <a16:creationId xmlns:a16="http://schemas.microsoft.com/office/drawing/2014/main" id="{28A231EC-6BAC-44AD-89AC-F4E152609F39}"/>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EFBF9F12-209C-45D0-B46F-764C5190C6DB}"/>
              </a:ext>
            </a:extLst>
          </p:cNvPr>
          <p:cNvSpPr>
            <a:spLocks noGrp="1"/>
          </p:cNvSpPr>
          <p:nvPr>
            <p:ph type="dt" sz="half" idx="10"/>
          </p:nvPr>
        </p:nvSpPr>
        <p:spPr/>
        <p:txBody>
          <a:bodyPr/>
          <a:lstStyle>
            <a:lvl1pPr>
              <a:defRPr/>
            </a:lvl1pPr>
          </a:lstStyle>
          <a:p>
            <a:pPr>
              <a:defRPr/>
            </a:pPr>
            <a:fld id="{8095C74E-96D0-4B2F-87E3-675EF13831F9}" type="datetimeFigureOut">
              <a:rPr lang="sl-SI"/>
              <a:pPr>
                <a:defRPr/>
              </a:pPr>
              <a:t>3. 06. 2019</a:t>
            </a:fld>
            <a:endParaRPr lang="sl-SI"/>
          </a:p>
        </p:txBody>
      </p:sp>
      <p:sp>
        <p:nvSpPr>
          <p:cNvPr id="7" name="Footer Placeholder 4">
            <a:extLst>
              <a:ext uri="{FF2B5EF4-FFF2-40B4-BE49-F238E27FC236}">
                <a16:creationId xmlns:a16="http://schemas.microsoft.com/office/drawing/2014/main" id="{53FF981E-5060-49A8-A2B3-5A72A098DB32}"/>
              </a:ext>
            </a:extLst>
          </p:cNvPr>
          <p:cNvSpPr>
            <a:spLocks noGrp="1"/>
          </p:cNvSpPr>
          <p:nvPr>
            <p:ph type="ftr" sz="quarter" idx="11"/>
          </p:nvPr>
        </p:nvSpPr>
        <p:spPr/>
        <p:txBody>
          <a:bodyPr/>
          <a:lstStyle>
            <a:lvl1pPr>
              <a:defRPr/>
            </a:lvl1pPr>
          </a:lstStyle>
          <a:p>
            <a:pPr>
              <a:defRPr/>
            </a:pPr>
            <a:endParaRPr lang="sl-SI"/>
          </a:p>
        </p:txBody>
      </p:sp>
      <p:sp>
        <p:nvSpPr>
          <p:cNvPr id="8" name="Slide Number Placeholder 5">
            <a:extLst>
              <a:ext uri="{FF2B5EF4-FFF2-40B4-BE49-F238E27FC236}">
                <a16:creationId xmlns:a16="http://schemas.microsoft.com/office/drawing/2014/main" id="{66D095DB-E31D-4273-A103-53D096EDA21D}"/>
              </a:ext>
            </a:extLst>
          </p:cNvPr>
          <p:cNvSpPr>
            <a:spLocks noGrp="1"/>
          </p:cNvSpPr>
          <p:nvPr>
            <p:ph type="sldNum" sz="quarter" idx="12"/>
          </p:nvPr>
        </p:nvSpPr>
        <p:spPr/>
        <p:txBody>
          <a:bodyPr/>
          <a:lstStyle>
            <a:lvl1pPr>
              <a:defRPr/>
            </a:lvl1pPr>
          </a:lstStyle>
          <a:p>
            <a:fld id="{E81F7BE5-155A-412E-94B8-87D372AFC3CF}" type="slidenum">
              <a:rPr lang="sl-SI" altLang="sl-SI"/>
              <a:pPr/>
              <a:t>‹#›</a:t>
            </a:fld>
            <a:endParaRPr lang="sl-SI" altLang="sl-SI"/>
          </a:p>
        </p:txBody>
      </p:sp>
    </p:spTree>
    <p:extLst>
      <p:ext uri="{BB962C8B-B14F-4D97-AF65-F5344CB8AC3E}">
        <p14:creationId xmlns:p14="http://schemas.microsoft.com/office/powerpoint/2010/main" val="7731033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0FFE2A91-FB84-40B9-984C-3329D5E4B78F}"/>
              </a:ext>
            </a:extLst>
          </p:cNvPr>
          <p:cNvSpPr>
            <a:spLocks noGrp="1"/>
          </p:cNvSpPr>
          <p:nvPr>
            <p:ph type="dt" sz="half" idx="10"/>
          </p:nvPr>
        </p:nvSpPr>
        <p:spPr/>
        <p:txBody>
          <a:bodyPr/>
          <a:lstStyle>
            <a:lvl1pPr>
              <a:defRPr/>
            </a:lvl1pPr>
          </a:lstStyle>
          <a:p>
            <a:pPr>
              <a:defRPr/>
            </a:pPr>
            <a:fld id="{2122AACF-96A6-4D30-AA35-8E827DC26820}" type="datetimeFigureOut">
              <a:rPr lang="sl-SI"/>
              <a:pPr>
                <a:defRPr/>
              </a:pPr>
              <a:t>3. 06. 2019</a:t>
            </a:fld>
            <a:endParaRPr lang="sl-SI"/>
          </a:p>
        </p:txBody>
      </p:sp>
      <p:sp>
        <p:nvSpPr>
          <p:cNvPr id="6" name="Footer Placeholder 5">
            <a:extLst>
              <a:ext uri="{FF2B5EF4-FFF2-40B4-BE49-F238E27FC236}">
                <a16:creationId xmlns:a16="http://schemas.microsoft.com/office/drawing/2014/main" id="{26EEE3CF-9AF7-48D3-84A8-68138D29EF13}"/>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6">
            <a:extLst>
              <a:ext uri="{FF2B5EF4-FFF2-40B4-BE49-F238E27FC236}">
                <a16:creationId xmlns:a16="http://schemas.microsoft.com/office/drawing/2014/main" id="{81F41C20-ADFA-4C82-9093-7A060DF2F1FD}"/>
              </a:ext>
            </a:extLst>
          </p:cNvPr>
          <p:cNvSpPr>
            <a:spLocks noGrp="1"/>
          </p:cNvSpPr>
          <p:nvPr>
            <p:ph type="sldNum" sz="quarter" idx="12"/>
          </p:nvPr>
        </p:nvSpPr>
        <p:spPr/>
        <p:txBody>
          <a:bodyPr/>
          <a:lstStyle>
            <a:lvl1pPr>
              <a:defRPr/>
            </a:lvl1pPr>
          </a:lstStyle>
          <a:p>
            <a:fld id="{6D0E3379-8E46-454B-8DC2-430A4292C5FB}" type="slidenum">
              <a:rPr lang="sl-SI" altLang="sl-SI"/>
              <a:pPr/>
              <a:t>‹#›</a:t>
            </a:fld>
            <a:endParaRPr lang="sl-SI" altLang="sl-SI"/>
          </a:p>
        </p:txBody>
      </p:sp>
    </p:spTree>
    <p:extLst>
      <p:ext uri="{BB962C8B-B14F-4D97-AF65-F5344CB8AC3E}">
        <p14:creationId xmlns:p14="http://schemas.microsoft.com/office/powerpoint/2010/main" val="59517591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7576C6-BCD6-4DC1-A640-DDC48F3FED5C}"/>
              </a:ext>
            </a:extLst>
          </p:cNvPr>
          <p:cNvSpPr>
            <a:spLocks noGrp="1"/>
          </p:cNvSpPr>
          <p:nvPr>
            <p:ph type="dt" sz="half" idx="10"/>
          </p:nvPr>
        </p:nvSpPr>
        <p:spPr/>
        <p:txBody>
          <a:bodyPr/>
          <a:lstStyle>
            <a:lvl1pPr>
              <a:defRPr/>
            </a:lvl1pPr>
          </a:lstStyle>
          <a:p>
            <a:pPr>
              <a:defRPr/>
            </a:pPr>
            <a:fld id="{AB932945-5AE8-4247-8050-896EAFF6F4F5}" type="datetimeFigureOut">
              <a:rPr lang="sl-SI"/>
              <a:pPr>
                <a:defRPr/>
              </a:pPr>
              <a:t>3. 06. 2019</a:t>
            </a:fld>
            <a:endParaRPr lang="sl-SI"/>
          </a:p>
        </p:txBody>
      </p:sp>
      <p:sp>
        <p:nvSpPr>
          <p:cNvPr id="8" name="Footer Placeholder 7">
            <a:extLst>
              <a:ext uri="{FF2B5EF4-FFF2-40B4-BE49-F238E27FC236}">
                <a16:creationId xmlns:a16="http://schemas.microsoft.com/office/drawing/2014/main" id="{C55DA2AB-980C-4E8A-BA30-E380DD2D6051}"/>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8">
            <a:extLst>
              <a:ext uri="{FF2B5EF4-FFF2-40B4-BE49-F238E27FC236}">
                <a16:creationId xmlns:a16="http://schemas.microsoft.com/office/drawing/2014/main" id="{DD1B213D-F6B1-4E7B-A807-599ABCA646C8}"/>
              </a:ext>
            </a:extLst>
          </p:cNvPr>
          <p:cNvSpPr>
            <a:spLocks noGrp="1"/>
          </p:cNvSpPr>
          <p:nvPr>
            <p:ph type="sldNum" sz="quarter" idx="12"/>
          </p:nvPr>
        </p:nvSpPr>
        <p:spPr/>
        <p:txBody>
          <a:bodyPr/>
          <a:lstStyle>
            <a:lvl1pPr>
              <a:defRPr/>
            </a:lvl1pPr>
          </a:lstStyle>
          <a:p>
            <a:fld id="{830F62A6-C691-43DD-A4E4-C9F8D6B9A556}" type="slidenum">
              <a:rPr lang="sl-SI" altLang="sl-SI"/>
              <a:pPr/>
              <a:t>‹#›</a:t>
            </a:fld>
            <a:endParaRPr lang="sl-SI" altLang="sl-SI"/>
          </a:p>
        </p:txBody>
      </p:sp>
    </p:spTree>
    <p:extLst>
      <p:ext uri="{BB962C8B-B14F-4D97-AF65-F5344CB8AC3E}">
        <p14:creationId xmlns:p14="http://schemas.microsoft.com/office/powerpoint/2010/main" val="131578009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E60C499D-68FB-4C47-98F8-56F01D09459C}"/>
              </a:ext>
            </a:extLst>
          </p:cNvPr>
          <p:cNvSpPr>
            <a:spLocks noGrp="1"/>
          </p:cNvSpPr>
          <p:nvPr>
            <p:ph type="dt" sz="half" idx="10"/>
          </p:nvPr>
        </p:nvSpPr>
        <p:spPr/>
        <p:txBody>
          <a:bodyPr/>
          <a:lstStyle>
            <a:lvl1pPr>
              <a:defRPr/>
            </a:lvl1pPr>
          </a:lstStyle>
          <a:p>
            <a:pPr>
              <a:defRPr/>
            </a:pPr>
            <a:fld id="{A9337F1C-1E74-43D6-8E21-8BB6E1E325F2}" type="datetimeFigureOut">
              <a:rPr lang="sl-SI"/>
              <a:pPr>
                <a:defRPr/>
              </a:pPr>
              <a:t>3. 06. 2019</a:t>
            </a:fld>
            <a:endParaRPr lang="sl-SI"/>
          </a:p>
        </p:txBody>
      </p:sp>
      <p:sp>
        <p:nvSpPr>
          <p:cNvPr id="4" name="Footer Placeholder 3">
            <a:extLst>
              <a:ext uri="{FF2B5EF4-FFF2-40B4-BE49-F238E27FC236}">
                <a16:creationId xmlns:a16="http://schemas.microsoft.com/office/drawing/2014/main" id="{31C7FE2A-6F94-4D50-8F1A-94E0CA424BE2}"/>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4">
            <a:extLst>
              <a:ext uri="{FF2B5EF4-FFF2-40B4-BE49-F238E27FC236}">
                <a16:creationId xmlns:a16="http://schemas.microsoft.com/office/drawing/2014/main" id="{393DB478-0520-4439-B93B-90330F6AFF42}"/>
              </a:ext>
            </a:extLst>
          </p:cNvPr>
          <p:cNvSpPr>
            <a:spLocks noGrp="1"/>
          </p:cNvSpPr>
          <p:nvPr>
            <p:ph type="sldNum" sz="quarter" idx="12"/>
          </p:nvPr>
        </p:nvSpPr>
        <p:spPr/>
        <p:txBody>
          <a:bodyPr/>
          <a:lstStyle>
            <a:lvl1pPr>
              <a:defRPr/>
            </a:lvl1pPr>
          </a:lstStyle>
          <a:p>
            <a:fld id="{CBDC6A97-5F49-42C1-B897-4774B64AE50D}" type="slidenum">
              <a:rPr lang="sl-SI" altLang="sl-SI"/>
              <a:pPr/>
              <a:t>‹#›</a:t>
            </a:fld>
            <a:endParaRPr lang="sl-SI" altLang="sl-SI"/>
          </a:p>
        </p:txBody>
      </p:sp>
    </p:spTree>
    <p:extLst>
      <p:ext uri="{BB962C8B-B14F-4D97-AF65-F5344CB8AC3E}">
        <p14:creationId xmlns:p14="http://schemas.microsoft.com/office/powerpoint/2010/main" val="422847195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C7DAE96-1ECE-4ED2-AE15-AF523EAE8B26}"/>
              </a:ext>
            </a:extLst>
          </p:cNvPr>
          <p:cNvSpPr>
            <a:spLocks noGrp="1"/>
          </p:cNvSpPr>
          <p:nvPr>
            <p:ph type="dt" sz="half" idx="10"/>
          </p:nvPr>
        </p:nvSpPr>
        <p:spPr/>
        <p:txBody>
          <a:bodyPr/>
          <a:lstStyle>
            <a:lvl1pPr>
              <a:defRPr/>
            </a:lvl1pPr>
          </a:lstStyle>
          <a:p>
            <a:pPr>
              <a:defRPr/>
            </a:pPr>
            <a:fld id="{13E134A4-4540-44E5-8A90-9CADBFF43AE2}" type="datetimeFigureOut">
              <a:rPr lang="sl-SI"/>
              <a:pPr>
                <a:defRPr/>
              </a:pPr>
              <a:t>3. 06. 2019</a:t>
            </a:fld>
            <a:endParaRPr lang="sl-SI"/>
          </a:p>
        </p:txBody>
      </p:sp>
      <p:sp>
        <p:nvSpPr>
          <p:cNvPr id="3" name="Footer Placeholder 21">
            <a:extLst>
              <a:ext uri="{FF2B5EF4-FFF2-40B4-BE49-F238E27FC236}">
                <a16:creationId xmlns:a16="http://schemas.microsoft.com/office/drawing/2014/main" id="{C1BCE24D-78CE-4E70-9B9C-AA4348F04EC4}"/>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17">
            <a:extLst>
              <a:ext uri="{FF2B5EF4-FFF2-40B4-BE49-F238E27FC236}">
                <a16:creationId xmlns:a16="http://schemas.microsoft.com/office/drawing/2014/main" id="{C08A4A35-F55A-434B-8D7C-B08B7E41BEAC}"/>
              </a:ext>
            </a:extLst>
          </p:cNvPr>
          <p:cNvSpPr>
            <a:spLocks noGrp="1"/>
          </p:cNvSpPr>
          <p:nvPr>
            <p:ph type="sldNum" sz="quarter" idx="12"/>
          </p:nvPr>
        </p:nvSpPr>
        <p:spPr/>
        <p:txBody>
          <a:bodyPr/>
          <a:lstStyle>
            <a:lvl1pPr>
              <a:defRPr/>
            </a:lvl1pPr>
          </a:lstStyle>
          <a:p>
            <a:fld id="{DCE8DDEC-EFE3-4D40-B575-057EF3185DE2}" type="slidenum">
              <a:rPr lang="sl-SI" altLang="sl-SI"/>
              <a:pPr/>
              <a:t>‹#›</a:t>
            </a:fld>
            <a:endParaRPr lang="sl-SI" altLang="sl-SI"/>
          </a:p>
        </p:txBody>
      </p:sp>
    </p:spTree>
    <p:extLst>
      <p:ext uri="{BB962C8B-B14F-4D97-AF65-F5344CB8AC3E}">
        <p14:creationId xmlns:p14="http://schemas.microsoft.com/office/powerpoint/2010/main" val="161459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A5B921-6629-4FB8-BE8E-BD00F8E5083A}"/>
              </a:ext>
            </a:extLst>
          </p:cNvPr>
          <p:cNvSpPr>
            <a:spLocks noGrp="1"/>
          </p:cNvSpPr>
          <p:nvPr>
            <p:ph type="dt" sz="half" idx="10"/>
          </p:nvPr>
        </p:nvSpPr>
        <p:spPr/>
        <p:txBody>
          <a:bodyPr/>
          <a:lstStyle>
            <a:lvl1pPr>
              <a:defRPr/>
            </a:lvl1pPr>
          </a:lstStyle>
          <a:p>
            <a:pPr>
              <a:defRPr/>
            </a:pPr>
            <a:fld id="{DA8368AC-BA01-4D12-8D79-BB2E530355BF}" type="datetimeFigureOut">
              <a:rPr lang="sl-SI"/>
              <a:pPr>
                <a:defRPr/>
              </a:pPr>
              <a:t>3. 06. 2019</a:t>
            </a:fld>
            <a:endParaRPr lang="sl-SI"/>
          </a:p>
        </p:txBody>
      </p:sp>
      <p:sp>
        <p:nvSpPr>
          <p:cNvPr id="6" name="Footer Placeholder 5">
            <a:extLst>
              <a:ext uri="{FF2B5EF4-FFF2-40B4-BE49-F238E27FC236}">
                <a16:creationId xmlns:a16="http://schemas.microsoft.com/office/drawing/2014/main" id="{3436BA63-EF8A-4F39-8459-311E17C92AD5}"/>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6">
            <a:extLst>
              <a:ext uri="{FF2B5EF4-FFF2-40B4-BE49-F238E27FC236}">
                <a16:creationId xmlns:a16="http://schemas.microsoft.com/office/drawing/2014/main" id="{7A47342B-13CC-49B9-BF4C-32275997D28A}"/>
              </a:ext>
            </a:extLst>
          </p:cNvPr>
          <p:cNvSpPr>
            <a:spLocks noGrp="1"/>
          </p:cNvSpPr>
          <p:nvPr>
            <p:ph type="sldNum" sz="quarter" idx="12"/>
          </p:nvPr>
        </p:nvSpPr>
        <p:spPr/>
        <p:txBody>
          <a:bodyPr/>
          <a:lstStyle>
            <a:lvl1pPr>
              <a:defRPr/>
            </a:lvl1pPr>
          </a:lstStyle>
          <a:p>
            <a:fld id="{4FBACE43-22B1-4BB1-B31F-4E1EEB21B69C}" type="slidenum">
              <a:rPr lang="sl-SI" altLang="sl-SI"/>
              <a:pPr/>
              <a:t>‹#›</a:t>
            </a:fld>
            <a:endParaRPr lang="sl-SI" altLang="sl-SI"/>
          </a:p>
        </p:txBody>
      </p:sp>
    </p:spTree>
    <p:extLst>
      <p:ext uri="{BB962C8B-B14F-4D97-AF65-F5344CB8AC3E}">
        <p14:creationId xmlns:p14="http://schemas.microsoft.com/office/powerpoint/2010/main" val="365514954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FAF7003E-0E6B-4707-B2EE-BC8087B76D20}"/>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Freeform 15">
            <a:extLst>
              <a:ext uri="{FF2B5EF4-FFF2-40B4-BE49-F238E27FC236}">
                <a16:creationId xmlns:a16="http://schemas.microsoft.com/office/drawing/2014/main" id="{19CAF89E-2958-43A1-9644-555D61552656}"/>
              </a:ext>
            </a:extLst>
          </p:cNvPr>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sl-SI"/>
          </a:p>
        </p:txBody>
      </p:sp>
      <p:sp>
        <p:nvSpPr>
          <p:cNvPr id="7" name="Right Triangle 6">
            <a:extLst>
              <a:ext uri="{FF2B5EF4-FFF2-40B4-BE49-F238E27FC236}">
                <a16:creationId xmlns:a16="http://schemas.microsoft.com/office/drawing/2014/main" id="{93DB8704-E3D0-4F95-8906-753BEFBFEBB3}"/>
              </a:ext>
            </a:extLst>
          </p:cNvPr>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a:extLst>
              <a:ext uri="{FF2B5EF4-FFF2-40B4-BE49-F238E27FC236}">
                <a16:creationId xmlns:a16="http://schemas.microsoft.com/office/drawing/2014/main" id="{69759FDD-E0B1-4FAC-80C8-63F1CC2895D8}"/>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a:extLst>
              <a:ext uri="{FF2B5EF4-FFF2-40B4-BE49-F238E27FC236}">
                <a16:creationId xmlns:a16="http://schemas.microsoft.com/office/drawing/2014/main" id="{CD764E07-5260-497C-955D-4BA608D46B79}"/>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20">
            <a:extLst>
              <a:ext uri="{FF2B5EF4-FFF2-40B4-BE49-F238E27FC236}">
                <a16:creationId xmlns:a16="http://schemas.microsoft.com/office/drawing/2014/main" id="{601C2180-40CA-4077-A974-B28B35AC59DB}"/>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C464BAB0-E408-4A32-AA1A-06A9B3A1798B}"/>
              </a:ext>
            </a:extLst>
          </p:cNvPr>
          <p:cNvSpPr>
            <a:spLocks noGrp="1"/>
          </p:cNvSpPr>
          <p:nvPr>
            <p:ph type="dt" sz="half" idx="10"/>
          </p:nvPr>
        </p:nvSpPr>
        <p:spPr/>
        <p:txBody>
          <a:bodyPr/>
          <a:lstStyle>
            <a:lvl1pPr>
              <a:defRPr smtClean="0">
                <a:solidFill>
                  <a:schemeClr val="tx1"/>
                </a:solidFill>
              </a:defRPr>
            </a:lvl1pPr>
            <a:extLst/>
          </a:lstStyle>
          <a:p>
            <a:pPr>
              <a:defRPr/>
            </a:pPr>
            <a:fld id="{AF3A590F-2873-433F-AA59-DF0BAC1540FF}" type="datetimeFigureOut">
              <a:rPr lang="sl-SI"/>
              <a:pPr>
                <a:defRPr/>
              </a:pPr>
              <a:t>3. 06. 2019</a:t>
            </a:fld>
            <a:endParaRPr lang="sl-SI"/>
          </a:p>
        </p:txBody>
      </p:sp>
      <p:sp>
        <p:nvSpPr>
          <p:cNvPr id="12" name="Footer Placeholder 5">
            <a:extLst>
              <a:ext uri="{FF2B5EF4-FFF2-40B4-BE49-F238E27FC236}">
                <a16:creationId xmlns:a16="http://schemas.microsoft.com/office/drawing/2014/main" id="{0790DE14-0BE3-4D39-9F9F-4545FB60C456}"/>
              </a:ext>
            </a:extLst>
          </p:cNvPr>
          <p:cNvSpPr>
            <a:spLocks noGrp="1"/>
          </p:cNvSpPr>
          <p:nvPr>
            <p:ph type="ftr" sz="quarter" idx="11"/>
          </p:nvPr>
        </p:nvSpPr>
        <p:spPr/>
        <p:txBody>
          <a:bodyPr/>
          <a:lstStyle>
            <a:lvl1pPr>
              <a:defRPr>
                <a:solidFill>
                  <a:schemeClr val="tx1"/>
                </a:solidFill>
              </a:defRPr>
            </a:lvl1pPr>
            <a:extLst/>
          </a:lstStyle>
          <a:p>
            <a:pPr>
              <a:defRPr/>
            </a:pPr>
            <a:endParaRPr lang="sl-SI"/>
          </a:p>
        </p:txBody>
      </p:sp>
      <p:sp>
        <p:nvSpPr>
          <p:cNvPr id="13" name="Slide Number Placeholder 6">
            <a:extLst>
              <a:ext uri="{FF2B5EF4-FFF2-40B4-BE49-F238E27FC236}">
                <a16:creationId xmlns:a16="http://schemas.microsoft.com/office/drawing/2014/main" id="{94A18295-840E-45A1-A5D9-75767DEB60A7}"/>
              </a:ext>
            </a:extLst>
          </p:cNvPr>
          <p:cNvSpPr>
            <a:spLocks noGrp="1"/>
          </p:cNvSpPr>
          <p:nvPr>
            <p:ph type="sldNum" sz="quarter" idx="12"/>
          </p:nvPr>
        </p:nvSpPr>
        <p:spPr/>
        <p:txBody>
          <a:bodyPr/>
          <a:lstStyle>
            <a:lvl1pPr>
              <a:defRPr/>
            </a:lvl1pPr>
          </a:lstStyle>
          <a:p>
            <a:fld id="{D3044198-2FDD-4A30-8E44-E4F4BCD11B4F}" type="slidenum">
              <a:rPr lang="sl-SI" altLang="sl-SI"/>
              <a:pPr/>
              <a:t>‹#›</a:t>
            </a:fld>
            <a:endParaRPr lang="sl-SI" altLang="sl-SI"/>
          </a:p>
        </p:txBody>
      </p:sp>
    </p:spTree>
    <p:extLst>
      <p:ext uri="{BB962C8B-B14F-4D97-AF65-F5344CB8AC3E}">
        <p14:creationId xmlns:p14="http://schemas.microsoft.com/office/powerpoint/2010/main" val="7883677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AE801530-5342-417D-97A4-E8660440374C}"/>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7" name="Freeform 11">
            <a:extLst>
              <a:ext uri="{FF2B5EF4-FFF2-40B4-BE49-F238E27FC236}">
                <a16:creationId xmlns:a16="http://schemas.microsoft.com/office/drawing/2014/main" id="{D6AB4C96-EE75-4F86-A3BC-FAF2AB378B0B}"/>
              </a:ext>
            </a:extLst>
          </p:cNvPr>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sl-SI"/>
          </a:p>
        </p:txBody>
      </p:sp>
      <p:sp>
        <p:nvSpPr>
          <p:cNvPr id="14" name="Right Triangle 13">
            <a:extLst>
              <a:ext uri="{FF2B5EF4-FFF2-40B4-BE49-F238E27FC236}">
                <a16:creationId xmlns:a16="http://schemas.microsoft.com/office/drawing/2014/main" id="{D5666E4F-9F2F-4662-A651-AA5C6D4F4E78}"/>
              </a:ext>
            </a:extLst>
          </p:cNvPr>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a:extLst>
              <a:ext uri="{FF2B5EF4-FFF2-40B4-BE49-F238E27FC236}">
                <a16:creationId xmlns:a16="http://schemas.microsoft.com/office/drawing/2014/main" id="{B7A388F4-9394-4113-B577-FDF0AB860700}"/>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9B6CEA3F-D7F4-4CD7-ABAF-4A977582AC94}"/>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832D6338-0853-4958-B872-A0BDCD14811E}"/>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0" name="Date Placeholder 9">
            <a:extLst>
              <a:ext uri="{FF2B5EF4-FFF2-40B4-BE49-F238E27FC236}">
                <a16:creationId xmlns:a16="http://schemas.microsoft.com/office/drawing/2014/main" id="{3C6AABF1-4559-4866-A772-095F0F433AB7}"/>
              </a:ext>
            </a:extLst>
          </p:cNvPr>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66A219A8-2150-4948-82EF-E885E1144C52}" type="datetimeFigureOut">
              <a:rPr lang="sl-SI"/>
              <a:pPr>
                <a:defRPr/>
              </a:pPr>
              <a:t>3. 06. 2019</a:t>
            </a:fld>
            <a:endParaRPr lang="sl-SI"/>
          </a:p>
        </p:txBody>
      </p:sp>
      <p:sp>
        <p:nvSpPr>
          <p:cNvPr id="22" name="Footer Placeholder 21">
            <a:extLst>
              <a:ext uri="{FF2B5EF4-FFF2-40B4-BE49-F238E27FC236}">
                <a16:creationId xmlns:a16="http://schemas.microsoft.com/office/drawing/2014/main" id="{28ED9CBC-FD51-4236-A29F-A0A0A7ACF64B}"/>
              </a:ext>
            </a:extLst>
          </p:cNvPr>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sl-SI"/>
          </a:p>
        </p:txBody>
      </p:sp>
      <p:sp>
        <p:nvSpPr>
          <p:cNvPr id="18" name="Slide Number Placeholder 17">
            <a:extLst>
              <a:ext uri="{FF2B5EF4-FFF2-40B4-BE49-F238E27FC236}">
                <a16:creationId xmlns:a16="http://schemas.microsoft.com/office/drawing/2014/main" id="{517C58A3-50F9-40F8-BDA8-229E642128D0}"/>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C9BC5C41-AE0F-4BDA-A4B0-A1D3004B139D}"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fontAlgn="base">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442E0-33CD-42E0-9C61-5281D9CC7C4B}"/>
              </a:ext>
            </a:extLst>
          </p:cNvPr>
          <p:cNvSpPr>
            <a:spLocks noGrp="1"/>
          </p:cNvSpPr>
          <p:nvPr>
            <p:ph type="ctrTitle"/>
          </p:nvPr>
        </p:nvSpPr>
        <p:spPr/>
        <p:txBody>
          <a:bodyPr>
            <a:noAutofit/>
          </a:bodyPr>
          <a:lstStyle/>
          <a:p>
            <a:pPr fontAlgn="auto">
              <a:spcAft>
                <a:spcPts val="0"/>
              </a:spcAft>
              <a:defRPr/>
            </a:pPr>
            <a:r>
              <a:rPr lang="sl-SI" sz="6600" dirty="0"/>
              <a:t>VEGETARIJANSKA PREHRANA</a:t>
            </a:r>
          </a:p>
        </p:txBody>
      </p:sp>
      <p:sp>
        <p:nvSpPr>
          <p:cNvPr id="3" name="Subtitle 2">
            <a:extLst>
              <a:ext uri="{FF2B5EF4-FFF2-40B4-BE49-F238E27FC236}">
                <a16:creationId xmlns:a16="http://schemas.microsoft.com/office/drawing/2014/main" id="{8F6EC3BC-00B1-4902-93BF-581B0EF38CD2}"/>
              </a:ext>
            </a:extLst>
          </p:cNvPr>
          <p:cNvSpPr>
            <a:spLocks noGrp="1"/>
          </p:cNvSpPr>
          <p:nvPr>
            <p:ph type="subTitle" idx="1"/>
          </p:nvPr>
        </p:nvSpPr>
        <p:spPr>
          <a:xfrm>
            <a:off x="685800" y="3611563"/>
            <a:ext cx="7772400" cy="1200150"/>
          </a:xfrm>
        </p:spPr>
        <p:txBody>
          <a:bodyPr>
            <a:normAutofit/>
          </a:bodyPr>
          <a:lstStyle/>
          <a:p>
            <a:pPr marR="0">
              <a:lnSpc>
                <a:spcPct val="80000"/>
              </a:lnSpc>
            </a:pPr>
            <a:r>
              <a:rPr lang="sl-SI" altLang="sl-SI" sz="2500" dirty="0"/>
              <a:t>Pripravila</a:t>
            </a:r>
            <a:r>
              <a:rPr lang="sl-SI" altLang="sl-SI" sz="2500"/>
              <a:t>:  </a:t>
            </a:r>
            <a:endParaRPr lang="sl-SI" altLang="sl-SI" sz="2500" dirty="0"/>
          </a:p>
          <a:p>
            <a:pPr marR="0">
              <a:lnSpc>
                <a:spcPct val="80000"/>
              </a:lnSpc>
            </a:pPr>
            <a:r>
              <a:rPr lang="sl-SI" altLang="sl-SI" sz="2500" dirty="0"/>
              <a:t>Mentorica: </a:t>
            </a:r>
          </a:p>
        </p:txBody>
      </p:sp>
    </p:spTree>
  </p:cSld>
  <p:clrMapOvr>
    <a:masterClrMapping/>
  </p:clrMapOvr>
  <p:transitio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757265-39E1-46C6-A368-DBA3C4978E92}"/>
              </a:ext>
            </a:extLst>
          </p:cNvPr>
          <p:cNvSpPr>
            <a:spLocks noGrp="1"/>
          </p:cNvSpPr>
          <p:nvPr>
            <p:ph type="title"/>
          </p:nvPr>
        </p:nvSpPr>
        <p:spPr/>
        <p:txBody>
          <a:bodyPr/>
          <a:lstStyle/>
          <a:p>
            <a:pPr fontAlgn="auto">
              <a:spcAft>
                <a:spcPts val="0"/>
              </a:spcAft>
              <a:defRPr/>
            </a:pPr>
            <a:r>
              <a:rPr lang="sl-SI" dirty="0"/>
              <a:t>VEGETARIJANSKA PIRAMIDA</a:t>
            </a:r>
          </a:p>
        </p:txBody>
      </p:sp>
      <p:pic>
        <p:nvPicPr>
          <p:cNvPr id="10243" name="Picture 2" descr="http://www.coolinarika.com/repository/images/_variations/3/1/31bcbf90de6c452067d82e8370edaf0b_view_l.jpg">
            <a:extLst>
              <a:ext uri="{FF2B5EF4-FFF2-40B4-BE49-F238E27FC236}">
                <a16:creationId xmlns:a16="http://schemas.microsoft.com/office/drawing/2014/main" id="{413807FB-B3B2-4DCE-A17A-A46DC06A72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2836" t="-1472"/>
          <a:stretch>
            <a:fillRect/>
          </a:stretch>
        </p:blipFill>
        <p:spPr bwMode="auto">
          <a:xfrm>
            <a:off x="1116013" y="920750"/>
            <a:ext cx="7019925" cy="593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a:extLst>
              <a:ext uri="{FF2B5EF4-FFF2-40B4-BE49-F238E27FC236}">
                <a16:creationId xmlns:a16="http://schemas.microsoft.com/office/drawing/2014/main" id="{0AB3BB71-8DDE-4058-A953-8C2AEDA32426}"/>
              </a:ext>
            </a:extLst>
          </p:cNvPr>
          <p:cNvSpPr>
            <a:spLocks noGrp="1"/>
          </p:cNvSpPr>
          <p:nvPr>
            <p:ph idx="1"/>
          </p:nvPr>
        </p:nvSpPr>
        <p:spPr>
          <a:xfrm>
            <a:off x="107950" y="1196975"/>
            <a:ext cx="8785225" cy="4525963"/>
          </a:xfrm>
        </p:spPr>
        <p:txBody>
          <a:bodyPr/>
          <a:lstStyle/>
          <a:p>
            <a:r>
              <a:rPr lang="sl-SI" altLang="sl-SI" b="1"/>
              <a:t>Vegetarijanstvo</a:t>
            </a:r>
            <a:r>
              <a:rPr lang="sl-SI" altLang="sl-SI"/>
              <a:t> je način življenja, pri katerem človek ne je mesa in se izogiba izdelkom živalskega izvora, kot so usnje,krzno, svila itd.</a:t>
            </a:r>
          </a:p>
          <a:p>
            <a:r>
              <a:rPr lang="sl-SI" altLang="sl-SI"/>
              <a:t> To je širok pojem, saj vegetarijance ločimo glede na izbor hrane, življenjski slog in svetovne nazore. </a:t>
            </a:r>
          </a:p>
          <a:p>
            <a:r>
              <a:rPr lang="sl-SI" altLang="sl-SI"/>
              <a:t>Vzroki zanj so lahko etični, zdravstveni, ekonomski, verski ali filozofski.</a:t>
            </a:r>
          </a:p>
        </p:txBody>
      </p:sp>
      <p:sp>
        <p:nvSpPr>
          <p:cNvPr id="3" name="Title 2">
            <a:extLst>
              <a:ext uri="{FF2B5EF4-FFF2-40B4-BE49-F238E27FC236}">
                <a16:creationId xmlns:a16="http://schemas.microsoft.com/office/drawing/2014/main" id="{EF701151-A16C-4B9B-B812-3EA3A5BA69D8}"/>
              </a:ext>
            </a:extLst>
          </p:cNvPr>
          <p:cNvSpPr>
            <a:spLocks noGrp="1"/>
          </p:cNvSpPr>
          <p:nvPr>
            <p:ph type="title"/>
          </p:nvPr>
        </p:nvSpPr>
        <p:spPr/>
        <p:txBody>
          <a:bodyPr/>
          <a:lstStyle/>
          <a:p>
            <a:pPr fontAlgn="auto">
              <a:spcAft>
                <a:spcPts val="0"/>
              </a:spcAft>
              <a:defRPr/>
            </a:pPr>
            <a:r>
              <a:rPr lang="sl-SI" dirty="0"/>
              <a:t>VEGETARIJANSTVO</a:t>
            </a:r>
          </a:p>
        </p:txBody>
      </p:sp>
      <p:pic>
        <p:nvPicPr>
          <p:cNvPr id="11268" name="Picture 2" descr="http://eko-oglasnik.com/media/img_clanci/vegetarijanstvo-vegetarianism.jpg">
            <a:extLst>
              <a:ext uri="{FF2B5EF4-FFF2-40B4-BE49-F238E27FC236}">
                <a16:creationId xmlns:a16="http://schemas.microsoft.com/office/drawing/2014/main" id="{988E43F3-B5BE-42E4-89B9-745C26FEBB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8363" y="4868863"/>
            <a:ext cx="3195637"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3BBA0E-0A1F-4BCC-9FBE-610038A85729}"/>
              </a:ext>
            </a:extLst>
          </p:cNvPr>
          <p:cNvSpPr>
            <a:spLocks noGrp="1"/>
          </p:cNvSpPr>
          <p:nvPr>
            <p:ph idx="1"/>
          </p:nvPr>
        </p:nvSpPr>
        <p:spPr>
          <a:xfrm>
            <a:off x="4500563" y="4581525"/>
            <a:ext cx="4473575" cy="2087563"/>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marL="365760" indent="-256032" fontAlgn="auto">
              <a:spcAft>
                <a:spcPts val="0"/>
              </a:spcAft>
              <a:buFont typeface="Wingdings 3"/>
              <a:buNone/>
              <a:defRPr/>
            </a:pPr>
            <a:r>
              <a:rPr lang="sl-SI" b="1" dirty="0"/>
              <a:t>     Laktovegetarijanstvo</a:t>
            </a:r>
            <a:r>
              <a:rPr lang="sl-SI" dirty="0"/>
              <a:t>- dieta, pri kateri je poleg hrane rastlinskega izvora dovoljeno tudi uživanje mlečni izdelkov,</a:t>
            </a:r>
          </a:p>
          <a:p>
            <a:pPr marL="365760" indent="-256032" fontAlgn="auto">
              <a:spcAft>
                <a:spcPts val="0"/>
              </a:spcAft>
              <a:buFont typeface="Wingdings 3"/>
              <a:buNone/>
              <a:defRPr/>
            </a:pPr>
            <a:r>
              <a:rPr lang="sl-SI" b="1" dirty="0"/>
              <a:t>     Ovovegetarijanstvo</a:t>
            </a:r>
            <a:r>
              <a:rPr lang="sl-SI" dirty="0"/>
              <a:t> - dieta, pri pri kateri je poleg hrane rastlinskega izvora dovoljeno tudi uživanje jajc,</a:t>
            </a:r>
          </a:p>
          <a:p>
            <a:pPr marL="365760" indent="-256032" fontAlgn="auto">
              <a:spcAft>
                <a:spcPts val="0"/>
              </a:spcAft>
              <a:buFont typeface="Wingdings 3"/>
              <a:buNone/>
              <a:defRPr/>
            </a:pPr>
            <a:r>
              <a:rPr lang="sl-SI" b="1" dirty="0"/>
              <a:t>    Lakto-ovo vegetarijanstvo</a:t>
            </a:r>
            <a:r>
              <a:rPr lang="sl-SI" dirty="0"/>
              <a:t>- dieta, pri kateri je poleg hrane rastlinskega izvora dovoljeno tudi uživanje mlečnih izdelkov in jajc,</a:t>
            </a:r>
          </a:p>
          <a:p>
            <a:pPr marL="365760" indent="-256032" fontAlgn="auto">
              <a:spcAft>
                <a:spcPts val="0"/>
              </a:spcAft>
              <a:buFont typeface="Wingdings 3"/>
              <a:buNone/>
              <a:defRPr/>
            </a:pPr>
            <a:r>
              <a:rPr lang="sl-SI" b="1" dirty="0"/>
              <a:t>     Veganstvo</a:t>
            </a:r>
            <a:r>
              <a:rPr lang="sl-SI" dirty="0"/>
              <a:t>- dieta, pri kateri meso, mleko in jajca niso dovoljena, med pa le občasno</a:t>
            </a:r>
          </a:p>
          <a:p>
            <a:pPr marL="365760" indent="-256032" fontAlgn="auto">
              <a:spcAft>
                <a:spcPts val="0"/>
              </a:spcAft>
              <a:buFont typeface="Wingdings 3"/>
              <a:buChar char=""/>
              <a:defRPr/>
            </a:pPr>
            <a:endParaRPr lang="sl-SI" dirty="0"/>
          </a:p>
        </p:txBody>
      </p:sp>
      <p:sp>
        <p:nvSpPr>
          <p:cNvPr id="3" name="Title 2">
            <a:extLst>
              <a:ext uri="{FF2B5EF4-FFF2-40B4-BE49-F238E27FC236}">
                <a16:creationId xmlns:a16="http://schemas.microsoft.com/office/drawing/2014/main" id="{42B25FA1-F5E7-4C18-99F3-0846ADCDAFB3}"/>
              </a:ext>
            </a:extLst>
          </p:cNvPr>
          <p:cNvSpPr>
            <a:spLocks noGrp="1"/>
          </p:cNvSpPr>
          <p:nvPr>
            <p:ph type="title"/>
          </p:nvPr>
        </p:nvSpPr>
        <p:spPr/>
        <p:txBody>
          <a:bodyPr/>
          <a:lstStyle/>
          <a:p>
            <a:pPr fontAlgn="auto">
              <a:spcAft>
                <a:spcPts val="0"/>
              </a:spcAft>
              <a:defRPr/>
            </a:pPr>
            <a:r>
              <a:rPr lang="sl-SI" dirty="0"/>
              <a:t>VRSTE VEGETARIJANSTVA</a:t>
            </a:r>
          </a:p>
        </p:txBody>
      </p:sp>
      <p:sp>
        <p:nvSpPr>
          <p:cNvPr id="4" name="TextBox 3">
            <a:extLst>
              <a:ext uri="{FF2B5EF4-FFF2-40B4-BE49-F238E27FC236}">
                <a16:creationId xmlns:a16="http://schemas.microsoft.com/office/drawing/2014/main" id="{A10A218D-4A81-40E1-9D61-46E85E4CAA3F}"/>
              </a:ext>
            </a:extLst>
          </p:cNvPr>
          <p:cNvSpPr txBox="1"/>
          <p:nvPr/>
        </p:nvSpPr>
        <p:spPr>
          <a:xfrm>
            <a:off x="5148263" y="1989138"/>
            <a:ext cx="3744912" cy="1938337"/>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sl-SI" sz="1200" b="1" dirty="0"/>
              <a:t>Presnojedstvo</a:t>
            </a:r>
            <a:r>
              <a:rPr lang="sl-SI" sz="1200" dirty="0"/>
              <a:t> - dieta, ki ni nujno vegetarijanska. Hrano se uživa le nekuhano, nepredelano in pogosto organsko, kot pretežni del diete. Odvisno od življenjskega stila.</a:t>
            </a:r>
          </a:p>
          <a:p>
            <a:pPr fontAlgn="auto">
              <a:spcBef>
                <a:spcPts val="0"/>
              </a:spcBef>
              <a:spcAft>
                <a:spcPts val="0"/>
              </a:spcAft>
              <a:defRPr/>
            </a:pPr>
            <a:r>
              <a:rPr lang="sl-SI" sz="1200" b="1" dirty="0"/>
              <a:t>Sadjejedstvo</a:t>
            </a:r>
            <a:r>
              <a:rPr lang="sl-SI" sz="1200" dirty="0"/>
              <a:t>- dieta, pri kateri se uživa le sadeže (ne le tiste, ki jih kulinarično uvrščamo med sadje)</a:t>
            </a:r>
          </a:p>
          <a:p>
            <a:pPr fontAlgn="auto">
              <a:spcBef>
                <a:spcPts val="0"/>
              </a:spcBef>
              <a:spcAft>
                <a:spcPts val="0"/>
              </a:spcAft>
              <a:defRPr/>
            </a:pPr>
            <a:r>
              <a:rPr lang="sl-SI" sz="1200" b="1" dirty="0"/>
              <a:t>Makrobiotika</a:t>
            </a:r>
            <a:r>
              <a:rPr lang="sl-SI" sz="1200" dirty="0"/>
              <a:t> - je dieta, pri kateri se uživajo predvsem polnozrnate žitarice, stročnice, zelenjavo in tradicionalno japonsko hrano. </a:t>
            </a:r>
          </a:p>
        </p:txBody>
      </p:sp>
      <p:sp>
        <p:nvSpPr>
          <p:cNvPr id="6" name="TextBox 5">
            <a:extLst>
              <a:ext uri="{FF2B5EF4-FFF2-40B4-BE49-F238E27FC236}">
                <a16:creationId xmlns:a16="http://schemas.microsoft.com/office/drawing/2014/main" id="{72560B27-03BB-4EDF-8AFA-170D88AF4E4E}"/>
              </a:ext>
            </a:extLst>
          </p:cNvPr>
          <p:cNvSpPr txBox="1"/>
          <p:nvPr/>
        </p:nvSpPr>
        <p:spPr>
          <a:xfrm>
            <a:off x="468313" y="2133600"/>
            <a:ext cx="3598862" cy="3446463"/>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sl-SI" sz="1400" b="1" dirty="0"/>
              <a:t>Fleksitarijanstvo</a:t>
            </a:r>
            <a:r>
              <a:rPr lang="sl-SI" sz="1400" dirty="0"/>
              <a:t> - dieta, pri kateri se uživa predvsem hrano rastlinskega izvora, občasno, vendar redko, pa tudi meso.</a:t>
            </a:r>
          </a:p>
          <a:p>
            <a:pPr fontAlgn="auto">
              <a:spcBef>
                <a:spcPts val="0"/>
              </a:spcBef>
              <a:spcAft>
                <a:spcPts val="0"/>
              </a:spcAft>
              <a:defRPr/>
            </a:pPr>
            <a:r>
              <a:rPr lang="sl-SI" sz="1400" b="1" dirty="0"/>
              <a:t>Pollotarijanstvo</a:t>
            </a:r>
            <a:r>
              <a:rPr lang="sl-SI" sz="1400" dirty="0"/>
              <a:t>- dieta, pri kateri se poleg hrane rastlinskega izvora uživa tudi piščanca in drugo perutnino.</a:t>
            </a:r>
          </a:p>
          <a:p>
            <a:pPr fontAlgn="auto">
              <a:spcBef>
                <a:spcPts val="0"/>
              </a:spcBef>
              <a:spcAft>
                <a:spcPts val="0"/>
              </a:spcAft>
              <a:defRPr/>
            </a:pPr>
            <a:r>
              <a:rPr lang="sl-SI" sz="1400" b="1" dirty="0"/>
              <a:t>Pescetarijanstvo</a:t>
            </a:r>
            <a:r>
              <a:rPr lang="sl-SI" sz="1400" dirty="0"/>
              <a:t> - dieta, pri kateri se poleg hrane rastlinskega izvora uživa tudi ribe in preostalo morsko hrano.</a:t>
            </a:r>
          </a:p>
          <a:p>
            <a:pPr fontAlgn="auto">
              <a:spcBef>
                <a:spcPts val="0"/>
              </a:spcBef>
              <a:spcAft>
                <a:spcPts val="0"/>
              </a:spcAft>
              <a:defRPr/>
            </a:pPr>
            <a:r>
              <a:rPr lang="sl-SI" sz="1400" b="1" dirty="0"/>
              <a:t>Pesce-pollotarijanstvo</a:t>
            </a:r>
            <a:r>
              <a:rPr lang="sl-SI" sz="1400" dirty="0"/>
              <a:t> - dieta, pri kateri se poleg hrane rastlinskega izvora uživa tudi ribe in perutnino</a:t>
            </a:r>
          </a:p>
          <a:p>
            <a:pPr fontAlgn="auto">
              <a:spcBef>
                <a:spcPts val="0"/>
              </a:spcBef>
              <a:spcAft>
                <a:spcPts val="0"/>
              </a:spcAft>
              <a:defRPr/>
            </a:pPr>
            <a:br>
              <a:rPr lang="sl-SI" dirty="0"/>
            </a:br>
            <a:endParaRPr lang="sl-SI" dirty="0"/>
          </a:p>
        </p:txBody>
      </p:sp>
      <p:cxnSp>
        <p:nvCxnSpPr>
          <p:cNvPr id="10" name="Straight Arrow Connector 9">
            <a:extLst>
              <a:ext uri="{FF2B5EF4-FFF2-40B4-BE49-F238E27FC236}">
                <a16:creationId xmlns:a16="http://schemas.microsoft.com/office/drawing/2014/main" id="{0A80447A-BABB-47E7-BA7B-EC0BFCF59FD1}"/>
              </a:ext>
            </a:extLst>
          </p:cNvPr>
          <p:cNvCxnSpPr/>
          <p:nvPr/>
        </p:nvCxnSpPr>
        <p:spPr>
          <a:xfrm flipH="1">
            <a:off x="2700338" y="1196975"/>
            <a:ext cx="142875"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B90F42A4-E419-4968-9EDC-E20572E4A865}"/>
              </a:ext>
            </a:extLst>
          </p:cNvPr>
          <p:cNvCxnSpPr/>
          <p:nvPr/>
        </p:nvCxnSpPr>
        <p:spPr>
          <a:xfrm>
            <a:off x="4284663" y="1268413"/>
            <a:ext cx="574675" cy="316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18A720E-EA04-44E8-9782-63C2DBFCE946}"/>
              </a:ext>
            </a:extLst>
          </p:cNvPr>
          <p:cNvCxnSpPr/>
          <p:nvPr/>
        </p:nvCxnSpPr>
        <p:spPr>
          <a:xfrm flipH="1">
            <a:off x="5724525" y="1196975"/>
            <a:ext cx="71438"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checke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C7819F-78C5-4227-A1BE-C6067217C244}"/>
              </a:ext>
            </a:extLst>
          </p:cNvPr>
          <p:cNvSpPr>
            <a:spLocks noGrp="1"/>
          </p:cNvSpPr>
          <p:nvPr>
            <p:ph idx="1"/>
          </p:nvPr>
        </p:nvSpPr>
        <p:spPr>
          <a:xfrm>
            <a:off x="457200" y="1481138"/>
            <a:ext cx="3754438" cy="4395787"/>
          </a:xfrm>
        </p:spPr>
        <p:style>
          <a:lnRef idx="2">
            <a:schemeClr val="accent1"/>
          </a:lnRef>
          <a:fillRef idx="1">
            <a:schemeClr val="lt1"/>
          </a:fillRef>
          <a:effectRef idx="0">
            <a:schemeClr val="accent1"/>
          </a:effectRef>
          <a:fontRef idx="minor">
            <a:schemeClr val="dk1"/>
          </a:fontRef>
        </p:style>
        <p:txBody>
          <a:bodyPr>
            <a:normAutofit/>
          </a:bodyPr>
          <a:lstStyle/>
          <a:p>
            <a:pPr marL="365760" indent="-256032" fontAlgn="auto">
              <a:spcAft>
                <a:spcPts val="0"/>
              </a:spcAft>
              <a:buFont typeface="Wingdings 3"/>
              <a:buChar char=""/>
              <a:defRPr/>
            </a:pPr>
            <a:r>
              <a:rPr lang="sl-SI" sz="2000" dirty="0"/>
              <a:t>Včasih so bili le redki posamezniki iz verskih zahtev vegetarijanci. Danes se med razlogi za vse večje število vegetarijancev navaja predvsem nastanek različnih bolezni, ki so povezane z mesno prehrano, neodgovoren odnos do živali, obremenitev za okolje in pozitivni zdravstveni učinki.</a:t>
            </a:r>
          </a:p>
        </p:txBody>
      </p:sp>
      <p:sp>
        <p:nvSpPr>
          <p:cNvPr id="3" name="Title 2">
            <a:extLst>
              <a:ext uri="{FF2B5EF4-FFF2-40B4-BE49-F238E27FC236}">
                <a16:creationId xmlns:a16="http://schemas.microsoft.com/office/drawing/2014/main" id="{3AE7632E-EBCC-484B-A3BF-046D2E86B88F}"/>
              </a:ext>
            </a:extLst>
          </p:cNvPr>
          <p:cNvSpPr>
            <a:spLocks noGrp="1"/>
          </p:cNvSpPr>
          <p:nvPr>
            <p:ph type="title"/>
          </p:nvPr>
        </p:nvSpPr>
        <p:spPr/>
        <p:txBody>
          <a:bodyPr/>
          <a:lstStyle/>
          <a:p>
            <a:pPr fontAlgn="auto">
              <a:spcAft>
                <a:spcPts val="0"/>
              </a:spcAft>
              <a:defRPr/>
            </a:pPr>
            <a:r>
              <a:rPr lang="sl-SI" dirty="0"/>
              <a:t>RAZLOGI ZA VEGETARIJANSTVO</a:t>
            </a:r>
          </a:p>
        </p:txBody>
      </p:sp>
      <p:sp>
        <p:nvSpPr>
          <p:cNvPr id="4" name="TextBox 3">
            <a:extLst>
              <a:ext uri="{FF2B5EF4-FFF2-40B4-BE49-F238E27FC236}">
                <a16:creationId xmlns:a16="http://schemas.microsoft.com/office/drawing/2014/main" id="{2B117396-A60C-4747-9288-D6044DB8EFA9}"/>
              </a:ext>
            </a:extLst>
          </p:cNvPr>
          <p:cNvSpPr txBox="1"/>
          <p:nvPr/>
        </p:nvSpPr>
        <p:spPr>
          <a:xfrm>
            <a:off x="4787900" y="1628775"/>
            <a:ext cx="3887788" cy="3140075"/>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fontAlgn="auto">
              <a:spcBef>
                <a:spcPts val="0"/>
              </a:spcBef>
              <a:spcAft>
                <a:spcPts val="0"/>
              </a:spcAft>
              <a:defRPr/>
            </a:pPr>
            <a:r>
              <a:rPr lang="sl-SI" b="1" dirty="0"/>
              <a:t>Etičnost</a:t>
            </a:r>
          </a:p>
          <a:p>
            <a:pPr fontAlgn="auto">
              <a:spcBef>
                <a:spcPts val="0"/>
              </a:spcBef>
              <a:spcAft>
                <a:spcPts val="0"/>
              </a:spcAft>
              <a:defRPr/>
            </a:pPr>
            <a:r>
              <a:rPr lang="sl-SI" dirty="0"/>
              <a:t>V industriji se živali pogosto zlorablja. Večina živali, ki se jih redi za pridelavo hrane, se gnetejo v premajhnih prostorih in tudi sicer bivajo v zelo slabih razmerah, brez svežega zraka, naravne svetlobe in naravne hrane. Namen industrije je pridelati čim več s čim manjšimi stroški.</a:t>
            </a:r>
          </a:p>
        </p:txBody>
      </p:sp>
    </p:spTree>
  </p:cSld>
  <p:clrMapOvr>
    <a:masterClrMapping/>
  </p:clrMapOvr>
  <p:transition>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57BEE8-6C1F-4940-B713-5FC8A40E38B9}"/>
              </a:ext>
            </a:extLst>
          </p:cNvPr>
          <p:cNvSpPr>
            <a:spLocks noGrp="1"/>
          </p:cNvSpPr>
          <p:nvPr>
            <p:ph idx="1"/>
          </p:nvPr>
        </p:nvSpPr>
        <p:spPr>
          <a:xfrm>
            <a:off x="457200" y="1481329"/>
            <a:ext cx="8229600" cy="4251928"/>
          </a:xfrm>
        </p:spPr>
        <p:style>
          <a:lnRef idx="0">
            <a:schemeClr val="accent1"/>
          </a:lnRef>
          <a:fillRef idx="3">
            <a:schemeClr val="accent1"/>
          </a:fillRef>
          <a:effectRef idx="3">
            <a:schemeClr val="accent1"/>
          </a:effectRef>
          <a:fontRef idx="minor">
            <a:schemeClr val="lt1"/>
          </a:fontRef>
        </p:style>
        <p:txBody>
          <a:bodyPr>
            <a:normAutofit fontScale="85000" lnSpcReduction="20000"/>
          </a:bodyPr>
          <a:lstStyle/>
          <a:p>
            <a:pPr marL="365760" indent="-256032" fontAlgn="auto">
              <a:spcAft>
                <a:spcPts val="0"/>
              </a:spcAft>
              <a:buFont typeface="Wingdings 3"/>
              <a:buChar char=""/>
              <a:defRPr/>
            </a:pPr>
            <a:r>
              <a:rPr lang="sl-SI" dirty="0"/>
              <a:t>Študija raziskovalne agencije Yankelovich iz leta 1992 kaže, da je večina vegetarijancev ženskega spola (»od 12,4 milijonov oseb [v ZDA], ki se opredeljujejo za vegetarijance; 68 % je žensk, medtem ko je zgolj 32 % moških«</a:t>
            </a:r>
          </a:p>
          <a:p>
            <a:pPr marL="365760" indent="-256032" fontAlgn="auto">
              <a:spcAft>
                <a:spcPts val="0"/>
              </a:spcAft>
              <a:buFont typeface="Wingdings 3"/>
              <a:buChar char=""/>
              <a:defRPr/>
            </a:pPr>
            <a:r>
              <a:rPr lang="sl-SI" dirty="0"/>
              <a:t>Izsledki leta 2003 v ZDA opravljene raziskave kažejo, da se za vegetarijance opredeljuje med 4-10 % populacije, zgolj 2,8 % pa nikoli ne je mesa (od tega je približno tretjina do polovica veganov), perutnine ali rib/morskega sadja. Ostali so "občasni vegetarijanci" ali "delni vegetarijanci".</a:t>
            </a:r>
          </a:p>
          <a:p>
            <a:pPr marL="365760" indent="-256032" fontAlgn="auto">
              <a:spcAft>
                <a:spcPts val="0"/>
              </a:spcAft>
              <a:buFont typeface="Wingdings 3"/>
              <a:buChar char=""/>
              <a:defRPr/>
            </a:pPr>
            <a:r>
              <a:rPr lang="sl-SI" dirty="0"/>
              <a:t>Vegetarijanstvo je najbolj razširjeno v Indiji (30 %), izmed evropskih držav pa v Veliki Britaniji (6 %). Za Slovenijo ni podatkov.</a:t>
            </a:r>
          </a:p>
          <a:p>
            <a:pPr marL="365760" indent="-256032" fontAlgn="auto">
              <a:spcAft>
                <a:spcPts val="0"/>
              </a:spcAft>
              <a:buFont typeface="Wingdings 3"/>
              <a:buChar char=""/>
              <a:defRPr/>
            </a:pPr>
            <a:endParaRPr lang="sl-SI" dirty="0"/>
          </a:p>
        </p:txBody>
      </p:sp>
      <p:sp>
        <p:nvSpPr>
          <p:cNvPr id="3" name="Title 2">
            <a:extLst>
              <a:ext uri="{FF2B5EF4-FFF2-40B4-BE49-F238E27FC236}">
                <a16:creationId xmlns:a16="http://schemas.microsoft.com/office/drawing/2014/main" id="{19FBD2E5-8D0D-4208-9846-1919120CC408}"/>
              </a:ext>
            </a:extLst>
          </p:cNvPr>
          <p:cNvSpPr>
            <a:spLocks noGrp="1"/>
          </p:cNvSpPr>
          <p:nvPr>
            <p:ph type="title"/>
          </p:nvPr>
        </p:nvSpPr>
        <p:spPr/>
        <p:txBody>
          <a:bodyPr/>
          <a:lstStyle/>
          <a:p>
            <a:pPr fontAlgn="auto">
              <a:spcAft>
                <a:spcPts val="0"/>
              </a:spcAft>
              <a:defRPr/>
            </a:pPr>
            <a:r>
              <a:rPr lang="sl-SI" dirty="0"/>
              <a:t>DEMOGRAFIJA</a:t>
            </a:r>
          </a:p>
        </p:txBody>
      </p:sp>
    </p:spTree>
  </p:cSld>
  <p:clrMapOvr>
    <a:masterClrMapping/>
  </p:clrMapOvr>
  <p:transition>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F0D919-D103-4FA2-8D0E-5502747247A4}"/>
              </a:ext>
            </a:extLst>
          </p:cNvPr>
          <p:cNvSpPr>
            <a:spLocks noGrp="1"/>
          </p:cNvSpPr>
          <p:nvPr>
            <p:ph idx="1"/>
          </p:nvPr>
        </p:nvSpPr>
        <p:spPr>
          <a:xfrm>
            <a:off x="457200" y="1268413"/>
            <a:ext cx="8229600" cy="4738687"/>
          </a:xfrm>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marL="365760" indent="-256032" fontAlgn="auto">
              <a:spcAft>
                <a:spcPts val="0"/>
              </a:spcAft>
              <a:buFont typeface="Wingdings 3"/>
              <a:buChar char=""/>
              <a:defRPr/>
            </a:pPr>
            <a:endParaRPr lang="sl-SI" dirty="0"/>
          </a:p>
          <a:p>
            <a:pPr marL="365760" indent="-256032" fontAlgn="auto">
              <a:spcAft>
                <a:spcPts val="0"/>
              </a:spcAft>
              <a:buFont typeface="Wingdings 3"/>
              <a:buChar char=""/>
              <a:defRPr/>
            </a:pPr>
            <a:r>
              <a:rPr lang="sl-SI" dirty="0"/>
              <a:t>Vegetarijanstvo je tudi način življenja, pri katerem se živali spoštuje in ne ubija. Zato obstajajo tudi nadomestki naravnega usnja, krzna, svile in volne in rastlinskih ali umetnih vlaken.</a:t>
            </a:r>
          </a:p>
          <a:p>
            <a:pPr marL="365760" indent="-256032" fontAlgn="auto">
              <a:spcAft>
                <a:spcPts val="0"/>
              </a:spcAft>
              <a:buFont typeface="Wingdings 3"/>
              <a:buChar char=""/>
              <a:defRPr/>
            </a:pPr>
            <a:r>
              <a:rPr lang="sl-SI" dirty="0"/>
              <a:t>Z usnjem se srečujemo vsak dan, še posebno na delovnih mestih (pisarniški stoli, moški elegantni čevlji, varnostnih pasovih in suknjiči). Večino naravnega usnja je mogoče nadomestiti s sintetičnimi vlakni (t. i. umetno usnje).</a:t>
            </a:r>
          </a:p>
          <a:p>
            <a:pPr marL="365760" indent="-256032" fontAlgn="auto">
              <a:spcAft>
                <a:spcPts val="0"/>
              </a:spcAft>
              <a:buFont typeface="Wingdings 3"/>
              <a:buChar char=""/>
              <a:defRPr/>
            </a:pPr>
            <a:r>
              <a:rPr lang="sl-SI" dirty="0"/>
              <a:t>Tudi za izdelavo dragocene svile je potrebno uničiti veliko bub sviloprejke. Alternative svili so se pojavile kmalu zatem, ko je začelo zmanjkovati bub. »Mirovna svila« je narejena iz kokonov indijskih moljev,</a:t>
            </a:r>
            <a:r>
              <a:rPr lang="sl-SI" baseline="30000" dirty="0"/>
              <a:t> </a:t>
            </a:r>
            <a:r>
              <a:rPr lang="sl-SI" dirty="0"/>
              <a:t>ki imajo sposobnost obnavljanja. Druga alternativa je narejena iz fine preje bambusovih niti.</a:t>
            </a:r>
          </a:p>
          <a:p>
            <a:pPr marL="365760" indent="-256032" fontAlgn="auto">
              <a:spcAft>
                <a:spcPts val="0"/>
              </a:spcAft>
              <a:buFont typeface="Wingdings 3"/>
              <a:buChar char=""/>
              <a:defRPr/>
            </a:pPr>
            <a:r>
              <a:rPr lang="sl-SI" dirty="0"/>
              <a:t>V Sloveniji je v večjih mestih nekaj vegetarijanskih restavracij in trgovin z izdelki za vegane </a:t>
            </a:r>
          </a:p>
          <a:p>
            <a:pPr marL="365760" indent="-256032" fontAlgn="auto">
              <a:spcAft>
                <a:spcPts val="0"/>
              </a:spcAft>
              <a:buFont typeface="Wingdings 3"/>
              <a:buNone/>
              <a:defRPr/>
            </a:pPr>
            <a:endParaRPr lang="sl-SI" dirty="0"/>
          </a:p>
          <a:p>
            <a:pPr marL="365760" indent="-256032" fontAlgn="auto">
              <a:spcAft>
                <a:spcPts val="0"/>
              </a:spcAft>
              <a:buFont typeface="Wingdings 3"/>
              <a:buChar char=""/>
              <a:defRPr/>
            </a:pPr>
            <a:endParaRPr lang="sl-SI" dirty="0"/>
          </a:p>
        </p:txBody>
      </p:sp>
      <p:sp>
        <p:nvSpPr>
          <p:cNvPr id="3" name="Title 2">
            <a:extLst>
              <a:ext uri="{FF2B5EF4-FFF2-40B4-BE49-F238E27FC236}">
                <a16:creationId xmlns:a16="http://schemas.microsoft.com/office/drawing/2014/main" id="{9293E321-8A0F-4692-89E5-784B3839D933}"/>
              </a:ext>
            </a:extLst>
          </p:cNvPr>
          <p:cNvSpPr>
            <a:spLocks noGrp="1"/>
          </p:cNvSpPr>
          <p:nvPr>
            <p:ph type="title"/>
          </p:nvPr>
        </p:nvSpPr>
        <p:spPr/>
        <p:txBody>
          <a:bodyPr/>
          <a:lstStyle/>
          <a:p>
            <a:pPr fontAlgn="auto">
              <a:spcAft>
                <a:spcPts val="0"/>
              </a:spcAft>
              <a:defRPr/>
            </a:pPr>
            <a:r>
              <a:rPr lang="sl-SI" dirty="0"/>
              <a:t>NAČIN ŽIVLENJA</a:t>
            </a:r>
          </a:p>
        </p:txBody>
      </p:sp>
    </p:spTree>
  </p:cSld>
  <p:clrMapOvr>
    <a:masterClrMapping/>
  </p:clrMapOvr>
  <p:transition>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08262A-642B-4843-A3E3-7F05C4EE43C7}"/>
              </a:ext>
            </a:extLst>
          </p:cNvPr>
          <p:cNvSpPr>
            <a:spLocks noGrp="1"/>
          </p:cNvSpPr>
          <p:nvPr>
            <p:ph type="title"/>
          </p:nvPr>
        </p:nvSpPr>
        <p:spPr>
          <a:xfrm>
            <a:off x="467544" y="620688"/>
            <a:ext cx="8229600" cy="1143000"/>
          </a:xfrm>
        </p:spPr>
        <p:txBody>
          <a:bodyPr>
            <a:normAutofit fontScale="90000"/>
          </a:bodyPr>
          <a:lstStyle/>
          <a:p>
            <a:pPr fontAlgn="auto">
              <a:spcAft>
                <a:spcPts val="0"/>
              </a:spcAft>
              <a:defRPr/>
            </a:pPr>
            <a:r>
              <a:rPr lang="sl-SI" dirty="0"/>
              <a:t>KNJIGE KI SO BILE NAPISANE O VEGETARIJANSTVU</a:t>
            </a:r>
          </a:p>
        </p:txBody>
      </p:sp>
      <p:pic>
        <p:nvPicPr>
          <p:cNvPr id="16387" name="Picture 2" descr="http://www.sitis.si/img_products/71_331_l.jpg">
            <a:extLst>
              <a:ext uri="{FF2B5EF4-FFF2-40B4-BE49-F238E27FC236}">
                <a16:creationId xmlns:a16="http://schemas.microsoft.com/office/drawing/2014/main" id="{CA0DC3B5-CABD-49FD-AFE9-F649DFB64E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276475"/>
            <a:ext cx="15113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descr="http://www.sitis.si/img_products/101_177_l.jpg">
            <a:extLst>
              <a:ext uri="{FF2B5EF4-FFF2-40B4-BE49-F238E27FC236}">
                <a16:creationId xmlns:a16="http://schemas.microsoft.com/office/drawing/2014/main" id="{C19DE2AC-2210-495C-96D9-0E8A5B89F7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1196975"/>
            <a:ext cx="1503363"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6" descr="http://www.zalozba-planet.si/modules/shop/product/image/images/80%2010%2010.jpg_085ed4ac02973fd42cad33c03642394d.jpg">
            <a:extLst>
              <a:ext uri="{FF2B5EF4-FFF2-40B4-BE49-F238E27FC236}">
                <a16:creationId xmlns:a16="http://schemas.microsoft.com/office/drawing/2014/main" id="{9C6A6CA6-5A79-4405-B934-EBA1976E3B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2060575"/>
            <a:ext cx="1439863"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8" descr="http://mmc.bolha.com/1/image/197503/198151/Hoces-biti-zdrav--Proc-s-kuhinjskim-loncem-_56bc564d10c49.jpg">
            <a:extLst>
              <a:ext uri="{FF2B5EF4-FFF2-40B4-BE49-F238E27FC236}">
                <a16:creationId xmlns:a16="http://schemas.microsoft.com/office/drawing/2014/main" id="{94A9BEFB-3FD3-499C-9389-B88B1EC6ED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4652963"/>
            <a:ext cx="1547812"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10" descr="http://www.fresh4you.si/img/literatura2.jpg">
            <a:extLst>
              <a:ext uri="{FF2B5EF4-FFF2-40B4-BE49-F238E27FC236}">
                <a16:creationId xmlns:a16="http://schemas.microsoft.com/office/drawing/2014/main" id="{46101302-F0F7-4FE5-914B-9E8FE66FA4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8250" y="3429000"/>
            <a:ext cx="40957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2" descr="http://www.sanus.si/media/catalog/product/cache/1/image/9df78eab33525d08d6e5fb8d27136e95/1/2/12_korakov_do_presne_hrane.jpg">
            <a:extLst>
              <a:ext uri="{FF2B5EF4-FFF2-40B4-BE49-F238E27FC236}">
                <a16:creationId xmlns:a16="http://schemas.microsoft.com/office/drawing/2014/main" id="{3E061036-8DA2-4A92-AE1F-5C350E9E44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16238" y="4365625"/>
            <a:ext cx="1417637" cy="211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60171F-0AE6-4F30-9BBA-36D59941D35B}"/>
              </a:ext>
            </a:extLst>
          </p:cNvPr>
          <p:cNvSpPr>
            <a:spLocks noGrp="1"/>
          </p:cNvSpPr>
          <p:nvPr>
            <p:ph idx="1"/>
          </p:nvPr>
        </p:nvSpPr>
        <p:spPr/>
        <p:txBody>
          <a:bodyPr>
            <a:normAutofit fontScale="92500"/>
          </a:bodyPr>
          <a:lstStyle/>
          <a:p>
            <a:pPr marL="365760" indent="-256032" fontAlgn="auto">
              <a:spcAft>
                <a:spcPts val="0"/>
              </a:spcAft>
              <a:buFont typeface="Wingdings 3"/>
              <a:buChar char=""/>
              <a:defRPr/>
            </a:pPr>
            <a:r>
              <a:rPr lang="sl-SI" u="sng" dirty="0">
                <a:solidFill>
                  <a:schemeClr val="bg2">
                    <a:lumMod val="25000"/>
                  </a:schemeClr>
                </a:solidFill>
              </a:rPr>
              <a:t>https://sl.wikipedia.org/wiki/Vegetarijanstvo</a:t>
            </a:r>
          </a:p>
          <a:p>
            <a:pPr marL="365760" indent="-256032" fontAlgn="auto">
              <a:spcAft>
                <a:spcPts val="0"/>
              </a:spcAft>
              <a:buFont typeface="Wingdings 3"/>
              <a:buChar char=""/>
              <a:defRPr/>
            </a:pPr>
            <a:r>
              <a:rPr lang="sl-SI" u="sng" dirty="0">
                <a:solidFill>
                  <a:schemeClr val="bg2">
                    <a:lumMod val="25000"/>
                  </a:schemeClr>
                </a:solidFill>
              </a:rPr>
              <a:t>https://www.google.si/search?q=vegetarijanstvo&amp;rlz=1C2VFKB_enSI662SI662&amp;biw=1280&amp;bih=923&amp;source=lnms&amp;tbm=isch&amp;sa=X&amp;sqi=2&amp;ved=0ahUKEwj0w47PzJXLAhUGaRQKHV8QAFwQ_AUIBigB</a:t>
            </a:r>
          </a:p>
          <a:p>
            <a:pPr marL="365760" indent="-256032" fontAlgn="auto">
              <a:spcAft>
                <a:spcPts val="0"/>
              </a:spcAft>
              <a:buFont typeface="Wingdings 3"/>
              <a:buChar char=""/>
              <a:defRPr/>
            </a:pPr>
            <a:r>
              <a:rPr lang="sl-SI" u="sng" dirty="0">
                <a:solidFill>
                  <a:schemeClr val="bg2">
                    <a:lumMod val="25000"/>
                  </a:schemeClr>
                </a:solidFill>
              </a:rPr>
              <a:t>https://www.google.si/search?q=vegetarijanstvo&amp;rlz=1C2VFKB_enSI662SI662&amp;biw=1280&amp;bih=923&amp;source=lnms&amp;tbm=isch&amp;sa=X&amp;sqi=2&amp;ved=0ahUKEwj0w47PzJXLAhUGaRQKHV8QAFwQ_AUIBigB#tbm=isch&amp;q=vegetarijanska+pir</a:t>
            </a:r>
            <a:r>
              <a:rPr lang="sl-SI" dirty="0"/>
              <a:t>amida</a:t>
            </a:r>
          </a:p>
        </p:txBody>
      </p:sp>
      <p:sp>
        <p:nvSpPr>
          <p:cNvPr id="3" name="Title 2">
            <a:extLst>
              <a:ext uri="{FF2B5EF4-FFF2-40B4-BE49-F238E27FC236}">
                <a16:creationId xmlns:a16="http://schemas.microsoft.com/office/drawing/2014/main" id="{3DF63F17-33F6-4CC0-B6A0-1C774EB14901}"/>
              </a:ext>
            </a:extLst>
          </p:cNvPr>
          <p:cNvSpPr>
            <a:spLocks noGrp="1"/>
          </p:cNvSpPr>
          <p:nvPr>
            <p:ph type="title"/>
          </p:nvPr>
        </p:nvSpPr>
        <p:spPr/>
        <p:txBody>
          <a:bodyPr/>
          <a:lstStyle/>
          <a:p>
            <a:pPr algn="ctr" fontAlgn="auto">
              <a:spcAft>
                <a:spcPts val="0"/>
              </a:spcAft>
              <a:defRPr/>
            </a:pPr>
            <a:r>
              <a:rPr lang="sl-SI" dirty="0"/>
              <a:t>VIRI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0</TotalTime>
  <Words>227</Words>
  <Application>Microsoft Office PowerPoint</Application>
  <PresentationFormat>On-screen Show (4:3)</PresentationFormat>
  <Paragraphs>41</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Lucida Sans Unicode</vt:lpstr>
      <vt:lpstr>Verdana</vt:lpstr>
      <vt:lpstr>Wingdings 2</vt:lpstr>
      <vt:lpstr>Wingdings 3</vt:lpstr>
      <vt:lpstr>Concourse</vt:lpstr>
      <vt:lpstr>VEGETARIJANSKA PREHRANA</vt:lpstr>
      <vt:lpstr>VEGETARIJANSKA PIRAMIDA</vt:lpstr>
      <vt:lpstr>VEGETARIJANSTVO</vt:lpstr>
      <vt:lpstr>VRSTE VEGETARIJANSTVA</vt:lpstr>
      <vt:lpstr>RAZLOGI ZA VEGETARIJANSTVO</vt:lpstr>
      <vt:lpstr>DEMOGRAFIJA</vt:lpstr>
      <vt:lpstr>NAČIN ŽIVLENJA</vt:lpstr>
      <vt:lpstr>KNJIGE KI SO BILE NAPISANE O VEGETARIJANSTVU</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2019-06-03T09:04:58Z</dcterms:created>
  <dcterms:modified xsi:type="dcterms:W3CDTF">2019-06-03T09:04:58Z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