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1" r:id="rId22"/>
    <p:sldId id="264" r:id="rId23"/>
    <p:sldId id="265" r:id="rId24"/>
    <p:sldId id="262" r:id="rId25"/>
    <p:sldId id="281" r:id="rId26"/>
    <p:sldId id="282" r:id="rId2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9E5AECBF-8058-4A3C-8C60-5A8040783C4E}"/>
              </a:ext>
            </a:extLst>
          </p:cNvPr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3A8B1E3-99BD-4D16-86DF-54ABFDDACB4D}"/>
              </a:ext>
            </a:extLst>
          </p:cNvPr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C799DFF-725A-4055-A5D7-FCD0214BD763}"/>
              </a:ext>
            </a:extLst>
          </p:cNvPr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79AF4-2108-4E15-9756-C3E10835BF09}"/>
              </a:ext>
            </a:extLst>
          </p:cNvPr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1F6601E0-AAE3-47AA-A105-4B39313EA2E3}"/>
              </a:ext>
            </a:extLst>
          </p:cNvPr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B51F14-077A-46C3-948B-E843E7A6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5235-BFC1-4DB4-A882-B5A0577F87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3FA7F7-C444-42F3-8BC9-8431D5D3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9D6906-3363-4025-AAE6-F4C63F29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fld id="{6625EA70-06DD-4CE7-8531-B02728C975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23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243AFA38-B964-48AB-8A46-AE3F67D37D53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9809EECE-3DDE-40B0-91C3-F62B02F683FD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BCE2824-7AE8-4062-B72D-9E44A2461F6C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708041F-DAC7-4120-A58B-889C3149420B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4C56921-C447-42A3-988D-B14D7745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0849-AB22-4F74-B402-EBAC979CD5D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C974B1-1C56-44D6-9DC3-C310180F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06400E-ADAF-4580-95C7-CEED555C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0C681-225B-40D6-A4DB-E4A0D9CE22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41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2F46B928-24F5-434B-AA9F-EF3D035CA152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6CC9D1A-1500-4014-A0D1-CA256A43B7E1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44A2A60-20F2-44B1-9CC9-8E20FBDE06D2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DC7510C9-6F44-4852-BBEC-BFE3245F2F73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7E83F9-C122-4727-A71E-3138B95F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0360-80FD-4CFA-AE05-27861B58C7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24DF8E-4190-4C46-9D7A-1774BBDC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58A9730-F45D-4D4C-ADFB-EDB6CFBD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2257-41FC-4EEE-9F02-2B792C9F3C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038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40435733-10EA-45FF-A4BD-FFA0E7410B9B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AF32D6F5-A3E2-40F7-9C40-687C3B9A107F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D3728249-E925-4B05-9631-38D6F9E9A2F0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41D1578-7BBC-47C4-9086-C33325D9DCFC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B7C8F6D-C585-4621-B10D-D1E02786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BD3A-2AD7-45F9-818C-77AF0D06BE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538903-67E4-408A-A427-83DC75E3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669A52-CDB5-451F-B68D-53E67A4A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D8B9-BDBA-4210-ABB6-1E2BB7B747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311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8DABCC16-03F9-4347-8E3E-1938C7030EA7}"/>
              </a:ext>
            </a:extLst>
          </p:cNvPr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3D8FD102-A7AC-41B3-8A99-1BE11C54A0C7}"/>
              </a:ext>
            </a:extLst>
          </p:cNvPr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BEA41A4-8409-4312-84B6-26A5EC607558}"/>
              </a:ext>
            </a:extLst>
          </p:cNvPr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AFD70-D9DF-40B1-ACCA-6102F7F4420E}"/>
              </a:ext>
            </a:extLst>
          </p:cNvPr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75A61152-1E09-444B-B4E7-3A40BB396466}"/>
              </a:ext>
            </a:extLst>
          </p:cNvPr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AEC69A-D752-4D6D-94A5-DE21BF41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B53A-F159-4648-8E75-19EFE81CE8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157CA5-0680-4339-8661-F0C6E43B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C786DD6-7A76-432D-9D53-03BD5059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BB2FC-9E1A-4933-8FA1-815CD62FDE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226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5B270BDC-BB2B-4FD1-8385-A88D71A4538A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6B88071B-EE99-4629-AB98-3FFCA46ED79E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8E6059B9-504F-424E-8706-DA0AB650E387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D7E830AA-D624-4088-B82D-40472C667668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067943A-F2F9-474B-9061-EE0B33EB4D3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987A-35AA-4F39-AA3D-308193BF8F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77CC31-D88F-4205-B88D-0EEC13E642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26255FA-06D3-4409-8266-16AB14D5AF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31002AF-80FD-4E34-975D-B92DCFDAC7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68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59D46813-0AAA-441A-9F04-1A75783505B8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BAE29A7-35EC-4762-B5E4-95577AB7A290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3E04F94A-10E5-4BF1-ABF6-11AE44E7FF6C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65C8F473-7152-444D-B5E6-339EA30567C5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3926002A-BFFA-49A3-BC73-2E98A9639C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BE85-CD96-446B-882D-E8C8E8B9033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E787483-99FC-4C13-987F-C7C7B79A50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BA4D5841-F6E9-4C53-B804-332D19AA57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A6E8361-6BF0-4103-BA37-C00532EB20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09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66229972-B949-4432-B8C8-F776C74948EE}"/>
              </a:ext>
            </a:extLst>
          </p:cNvPr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B2C962C2-9856-4B88-94A2-56B71D85D68D}"/>
              </a:ext>
            </a:extLst>
          </p:cNvPr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E99B920A-7ED7-4ACE-83C9-CD819E4F84FD}"/>
              </a:ext>
            </a:extLst>
          </p:cNvPr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5435739-1553-4785-97B4-FAC4ECB97FF7}"/>
              </a:ext>
            </a:extLst>
          </p:cNvPr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AAE5BD9-BBA7-4970-8310-C83079E1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887E-4755-4A39-B636-ABA9EFF48D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9F3481E-BF37-4028-AE16-9AB2F706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A6946EF-4620-4A73-AD29-6E68427F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D7919-2C7E-4EBB-9A16-F583BB7E29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627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DD51E357-52CC-4016-8AE2-B4739648416D}"/>
              </a:ext>
            </a:extLst>
          </p:cNvPr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7A9EF3F3-F9A2-4590-A8B1-2E9D7CDD1B29}"/>
              </a:ext>
            </a:extLst>
          </p:cNvPr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FC671706-44CF-48B8-AF3D-D3264AE96851}"/>
              </a:ext>
            </a:extLst>
          </p:cNvPr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BB258307-9ADC-4F76-839A-11BB2980D8B1}"/>
              </a:ext>
            </a:extLst>
          </p:cNvPr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7A6744A-4651-457E-A602-34D7C7F4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3551-5D03-4562-8FD5-1A84DC3616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FC52A7E-B655-4333-9064-F1446A39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D130CA-24EF-4122-8F90-B3DD6757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A4CC-98FC-4F05-8E7D-D9E5C46D75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7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73954B3E-A976-46B7-89B2-81DCAF49D640}"/>
              </a:ext>
            </a:extLst>
          </p:cNvPr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866DEA6-BE42-40E8-8457-939803C47BEF}"/>
              </a:ext>
            </a:extLst>
          </p:cNvPr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897DE253-9833-48A2-A98E-8827F13C8E46}"/>
              </a:ext>
            </a:extLst>
          </p:cNvPr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CB29A155-7B41-40D5-8442-7CCAB6E27B2B}"/>
              </a:ext>
            </a:extLst>
          </p:cNvPr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704EFDC-41A9-44A5-B061-91596F274D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6760-B845-4294-89A6-F662152AFE2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2D38CD5-7685-424E-A9B6-2649EF934B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657038F-80A0-4338-95DD-0C2BAE197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87B2EF-2710-46FC-898F-1ED363DAAA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678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68787E89-4DFE-487E-BE6C-174B0F070B56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C26F63B-9CF7-41F3-989B-17E9D85B24FE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AC4D2A4-D9ED-4618-9A7D-B8F12E0E5E1F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5000BCC-FEE6-41CD-81FC-A65A2E29BE65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CD2CE06-FC45-442E-AE27-7EE87DE59B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19EC-342F-4C49-A94A-4C64C0820D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6AAB74D-BEEA-4424-BFAA-6D98E2F67F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147F8EE-3F97-4B47-A3F1-17B7344AB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C1C3521-D544-46E4-ABF3-5A70058137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236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DC4A85-E3BB-4380-AF41-D02FB2CC03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9CC78-B344-469F-AE91-5398777E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71DF0C0B-E105-4DC0-BA40-6B16042FD9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DE3E-1230-4EB4-986C-18FE926FD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96C215-D994-4501-A383-E29621E818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4566-EC06-46E1-81A4-EAEDCAC94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83B2-AD99-40F0-8C11-C1DBE054E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4D4D4D"/>
                </a:solidFill>
              </a:defRPr>
            </a:lvl1pPr>
          </a:lstStyle>
          <a:p>
            <a:fld id="{F49AEC6F-F107-415F-9485-57E94F5E4A4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8BD68E-448B-4CE5-8DDC-2DFFA6A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-531813"/>
            <a:ext cx="7704138" cy="381635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Zdravljenje in kozmetika</a:t>
            </a:r>
            <a:br>
              <a:rPr lang="sl-SI" dirty="0"/>
            </a:br>
            <a:r>
              <a:rPr lang="sl-SI" dirty="0"/>
              <a:t> skozi čas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2F2ECA-1094-4DC0-A163-251FF7981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3500438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697727C-7C21-4CCE-B3AA-53671DB1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106488"/>
            <a:ext cx="21463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bigpicture.si/wp-content/uploads/2013/03/541.jpg">
            <a:extLst>
              <a:ext uri="{FF2B5EF4-FFF2-40B4-BE49-F238E27FC236}">
                <a16:creationId xmlns:a16="http://schemas.microsoft.com/office/drawing/2014/main" id="{FC70D5C2-CE77-4143-ADC7-272E812F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70350"/>
            <a:ext cx="488156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D9C5-ABD0-423B-A6F2-B80C3C29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16. STOLETJE</a:t>
            </a:r>
            <a:endParaRPr lang="sl-SI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EE8963A-59EB-4907-B260-7628CB21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137025"/>
          </a:xfrm>
        </p:spPr>
        <p:txBody>
          <a:bodyPr/>
          <a:lstStyle/>
          <a:p>
            <a:r>
              <a:rPr lang="sl-SI" altLang="sl-SI" sz="2400"/>
              <a:t>Anatom ANDREAS VESALIUS- prvi pravilni anatomski zapis</a:t>
            </a:r>
          </a:p>
          <a:p>
            <a:r>
              <a:rPr lang="sl-SI" altLang="sl-SI" sz="2400"/>
              <a:t>Galenove napačne ugotovitve</a:t>
            </a:r>
          </a:p>
          <a:p>
            <a:r>
              <a:rPr lang="sl-SI" altLang="sl-SI" sz="2400"/>
              <a:t>Velik napredek pri kirurgiji</a:t>
            </a:r>
          </a:p>
          <a:p>
            <a:r>
              <a:rPr lang="sl-SI" altLang="sl-SI" sz="2400"/>
              <a:t>Ugotovitev, da mikroorganizmi povzročajo bolezni</a:t>
            </a:r>
          </a:p>
          <a:p>
            <a:r>
              <a:rPr lang="sl-SI" altLang="sl-SI" sz="2400"/>
              <a:t>Uvedena uporaba kemičnih snovi (živo srebro ...)</a:t>
            </a:r>
          </a:p>
          <a:p>
            <a:endParaRPr lang="sl-SI" altLang="sl-SI"/>
          </a:p>
        </p:txBody>
      </p:sp>
      <p:pic>
        <p:nvPicPr>
          <p:cNvPr id="22532" name="Picture 2" descr="http://www.hbo.si/siteimages/uploadedfiles/HBO%20Adria%20various/The%20Knick/instruments.png">
            <a:extLst>
              <a:ext uri="{FF2B5EF4-FFF2-40B4-BE49-F238E27FC236}">
                <a16:creationId xmlns:a16="http://schemas.microsoft.com/office/drawing/2014/main" id="{B2989C63-7AA0-4A0A-BB12-E64F91B2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681413"/>
            <a:ext cx="635317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C1C2-1342-45EB-BEED-77CC5FC5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17. IN 18. STOLETJE</a:t>
            </a:r>
            <a:endParaRPr lang="sl-SI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EF02EBE-C6A4-4492-9E2E-F3665B44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5538"/>
            <a:ext cx="7772400" cy="4208462"/>
          </a:xfrm>
        </p:spPr>
        <p:txBody>
          <a:bodyPr/>
          <a:lstStyle/>
          <a:p>
            <a:r>
              <a:rPr lang="sl-SI" altLang="sl-SI" sz="2400"/>
              <a:t>WILLIAM HARVEY </a:t>
            </a:r>
            <a:r>
              <a:rPr lang="sl-SI" altLang="sl-SI"/>
              <a:t>knjiga o srčnem utripu in krvnem pretoku</a:t>
            </a:r>
          </a:p>
          <a:p>
            <a:r>
              <a:rPr lang="sl-SI" altLang="sl-SI" sz="2400"/>
              <a:t>Znanstvena utemeljitev kirurgije </a:t>
            </a:r>
          </a:p>
          <a:p>
            <a:r>
              <a:rPr lang="sl-SI" altLang="sl-SI" sz="2400"/>
              <a:t>Začetki nevrokirurgije</a:t>
            </a:r>
          </a:p>
          <a:p>
            <a:r>
              <a:rPr lang="sl-SI" altLang="sl-SI" sz="2400"/>
              <a:t>Izum stetoskopa</a:t>
            </a:r>
          </a:p>
          <a:p>
            <a:r>
              <a:rPr lang="sl-SI" altLang="sl-SI" sz="2400"/>
              <a:t>Uvedba cepljenja</a:t>
            </a:r>
          </a:p>
          <a:p>
            <a:endParaRPr lang="sl-SI" altLang="sl-SI"/>
          </a:p>
        </p:txBody>
      </p:sp>
      <p:pic>
        <p:nvPicPr>
          <p:cNvPr id="23556" name="Picture 4" descr="http://mediko.sveznadar.info/10PoceciMedicine/86-stetoskop/camm_truax_greene-s.jpg">
            <a:extLst>
              <a:ext uri="{FF2B5EF4-FFF2-40B4-BE49-F238E27FC236}">
                <a16:creationId xmlns:a16="http://schemas.microsoft.com/office/drawing/2014/main" id="{11615715-59C1-4DB6-80A7-BFEFD2A4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84563"/>
            <a:ext cx="3573463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delo.si/assets/media/picture/20110207/cepivo.JPG?rev=1">
            <a:extLst>
              <a:ext uri="{FF2B5EF4-FFF2-40B4-BE49-F238E27FC236}">
                <a16:creationId xmlns:a16="http://schemas.microsoft.com/office/drawing/2014/main" id="{ECF613AF-BA27-4229-A676-8C109949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7330" r="18675" b="-2255"/>
          <a:stretch>
            <a:fillRect/>
          </a:stretch>
        </p:blipFill>
        <p:spPr bwMode="auto">
          <a:xfrm>
            <a:off x="4884738" y="3314700"/>
            <a:ext cx="37449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EA97-5B7A-4392-B626-BBAB37F1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19. STOLETJE</a:t>
            </a:r>
            <a:endParaRPr lang="sl-SI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5D3A341-A120-4DA3-B7AB-41D7A35D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608513"/>
          </a:xfrm>
        </p:spPr>
        <p:txBody>
          <a:bodyPr/>
          <a:lstStyle/>
          <a:p>
            <a:r>
              <a:rPr lang="sl-SI" altLang="sl-SI"/>
              <a:t>Čas velikega napredka</a:t>
            </a:r>
          </a:p>
          <a:p>
            <a:r>
              <a:rPr lang="sl-SI" altLang="sl-SI"/>
              <a:t>Pomembno odkritje, da nekatere bolezni povzročajo bakterije</a:t>
            </a:r>
          </a:p>
          <a:p>
            <a:r>
              <a:rPr lang="sl-SI" altLang="sl-SI"/>
              <a:t>Katera bakterija povzroča katero bolezen</a:t>
            </a:r>
          </a:p>
          <a:p>
            <a:r>
              <a:rPr lang="sl-SI" altLang="sl-SI"/>
              <a:t>Pojasnijo 20 najbolj smrtnih bolezni+razvijejo cepiva</a:t>
            </a:r>
          </a:p>
          <a:p>
            <a:r>
              <a:rPr lang="sl-SI" altLang="sl-SI"/>
              <a:t>Veliko okužb pri operacijah(boleče, saj ni anastezije)</a:t>
            </a:r>
          </a:p>
          <a:p>
            <a:r>
              <a:rPr lang="sl-SI" altLang="sl-SI"/>
              <a:t>Anestetik DUŠIKOV OKSID</a:t>
            </a:r>
          </a:p>
          <a:p>
            <a:r>
              <a:rPr lang="sl-SI" altLang="sl-SI"/>
              <a:t>Popoln anestetik KLOROFORM</a:t>
            </a:r>
          </a:p>
          <a:p>
            <a:r>
              <a:rPr lang="sl-SI" altLang="sl-SI"/>
              <a:t>Sterilnost</a:t>
            </a:r>
          </a:p>
          <a:p>
            <a:r>
              <a:rPr lang="sl-SI" altLang="sl-SI"/>
              <a:t>Izboljšava javnega zdravstva</a:t>
            </a:r>
          </a:p>
          <a:p>
            <a:r>
              <a:rPr lang="sl-SI" altLang="sl-SI"/>
              <a:t>Pojavi se: DERMATOLOGIJA in OTOLARINGOLOGIJA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DFA-9F79-494B-A2DB-AA077424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59A2B33-7A01-49E8-84A3-CF0C3C7B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25604" name="Picture 2" descr="http://www.net.hr/2009/09/02/0128007.42.jpg">
            <a:extLst>
              <a:ext uri="{FF2B5EF4-FFF2-40B4-BE49-F238E27FC236}">
                <a16:creationId xmlns:a16="http://schemas.microsoft.com/office/drawing/2014/main" id="{BA4C5CFD-2241-47C0-B123-B5C7A2FF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10242"/>
          <a:stretch>
            <a:fillRect/>
          </a:stretch>
        </p:blipFill>
        <p:spPr bwMode="auto">
          <a:xfrm>
            <a:off x="-12700" y="0"/>
            <a:ext cx="44196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s://www.sanolabor.si/image.php?width=400&amp;cropratio=2:1.5&amp;image=/public/upload/svetujemo/luskavica_1.jpg">
            <a:extLst>
              <a:ext uri="{FF2B5EF4-FFF2-40B4-BE49-F238E27FC236}">
                <a16:creationId xmlns:a16="http://schemas.microsoft.com/office/drawing/2014/main" id="{F143CAED-E7EB-4C81-8A4D-919BDD5B3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1212" b="7333"/>
          <a:stretch>
            <a:fillRect/>
          </a:stretch>
        </p:blipFill>
        <p:spPr bwMode="auto">
          <a:xfrm>
            <a:off x="4352925" y="3860800"/>
            <a:ext cx="479266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AF28-8511-4ABB-A96B-4B41A07B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20. STOLETJE</a:t>
            </a:r>
            <a:endParaRPr lang="sl-SI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5BEFB18-A236-4502-8ADD-EBB75795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3954463"/>
          </a:xfrm>
        </p:spPr>
        <p:txBody>
          <a:bodyPr/>
          <a:lstStyle/>
          <a:p>
            <a:r>
              <a:rPr lang="sl-SI" altLang="sl-SI"/>
              <a:t>Tehnološke novosti</a:t>
            </a:r>
          </a:p>
          <a:p>
            <a:r>
              <a:rPr lang="sl-SI" altLang="sl-SI"/>
              <a:t>Odkritje rendgenskih žarkov, naprave merjenja delovanja srca in možganov</a:t>
            </a:r>
          </a:p>
          <a:p>
            <a:r>
              <a:rPr lang="sl-SI" altLang="sl-SI"/>
              <a:t>Uvedba ultrazvoka</a:t>
            </a:r>
          </a:p>
          <a:p>
            <a:r>
              <a:rPr lang="sl-SI" altLang="sl-SI"/>
              <a:t>Začetki biokemije   </a:t>
            </a:r>
          </a:p>
          <a:p>
            <a:r>
              <a:rPr lang="sl-SI" altLang="sl-SI"/>
              <a:t>Odkritje vitaminov</a:t>
            </a:r>
          </a:p>
          <a:p>
            <a:r>
              <a:rPr lang="sl-SI" altLang="sl-SI"/>
              <a:t>Začetki kemoterapije</a:t>
            </a:r>
          </a:p>
          <a:p>
            <a:r>
              <a:rPr lang="sl-SI" altLang="sl-SI"/>
              <a:t>Sintetilna barvila uničujejo bakterije </a:t>
            </a:r>
            <a:br>
              <a:rPr lang="sl-SI" altLang="sl-SI"/>
            </a:br>
            <a:r>
              <a:rPr lang="sl-SI" altLang="sl-SI"/>
              <a:t>(manj pooperativnih okužb)</a:t>
            </a:r>
          </a:p>
          <a:p>
            <a:r>
              <a:rPr lang="sl-SI" altLang="sl-SI"/>
              <a:t>ALEXANDER FLEMING-penicilin</a:t>
            </a:r>
          </a:p>
          <a:p>
            <a:endParaRPr lang="sl-SI" altLang="sl-SI"/>
          </a:p>
        </p:txBody>
      </p:sp>
      <p:pic>
        <p:nvPicPr>
          <p:cNvPr id="26628" name="Picture 2" descr="http://upload.wikimedia.org/wikipedia/commons/4/4c/Alexander_Fleming.jpg">
            <a:extLst>
              <a:ext uri="{FF2B5EF4-FFF2-40B4-BE49-F238E27FC236}">
                <a16:creationId xmlns:a16="http://schemas.microsoft.com/office/drawing/2014/main" id="{1A6AE324-E0A6-4511-97CC-422B6E07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r="29256"/>
          <a:stretch>
            <a:fillRect/>
          </a:stretch>
        </p:blipFill>
        <p:spPr bwMode="auto">
          <a:xfrm>
            <a:off x="4827588" y="2276475"/>
            <a:ext cx="43211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44C7-603C-49D1-9837-D9AB66B0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Zanimivo: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A237C24-3667-4014-8ED4-90285096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137025"/>
          </a:xfrm>
        </p:spPr>
        <p:txBody>
          <a:bodyPr/>
          <a:lstStyle/>
          <a:p>
            <a:r>
              <a:rPr lang="sl-SI" altLang="sl-SI"/>
              <a:t>Sloviti zdravnik IMHOTEP (Egipt-ok. 2900 pr. n. št.)       BOG ZDRAVILSTVA</a:t>
            </a:r>
          </a:p>
          <a:p>
            <a:r>
              <a:rPr lang="sl-SI" altLang="sl-SI"/>
              <a:t>Prvo operacijo z anestetikom so izvedli leta 1846 v ZDA</a:t>
            </a:r>
          </a:p>
          <a:p>
            <a:r>
              <a:rPr lang="sl-SI" altLang="sl-SI"/>
              <a:t>V danšnjem svetu poznamo več možnosti zdravljenja;</a:t>
            </a:r>
            <a:br>
              <a:rPr lang="sl-SI" altLang="sl-SI"/>
            </a:br>
            <a:r>
              <a:rPr lang="sl-SI" altLang="sl-SI"/>
              <a:t>  - javno zdravstvo,</a:t>
            </a:r>
            <a:br>
              <a:rPr lang="sl-SI" altLang="sl-SI"/>
            </a:br>
            <a:r>
              <a:rPr lang="sl-SI" altLang="sl-SI"/>
              <a:t>  -zdravljenje z bioenergijo,</a:t>
            </a:r>
            <a:br>
              <a:rPr lang="sl-SI" altLang="sl-SI"/>
            </a:br>
            <a:r>
              <a:rPr lang="sl-SI" altLang="sl-SI"/>
              <a:t>  -kitajsko tradicionalno zdravljenje,</a:t>
            </a:r>
            <a:br>
              <a:rPr lang="sl-SI" altLang="sl-SI"/>
            </a:br>
            <a:r>
              <a:rPr lang="sl-SI" altLang="sl-SI"/>
              <a:t>  - ...</a:t>
            </a:r>
          </a:p>
          <a:p>
            <a:endParaRPr lang="sl-SI" altLang="sl-SI"/>
          </a:p>
        </p:txBody>
      </p:sp>
      <p:pic>
        <p:nvPicPr>
          <p:cNvPr id="27652" name="Picture 2" descr="http://www.kuponko.si/uploads/featured_images/5387.jpg">
            <a:extLst>
              <a:ext uri="{FF2B5EF4-FFF2-40B4-BE49-F238E27FC236}">
                <a16:creationId xmlns:a16="http://schemas.microsoft.com/office/drawing/2014/main" id="{AEC12DCB-F95C-4A0F-874C-7107A099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9"/>
          <a:stretch>
            <a:fillRect/>
          </a:stretch>
        </p:blipFill>
        <p:spPr bwMode="auto">
          <a:xfrm>
            <a:off x="4822825" y="2900363"/>
            <a:ext cx="432117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91D13F-FD78-42FC-8B0F-312AAF6CC1E3}"/>
              </a:ext>
            </a:extLst>
          </p:cNvPr>
          <p:cNvCxnSpPr/>
          <p:nvPr/>
        </p:nvCxnSpPr>
        <p:spPr>
          <a:xfrm>
            <a:off x="6227763" y="1417638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74C8-A880-4DDB-80D9-F8842E05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Refleksna masaža stopal in dlani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791D-C8B7-4D4B-8555-5D7E45B3D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NEKOČ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DE97C-1D43-4DE7-9D78-AB2D1A57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DANES</a:t>
            </a:r>
          </a:p>
        </p:txBody>
      </p:sp>
      <p:sp>
        <p:nvSpPr>
          <p:cNvPr id="28677" name="Content Placeholder 4">
            <a:extLst>
              <a:ext uri="{FF2B5EF4-FFF2-40B4-BE49-F238E27FC236}">
                <a16:creationId xmlns:a16="http://schemas.microsoft.com/office/drawing/2014/main" id="{22F1FF63-102A-4036-A79C-8A86F390E9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altLang="sl-SI"/>
              <a:t>Egipt (2300 pr. n. št.)</a:t>
            </a:r>
          </a:p>
          <a:p>
            <a:endParaRPr lang="sl-SI" altLang="sl-SI"/>
          </a:p>
        </p:txBody>
      </p:sp>
      <p:sp>
        <p:nvSpPr>
          <p:cNvPr id="28678" name="Content Placeholder 5">
            <a:extLst>
              <a:ext uri="{FF2B5EF4-FFF2-40B4-BE49-F238E27FC236}">
                <a16:creationId xmlns:a16="http://schemas.microsoft.com/office/drawing/2014/main" id="{BB7E7D9E-756C-44D1-A5E2-EDC5A544EA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8679" name="Picture 2" descr="http://1.bp.blogspot.com/-ty1hKtyuQPA/UKv6lcC01rI/AAAAAAAAAF0/0FulyC4A7Es/s1600/razvojrefleksot.jpg">
            <a:extLst>
              <a:ext uri="{FF2B5EF4-FFF2-40B4-BE49-F238E27FC236}">
                <a16:creationId xmlns:a16="http://schemas.microsoft.com/office/drawing/2014/main" id="{4132B0A7-6A17-4FA6-BE7B-77BB369E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08275"/>
            <a:ext cx="39909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 descr="http://www.terme-dobrna.si/shop/image/cache/data/Zdravje/REFL.%20MASA%C5%BDA%20STOPAL1-500x500.jpg">
            <a:extLst>
              <a:ext uri="{FF2B5EF4-FFF2-40B4-BE49-F238E27FC236}">
                <a16:creationId xmlns:a16="http://schemas.microsoft.com/office/drawing/2014/main" id="{FF54C7C0-3421-4618-BF18-4638852F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79638"/>
            <a:ext cx="26447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" descr="http://www.terme-dobrna.si/shop/image/cache/data/Hi%C5%A1a%20na%20travniku/Masaza%20dlani-500x500.jpg">
            <a:extLst>
              <a:ext uri="{FF2B5EF4-FFF2-40B4-BE49-F238E27FC236}">
                <a16:creationId xmlns:a16="http://schemas.microsoft.com/office/drawing/2014/main" id="{C4D1B195-F55D-4A40-A69B-50992FDD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379" r="670" b="6696"/>
          <a:stretch>
            <a:fillRect/>
          </a:stretch>
        </p:blipFill>
        <p:spPr bwMode="auto">
          <a:xfrm>
            <a:off x="6651625" y="4741863"/>
            <a:ext cx="248443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C2F0-D304-45BD-AEE7-C920C535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Pomoč pri govornih napakah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0EA89-530B-4262-B6EA-6CBB87407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NEKOČ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C1CBB-55F1-4863-976D-462B90E75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DANES</a:t>
            </a:r>
          </a:p>
        </p:txBody>
      </p:sp>
      <p:sp>
        <p:nvSpPr>
          <p:cNvPr id="29701" name="Content Placeholder 4">
            <a:extLst>
              <a:ext uri="{FF2B5EF4-FFF2-40B4-BE49-F238E27FC236}">
                <a16:creationId xmlns:a16="http://schemas.microsoft.com/office/drawing/2014/main" id="{26F4B90A-157C-4CB5-BD66-E37F31763F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altLang="sl-SI"/>
              <a:t>Bili so nesprejeti</a:t>
            </a:r>
          </a:p>
          <a:p>
            <a:r>
              <a:rPr lang="sl-SI" altLang="sl-SI"/>
              <a:t>Nihče jim ni pomogal</a:t>
            </a:r>
          </a:p>
          <a:p>
            <a:endParaRPr lang="sl-SI" altLang="sl-SI"/>
          </a:p>
        </p:txBody>
      </p:sp>
      <p:sp>
        <p:nvSpPr>
          <p:cNvPr id="29702" name="Content Placeholder 5">
            <a:extLst>
              <a:ext uri="{FF2B5EF4-FFF2-40B4-BE49-F238E27FC236}">
                <a16:creationId xmlns:a16="http://schemas.microsoft.com/office/drawing/2014/main" id="{532BF6B4-EF83-438E-8353-FFE22DBB94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l-SI" altLang="sl-SI"/>
              <a:t>Sprejeti</a:t>
            </a:r>
          </a:p>
          <a:p>
            <a:r>
              <a:rPr lang="sl-SI" altLang="sl-SI"/>
              <a:t>Pomoč logopedov,defektologov</a:t>
            </a:r>
          </a:p>
          <a:p>
            <a:r>
              <a:rPr lang="sl-SI" altLang="sl-SI"/>
              <a:t>Zavodi</a:t>
            </a:r>
          </a:p>
          <a:p>
            <a:r>
              <a:rPr lang="sl-SI" altLang="sl-SI"/>
              <a:t>Dodatna učna pomoč </a:t>
            </a:r>
          </a:p>
          <a:p>
            <a:endParaRPr lang="sl-SI" altLang="sl-SI"/>
          </a:p>
        </p:txBody>
      </p:sp>
      <p:pic>
        <p:nvPicPr>
          <p:cNvPr id="29703" name="Picture 2" descr="http://wisetechsolutions.net/wp-content/uploads/2012/06/redX-300x297.jpg">
            <a:extLst>
              <a:ext uri="{FF2B5EF4-FFF2-40B4-BE49-F238E27FC236}">
                <a16:creationId xmlns:a16="http://schemas.microsoft.com/office/drawing/2014/main" id="{A804F806-0FC0-4B66-BB71-D21605E2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 descr="http://www.insideout.hr/uploads/pages/article-gallery-big-1361354588_341.jpg">
            <a:extLst>
              <a:ext uri="{FF2B5EF4-FFF2-40B4-BE49-F238E27FC236}">
                <a16:creationId xmlns:a16="http://schemas.microsoft.com/office/drawing/2014/main" id="{E0BDBEC0-152A-4AE1-A16C-AB482EF0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r="1469" b="9660"/>
          <a:stretch>
            <a:fillRect/>
          </a:stretch>
        </p:blipFill>
        <p:spPr bwMode="auto">
          <a:xfrm>
            <a:off x="4418013" y="4005263"/>
            <a:ext cx="4695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8181-871C-445C-86F8-F985D81C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FIZIOTERAPIJA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04914-122F-4D00-A9EE-B4CD9D7EE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NEKOČ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40C22-6FF5-47F7-A6E8-F0ABCBC69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DANES</a:t>
            </a:r>
          </a:p>
        </p:txBody>
      </p:sp>
      <p:sp>
        <p:nvSpPr>
          <p:cNvPr id="30725" name="Content Placeholder 4">
            <a:extLst>
              <a:ext uri="{FF2B5EF4-FFF2-40B4-BE49-F238E27FC236}">
                <a16:creationId xmlns:a16="http://schemas.microsoft.com/office/drawing/2014/main" id="{C8E0F498-6FBC-4609-8A4E-A700EF4D28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altLang="sl-SI"/>
              <a:t>Le amaterska masaža</a:t>
            </a:r>
          </a:p>
        </p:txBody>
      </p:sp>
      <p:sp>
        <p:nvSpPr>
          <p:cNvPr id="30726" name="Content Placeholder 5">
            <a:extLst>
              <a:ext uri="{FF2B5EF4-FFF2-40B4-BE49-F238E27FC236}">
                <a16:creationId xmlns:a16="http://schemas.microsoft.com/office/drawing/2014/main" id="{3ED1537D-BED1-4455-AC6F-4244783D970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l-SI" altLang="sl-SI"/>
              <a:t>Profesionalne masaže</a:t>
            </a:r>
          </a:p>
          <a:p>
            <a:r>
              <a:rPr lang="sl-SI" altLang="sl-SI"/>
              <a:t>Razgibavanja</a:t>
            </a:r>
          </a:p>
          <a:p>
            <a:r>
              <a:rPr lang="sl-SI" altLang="sl-SI"/>
              <a:t>Aparature</a:t>
            </a:r>
          </a:p>
          <a:p>
            <a:endParaRPr lang="sl-SI" altLang="sl-SI"/>
          </a:p>
        </p:txBody>
      </p:sp>
      <p:pic>
        <p:nvPicPr>
          <p:cNvPr id="30727" name="Picture 2" descr="http://tuinamasaza.com/wp/wp-content/uploads/Tradicionalna-masa%C5%BEa-glave.jpg">
            <a:extLst>
              <a:ext uri="{FF2B5EF4-FFF2-40B4-BE49-F238E27FC236}">
                <a16:creationId xmlns:a16="http://schemas.microsoft.com/office/drawing/2014/main" id="{55F8B189-8D6A-4DC7-9530-CF70A0E1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7668" r="3638" b="32045"/>
          <a:stretch>
            <a:fillRect/>
          </a:stretch>
        </p:blipFill>
        <p:spPr bwMode="auto">
          <a:xfrm>
            <a:off x="720725" y="2636838"/>
            <a:ext cx="33115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http://www.slovenia-medical.com/si/imagelib/magnify/default/storitve/fiziterapija.jpg">
            <a:extLst>
              <a:ext uri="{FF2B5EF4-FFF2-40B4-BE49-F238E27FC236}">
                <a16:creationId xmlns:a16="http://schemas.microsoft.com/office/drawing/2014/main" id="{1B39E791-F22C-4893-B152-4EE50FBB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619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7F8E-1A54-4326-8896-4E13710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Amerika/evropa</a:t>
            </a:r>
          </a:p>
        </p:txBody>
      </p:sp>
      <p:pic>
        <p:nvPicPr>
          <p:cNvPr id="31747" name="Picture 4" descr="http://mmc.bolha.com/2/image/167485/169324/MAPA-SVETA--karta--Atlas--1-x-1-5-m---PLAKAT-slika_5311f273ab365.jpg">
            <a:extLst>
              <a:ext uri="{FF2B5EF4-FFF2-40B4-BE49-F238E27FC236}">
                <a16:creationId xmlns:a16="http://schemas.microsoft.com/office/drawing/2014/main" id="{C4A13F73-DBEF-4A3F-819D-BDE4CB8D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268413"/>
            <a:ext cx="72009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68D75-B398-41C4-A622-A79D0564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Splošno skozi zgodovino:</a:t>
            </a:r>
            <a:endParaRPr lang="sl-SI" dirty="0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1438EEA8-5080-465E-A58E-F3C546ED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sl-SI" altLang="sl-SI" sz="2800"/>
              <a:t>Bolezni stare kot človeštvo</a:t>
            </a:r>
          </a:p>
          <a:p>
            <a:r>
              <a:rPr lang="sl-SI" altLang="sl-SI" sz="2800"/>
              <a:t>Medicina sorazmerno mlada</a:t>
            </a:r>
          </a:p>
          <a:p>
            <a:r>
              <a:rPr lang="sl-SI" altLang="sl-SI" sz="2800"/>
              <a:t>Prve civilizacije: medicina=vera</a:t>
            </a:r>
          </a:p>
          <a:p>
            <a:r>
              <a:rPr lang="sl-SI" altLang="sl-SI" sz="2800"/>
              <a:t>Bolnike z duševnimi </a:t>
            </a:r>
            <a:br>
              <a:rPr lang="sl-SI" altLang="sl-SI" sz="2800"/>
            </a:br>
            <a:r>
              <a:rPr lang="sl-SI" altLang="sl-SI" sz="2800"/>
              <a:t>motnjami so izločali</a:t>
            </a:r>
          </a:p>
          <a:p>
            <a:endParaRPr lang="sl-SI" altLang="sl-SI"/>
          </a:p>
        </p:txBody>
      </p:sp>
      <p:pic>
        <p:nvPicPr>
          <p:cNvPr id="14340" name="Picture 4" descr="http://www.revijasrp.si/knrevsrp/pogum2006-1/4%20zagat_datoteke/image002.jpg">
            <a:extLst>
              <a:ext uri="{FF2B5EF4-FFF2-40B4-BE49-F238E27FC236}">
                <a16:creationId xmlns:a16="http://schemas.microsoft.com/office/drawing/2014/main" id="{411529DA-4C5E-4BF4-BE2B-A0E0D2DC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48025"/>
            <a:ext cx="43338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F8C9-D7AB-40AF-9FD1-CF0FEC4B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Zdravstvo slovenije danes</a:t>
            </a:r>
          </a:p>
        </p:txBody>
      </p:sp>
      <p:pic>
        <p:nvPicPr>
          <p:cNvPr id="32771" name="Picture 2" descr="http://www.delo.si/assets/media/picture/20111221/denar.JPG?rev=1">
            <a:extLst>
              <a:ext uri="{FF2B5EF4-FFF2-40B4-BE49-F238E27FC236}">
                <a16:creationId xmlns:a16="http://schemas.microsoft.com/office/drawing/2014/main" id="{5EC5E363-9FA9-4378-AA55-E740D6B2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51117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images0.zurnal24.si/slika-600x340-1308042391-51204.jpg">
            <a:extLst>
              <a:ext uri="{FF2B5EF4-FFF2-40B4-BE49-F238E27FC236}">
                <a16:creationId xmlns:a16="http://schemas.microsoft.com/office/drawing/2014/main" id="{EC296ABC-329E-4209-B170-491EA8AC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13222" b="-2281"/>
          <a:stretch>
            <a:fillRect/>
          </a:stretch>
        </p:blipFill>
        <p:spPr bwMode="auto">
          <a:xfrm>
            <a:off x="4625975" y="3789363"/>
            <a:ext cx="45354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8A4545-66F7-403D-A239-ED36E3C7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Kozmetika v </a:t>
            </a:r>
            <a:r>
              <a:rPr lang="sl-SI" dirty="0" err="1"/>
              <a:t>egiptu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736756-2940-4EB9-8301-44778D3F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sz="2200" dirty="0"/>
              <a:t>4000 pr.n.št.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sz="2200" dirty="0"/>
              <a:t>Stenske poslikave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sz="2200" dirty="0"/>
              <a:t>Dišave v obliki mazil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pl-PL" sz="2200" dirty="0"/>
              <a:t>rastlinska barvila za barvanje ustnic,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l-PL" sz="2200" dirty="0"/>
              <a:t>    temnenje oči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sl-SI" sz="2200" dirty="0"/>
          </a:p>
          <a:p>
            <a:pPr indent="-274320" fontAlgn="auto">
              <a:spcAft>
                <a:spcPts val="0"/>
              </a:spcAft>
              <a:defRPr/>
            </a:pPr>
            <a:endParaRPr lang="sl-SI" sz="2200" dirty="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044758C1-6812-4C5E-B762-0FBC340D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381317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>
            <a:extLst>
              <a:ext uri="{FF2B5EF4-FFF2-40B4-BE49-F238E27FC236}">
                <a16:creationId xmlns:a16="http://schemas.microsoft.com/office/drawing/2014/main" id="{AE119715-ADA6-425B-A8D3-FA511F01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333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0EBD58-F457-43D4-9D35-F92F720D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Kozmetika v </a:t>
            </a:r>
            <a:r>
              <a:rPr lang="sl-SI" dirty="0" err="1"/>
              <a:t>grčiji</a:t>
            </a:r>
            <a:r>
              <a:rPr lang="sl-SI" dirty="0"/>
              <a:t> in starem </a:t>
            </a:r>
            <a:r>
              <a:rPr lang="sl-SI" dirty="0" err="1"/>
              <a:t>rimu</a:t>
            </a:r>
            <a:endParaRPr lang="sl-SI" dirty="0"/>
          </a:p>
        </p:txBody>
      </p:sp>
      <p:sp>
        <p:nvSpPr>
          <p:cNvPr id="34819" name="Ograda vsebine 2">
            <a:extLst>
              <a:ext uri="{FF2B5EF4-FFF2-40B4-BE49-F238E27FC236}">
                <a16:creationId xmlns:a16="http://schemas.microsoft.com/office/drawing/2014/main" id="{665F182E-8FC2-4B7D-9747-0CC50FA1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sl-SI" altLang="sl-SI"/>
              <a:t>Ključnega pomena pri verskih obredih</a:t>
            </a:r>
          </a:p>
          <a:p>
            <a:r>
              <a:rPr lang="sl-SI" altLang="sl-SI"/>
              <a:t>Izdelovanje kozmetike v večjih količinah</a:t>
            </a:r>
          </a:p>
          <a:p>
            <a:r>
              <a:rPr lang="sl-SI" altLang="sl-SI"/>
              <a:t>Sužnji – cosmetae</a:t>
            </a:r>
          </a:p>
          <a:p>
            <a:r>
              <a:rPr lang="sl-SI" altLang="sl-SI"/>
              <a:t>V kopališčih               odišavljene povedi</a:t>
            </a:r>
          </a:p>
          <a:p>
            <a:endParaRPr lang="sl-SI" altLang="sl-SI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EA7EB4DA-3B14-4924-B5B7-5393C6E9194F}"/>
              </a:ext>
            </a:extLst>
          </p:cNvPr>
          <p:cNvCxnSpPr/>
          <p:nvPr/>
        </p:nvCxnSpPr>
        <p:spPr>
          <a:xfrm>
            <a:off x="2484438" y="3068638"/>
            <a:ext cx="574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Picture 2">
            <a:extLst>
              <a:ext uri="{FF2B5EF4-FFF2-40B4-BE49-F238E27FC236}">
                <a16:creationId xmlns:a16="http://schemas.microsoft.com/office/drawing/2014/main" id="{14F9AC78-979A-40E3-B57D-51E8E41E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350202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>
            <a:extLst>
              <a:ext uri="{FF2B5EF4-FFF2-40B4-BE49-F238E27FC236}">
                <a16:creationId xmlns:a16="http://schemas.microsoft.com/office/drawing/2014/main" id="{06DA163C-059D-4D8E-8AB4-AC75B9AE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57563"/>
            <a:ext cx="3168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C5483F-2496-4A0A-8F80-EA320575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Srednji vek v </a:t>
            </a:r>
            <a:r>
              <a:rPr lang="sl-SI" dirty="0" err="1"/>
              <a:t>evropi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B88122C-F6B4-4602-8FE0-3B708493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Zaton kozmetike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Manjši obseg kozmetike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Cerkev – kozmetika je grešna in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sl-SI" dirty="0"/>
              <a:t> nemoralna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Pudri (svinec in arzen)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sl-SI" dirty="0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61BD7649-1C53-4A64-9631-B38CB1A3C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1654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9D478D-5D67-4786-B087-FD9D9711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20. stoletje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E2B80B1-EE1C-434C-8EBB-17999DDC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Čas vzpona kozmetike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kozmetika ter make-up postane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sl-SI" dirty="0"/>
              <a:t>   moderen v ZDA ter Evropi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razmah baleta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Hollywood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Promocija izdelkov (Max </a:t>
            </a:r>
            <a:r>
              <a:rPr lang="sl-SI" dirty="0" err="1"/>
              <a:t>Factor</a:t>
            </a:r>
            <a:r>
              <a:rPr lang="sl-SI" dirty="0"/>
              <a:t>, L’</a:t>
            </a:r>
            <a:r>
              <a:rPr lang="sl-SI" dirty="0" err="1"/>
              <a:t>Oréal</a:t>
            </a:r>
            <a:r>
              <a:rPr lang="sl-SI" dirty="0"/>
              <a:t> )</a:t>
            </a: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A4F01FEB-BEB2-47D1-B96A-B09330ED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F004AAD9-6D7D-4AE2-A4C9-8C64BCBC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17613"/>
            <a:ext cx="22352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>
            <a:extLst>
              <a:ext uri="{FF2B5EF4-FFF2-40B4-BE49-F238E27FC236}">
                <a16:creationId xmlns:a16="http://schemas.microsoft.com/office/drawing/2014/main" id="{8A8F4087-311A-4CDF-B5C1-88861E29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210050"/>
            <a:ext cx="4048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4C29-7F8A-4E78-9446-11982AB8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Viri: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5D028BD-5A6A-4E34-8F1A-060AA68F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sl-SI" altLang="sl-SI"/>
              <a:t>Guiness ENCIKLOPEDIJA</a:t>
            </a:r>
          </a:p>
          <a:p>
            <a:r>
              <a:rPr lang="sl-SI" altLang="sl-SI"/>
              <a:t>Google slike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CEC7-6E10-4A0D-A732-E1E01AA9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170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Hvala za vašo pozornost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9E15234-F025-4A9B-B509-47C480F0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633129-4ED2-431E-93F3-028F80B8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Prve civilizacije:</a:t>
            </a:r>
            <a:endParaRPr lang="sl-SI" dirty="0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0E11E85F-4ACB-42A1-B545-B1D5D578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5538"/>
            <a:ext cx="7772400" cy="4208462"/>
          </a:xfrm>
        </p:spPr>
        <p:txBody>
          <a:bodyPr/>
          <a:lstStyle/>
          <a:p>
            <a:r>
              <a:rPr lang="sl-SI" altLang="sl-SI" sz="2800"/>
              <a:t>medicina=vera</a:t>
            </a:r>
          </a:p>
          <a:p>
            <a:r>
              <a:rPr lang="sl-SI" altLang="sl-SI" sz="2800"/>
              <a:t>Bolezni so božanskega izvora</a:t>
            </a:r>
          </a:p>
          <a:p>
            <a:r>
              <a:rPr lang="sl-SI" altLang="sl-SI" sz="2800"/>
              <a:t>Zdravljenje z magičnimi besedami, obredi</a:t>
            </a:r>
          </a:p>
          <a:p>
            <a:endParaRPr lang="sl-SI" altLang="sl-SI"/>
          </a:p>
        </p:txBody>
      </p:sp>
      <p:pic>
        <p:nvPicPr>
          <p:cNvPr id="15364" name="Picture 4" descr="http://www.zvoneseruga.com/modules/gallery/uploads/60574246.jpg">
            <a:extLst>
              <a:ext uri="{FF2B5EF4-FFF2-40B4-BE49-F238E27FC236}">
                <a16:creationId xmlns:a16="http://schemas.microsoft.com/office/drawing/2014/main" id="{5899207B-E2B2-4DBD-A9CA-952D4F23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786063"/>
            <a:ext cx="597376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0429D-C8F0-4637-9AD1-4F47ECC9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sz="3200" dirty="0"/>
              <a:t>Prve civilizacije</a:t>
            </a:r>
            <a:r>
              <a:rPr lang="sl-SI" altLang="sl-SI" dirty="0"/>
              <a:t>; EGIPT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B623E41-B3CE-44C7-8BA2-E5452B740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650875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Duhovnik=zdravnik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Egipčanska medicina na visoki ravni 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(Ebersov papirus)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sl-SI" sz="2400" dirty="0"/>
              <a:t>           </a:t>
            </a:r>
            <a:r>
              <a:rPr lang="sl-SI" sz="2400" dirty="0">
                <a:solidFill>
                  <a:schemeClr val="bg2"/>
                </a:solidFill>
              </a:rPr>
              <a:t>Refleksija stopal in dlani( Egipt;2300 p. n. št.)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6388" name="Picture 2" descr="http://1.bp.blogspot.com/-ty1hKtyuQPA/UKv6lcC01rI/AAAAAAAAAF0/0FulyC4A7Es/s1600/razvojrefleksot.jpg">
            <a:extLst>
              <a:ext uri="{FF2B5EF4-FFF2-40B4-BE49-F238E27FC236}">
                <a16:creationId xmlns:a16="http://schemas.microsoft.com/office/drawing/2014/main" id="{06D93CB9-D464-4F28-875D-0FCBAFA7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72390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7C7B6-B332-4CC9-92CB-62DE9D8F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sz="3200" dirty="0"/>
              <a:t>Prve civilizacije</a:t>
            </a:r>
            <a:r>
              <a:rPr lang="sl-SI" altLang="sl-SI" dirty="0"/>
              <a:t>; BABILON</a:t>
            </a:r>
            <a:endParaRPr lang="sl-SI" dirty="0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EDA2ECDE-F367-4F1D-8AC6-66791F0C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065587"/>
          </a:xfrm>
        </p:spPr>
        <p:txBody>
          <a:bodyPr/>
          <a:lstStyle/>
          <a:p>
            <a:r>
              <a:rPr lang="sl-SI" altLang="sl-SI" sz="2800"/>
              <a:t>Prva zbirka zakonskih predpisov </a:t>
            </a:r>
            <a:r>
              <a:rPr lang="sl-SI" altLang="sl-SI"/>
              <a:t>(Hamurabijev zakonik)</a:t>
            </a:r>
          </a:p>
          <a:p>
            <a:endParaRPr lang="sl-SI" altLang="sl-SI"/>
          </a:p>
        </p:txBody>
      </p:sp>
      <p:pic>
        <p:nvPicPr>
          <p:cNvPr id="17412" name="Picture 2" descr="http://www.maturski.org/PRAVO/pictures/Hamurabijev%20zakonik.jpg">
            <a:extLst>
              <a:ext uri="{FF2B5EF4-FFF2-40B4-BE49-F238E27FC236}">
                <a16:creationId xmlns:a16="http://schemas.microsoft.com/office/drawing/2014/main" id="{B8570C56-865C-4C42-892D-0E687E13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6440487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4BF1-FC41-4D8D-B423-DF537F19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333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sz="3200" dirty="0"/>
              <a:t>Prve civilizacije</a:t>
            </a:r>
            <a:r>
              <a:rPr lang="sl-SI" altLang="sl-SI" dirty="0"/>
              <a:t>;INDIJA</a:t>
            </a:r>
            <a:endParaRPr lang="sl-SI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64A6108-7D93-466E-9157-9ADD7571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sl-SI" altLang="sl-SI"/>
              <a:t>2. tisočletje pr. n. št. OPISI ŠTEVILNIH ZELIŠČNIH ZDRAVIL</a:t>
            </a:r>
          </a:p>
          <a:p>
            <a:endParaRPr lang="sl-SI" altLang="sl-SI"/>
          </a:p>
        </p:txBody>
      </p:sp>
      <p:pic>
        <p:nvPicPr>
          <p:cNvPr id="18436" name="Picture 2" descr="http://seniorji.info/slike/dodatno/1931_3341_zdravilne_rastline_180.jpg">
            <a:extLst>
              <a:ext uri="{FF2B5EF4-FFF2-40B4-BE49-F238E27FC236}">
                <a16:creationId xmlns:a16="http://schemas.microsoft.com/office/drawing/2014/main" id="{D1222EF9-F3B6-4CD8-89A6-97A01E2F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033588"/>
            <a:ext cx="33670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AD67-C271-4B34-A1F3-E6A634EE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sz="3200" dirty="0"/>
              <a:t>Prve civilizacije</a:t>
            </a:r>
            <a:r>
              <a:rPr lang="sl-SI" altLang="sl-SI" dirty="0"/>
              <a:t>; GRČIJA</a:t>
            </a:r>
            <a:endParaRPr lang="sl-SI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28388A2-4A03-42A2-B862-551944FB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5538"/>
            <a:ext cx="7772400" cy="4208462"/>
          </a:xfrm>
        </p:spPr>
        <p:txBody>
          <a:bodyPr/>
          <a:lstStyle/>
          <a:p>
            <a:r>
              <a:rPr lang="sl-SI" altLang="sl-SI"/>
              <a:t>Zdravljenje/vera</a:t>
            </a:r>
          </a:p>
          <a:p>
            <a:r>
              <a:rPr lang="sl-SI" altLang="sl-SI"/>
              <a:t>HIPOKRAT S KOSA= oče sodobne medicine(Hipokratov korpus)</a:t>
            </a:r>
          </a:p>
          <a:p>
            <a:r>
              <a:rPr lang="sl-SI" altLang="sl-SI"/>
              <a:t>Ključ do zdravlja=zmernost v vseh stvareh</a:t>
            </a:r>
          </a:p>
          <a:p>
            <a:r>
              <a:rPr lang="sl-SI" altLang="sl-SI"/>
              <a:t>HIPOKRATOVA ZAPRISEGA</a:t>
            </a:r>
          </a:p>
          <a:p>
            <a:r>
              <a:rPr lang="sl-SI" altLang="sl-SI"/>
              <a:t>EMPEDOKLES in ARISTOTEL vplivata na medicino (Prvine in telesni sokovi)</a:t>
            </a:r>
          </a:p>
          <a:p>
            <a:r>
              <a:rPr lang="sl-SI" altLang="sl-SI"/>
              <a:t>Zdravnik GALEN IZ PERGAMONA=seciral živali          napačne ugotovitve</a:t>
            </a:r>
          </a:p>
          <a:p>
            <a:endParaRPr lang="sl-SI" altLang="sl-SI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7C7296-BDC3-4CC2-815F-AE6C7E67960E}"/>
              </a:ext>
            </a:extLst>
          </p:cNvPr>
          <p:cNvCxnSpPr/>
          <p:nvPr/>
        </p:nvCxnSpPr>
        <p:spPr>
          <a:xfrm>
            <a:off x="6156325" y="3573463"/>
            <a:ext cx="576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2" descr="http://www.bambino.si/modules/uploader/uploads/news/pictures_news/crop1/27234179229cbeace2bf8651ae6eae5d-001.jpg">
            <a:extLst>
              <a:ext uri="{FF2B5EF4-FFF2-40B4-BE49-F238E27FC236}">
                <a16:creationId xmlns:a16="http://schemas.microsoft.com/office/drawing/2014/main" id="{35500707-DA22-4B6E-9716-E517FC66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740150"/>
            <a:ext cx="57388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A252-40FA-43BF-ABA9-A48C3301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/>
              <a:t>SREDNJI VEK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B488-89E9-4E74-9B70-44F4B7F25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5175"/>
            <a:ext cx="7772400" cy="5903913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Grško znanje ohranijo arabski učenjaki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Medicinska univerza v Salernu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 secirajo trupla človeka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Zdravniki imajo akademsko izobrazbo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Zaradi cerkve(pretakanja krvi) ne poučujejo kirurgije       praksa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14. stol po Evropi že na 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tisoče bolnišnic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mešanica antične fiziologije, znanja o zdravilnih 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učinkovinah,vraževernih urokov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Prevladujejo bolezni zaradi slabih higienskih navad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-kuga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-kolera</a:t>
            </a:r>
          </a:p>
          <a:p>
            <a:pPr indent="-27432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Ženske zdravilke so bile „čarovnice“-žažiganje</a:t>
            </a: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804774-3313-493B-969D-11DE66F85A3A}"/>
              </a:ext>
            </a:extLst>
          </p:cNvPr>
          <p:cNvCxnSpPr/>
          <p:nvPr/>
        </p:nvCxnSpPr>
        <p:spPr>
          <a:xfrm>
            <a:off x="6516688" y="2565400"/>
            <a:ext cx="358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535-7259-4115-B78D-D1C592DE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163D6C2-096C-46CB-97D4-0D12605B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21508" name="Picture 2" descr="http://www.heroj.si/repository/images/_variations/d/0/d0814410b31d20c314d7c10cbb5fd995_content_header.jpg">
            <a:extLst>
              <a:ext uri="{FF2B5EF4-FFF2-40B4-BE49-F238E27FC236}">
                <a16:creationId xmlns:a16="http://schemas.microsoft.com/office/drawing/2014/main" id="{8F6785C2-2218-439D-800A-42FD0E12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224" r="2335" b="2"/>
          <a:stretch>
            <a:fillRect/>
          </a:stretch>
        </p:blipFill>
        <p:spPr bwMode="auto">
          <a:xfrm>
            <a:off x="0" y="0"/>
            <a:ext cx="91170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TC101859862[[fn=Urbani pop]]</Template>
  <TotalTime>0</TotalTime>
  <Words>519</Words>
  <Application>Microsoft Office PowerPoint</Application>
  <PresentationFormat>On-screen Show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Gill Sans MT</vt:lpstr>
      <vt:lpstr>Wingdings 3</vt:lpstr>
      <vt:lpstr>Urban Pop</vt:lpstr>
      <vt:lpstr>Zdravljenje in kozmetika  skozi čas</vt:lpstr>
      <vt:lpstr>Splošno skozi zgodovino:</vt:lpstr>
      <vt:lpstr>Prve civilizacije:</vt:lpstr>
      <vt:lpstr>Prve civilizacije; EGIPT</vt:lpstr>
      <vt:lpstr>Prve civilizacije; BABILON</vt:lpstr>
      <vt:lpstr>Prve civilizacije;INDIJA</vt:lpstr>
      <vt:lpstr>Prve civilizacije; GRČIJA</vt:lpstr>
      <vt:lpstr>SREDNJI VEK</vt:lpstr>
      <vt:lpstr>PowerPoint Presentation</vt:lpstr>
      <vt:lpstr>16. STOLETJE</vt:lpstr>
      <vt:lpstr>17. IN 18. STOLETJE</vt:lpstr>
      <vt:lpstr>19. STOLETJE</vt:lpstr>
      <vt:lpstr>PowerPoint Presentation</vt:lpstr>
      <vt:lpstr>20. STOLETJE</vt:lpstr>
      <vt:lpstr>Zanimivo:</vt:lpstr>
      <vt:lpstr>Refleksna masaža stopal in dlani</vt:lpstr>
      <vt:lpstr>Pomoč pri govornih napakah</vt:lpstr>
      <vt:lpstr>FIZIOTERAPIJA</vt:lpstr>
      <vt:lpstr>Amerika/evropa</vt:lpstr>
      <vt:lpstr>Zdravstvo slovenije danes</vt:lpstr>
      <vt:lpstr>Kozmetika v egiptu</vt:lpstr>
      <vt:lpstr>Kozmetika v grčiji in starem rimu</vt:lpstr>
      <vt:lpstr>Srednji vek v evropi</vt:lpstr>
      <vt:lpstr>20. stoletje</vt:lpstr>
      <vt:lpstr>Viri: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2019-06-03T09:05:00Z</dcterms:created>
  <dcterms:modified xsi:type="dcterms:W3CDTF">2019-06-03T09:05:00Z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