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74" r:id="rId2"/>
    <p:sldId id="273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57" autoAdjust="0"/>
    <p:restoredTop sz="94660"/>
  </p:normalViewPr>
  <p:slideViewPr>
    <p:cSldViewPr>
      <p:cViewPr varScale="1">
        <p:scale>
          <a:sx n="73" d="100"/>
          <a:sy n="73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E61DB16-3FDD-4D47-A080-1B35E14BA47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A97D616-08FF-43E4-BE7C-B268D5945D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AFC3A246-85A6-4175-9709-61CA9F9F133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9C96AFA2-8BDB-4DB8-9C16-2A9314B10C3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Kliknite, če želite urediti sloge besedila matrice</a:t>
            </a:r>
          </a:p>
          <a:p>
            <a:pPr lvl="1"/>
            <a:r>
              <a:rPr lang="en-US" noProof="0"/>
              <a:t>Druga raven</a:t>
            </a:r>
          </a:p>
          <a:p>
            <a:pPr lvl="2"/>
            <a:r>
              <a:rPr lang="en-US" noProof="0"/>
              <a:t>Tretja raven</a:t>
            </a:r>
          </a:p>
          <a:p>
            <a:pPr lvl="3"/>
            <a:r>
              <a:rPr lang="en-US" noProof="0"/>
              <a:t>Četrta raven</a:t>
            </a:r>
          </a:p>
          <a:p>
            <a:pPr lvl="4"/>
            <a:r>
              <a:rPr lang="en-US" noProof="0"/>
              <a:t>Peta raven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ED26EDF5-8891-4602-AFDB-000665F112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E4F39A24-7220-4FEB-AF9C-3F70E2B653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A3607D-6F9A-49BC-ABD7-129BF000A74A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13431195-4DEE-44C4-B51B-E4CA20CAA9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0AFD4B-9A14-44D3-B44D-ADA6F46042D6}" type="slidenum">
              <a:rPr lang="en-US" altLang="sl-SI"/>
              <a:pPr eaLnBrk="1" hangingPunct="1"/>
              <a:t>1</a:t>
            </a:fld>
            <a:endParaRPr lang="en-US" altLang="sl-SI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A6C4702-7E6F-4A21-A125-A2AFDEE455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292C3C26-B77B-4B56-99A7-EDD9D5391C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l-SI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A50009A7-916A-492A-9C74-34C9343763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58383E-F11B-4938-90AB-000AA00E030C}" type="slidenum">
              <a:rPr lang="en-US" altLang="sl-SI"/>
              <a:pPr eaLnBrk="1" hangingPunct="1"/>
              <a:t>2</a:t>
            </a:fld>
            <a:endParaRPr lang="en-US" altLang="sl-SI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A7AF62B-3A6F-47D1-9AB2-07B97F8671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69A51091-8E85-49A8-B0B3-BAEFC75A5B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l-SI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5EF36D3-7712-4CA1-B458-73AF06F09C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E6C65AA-C27B-4658-A43E-65CC7EBA603F}" type="slidenum">
              <a:rPr lang="en-US" altLang="sl-SI"/>
              <a:pPr eaLnBrk="1" hangingPunct="1"/>
              <a:t>3</a:t>
            </a:fld>
            <a:endParaRPr lang="en-US" altLang="sl-SI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85AFDC3-D9EB-4EAD-9DEC-5EA3A02238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321AE87-F00A-47D4-AE4F-FB61869EBA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l-SI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ACC54A2-EA41-45CA-A88B-1C1B8C51ED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274FDB6-181A-44D6-B1D8-AD5E4D40D5D8}" type="slidenum">
              <a:rPr lang="en-US" altLang="sl-SI"/>
              <a:pPr eaLnBrk="1" hangingPunct="1"/>
              <a:t>4</a:t>
            </a:fld>
            <a:endParaRPr lang="en-US" altLang="sl-SI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451671A-B874-4362-AF09-F9F52C6C53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C63142E9-09E8-4882-AD12-C4777DB738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l-SI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AE7B2E8-695A-4038-BDD3-C662E73BF1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E08CE2-E3F1-4698-9F72-3D1F693D3D30}" type="slidenum">
              <a:rPr lang="en-US" altLang="sl-SI"/>
              <a:pPr eaLnBrk="1" hangingPunct="1"/>
              <a:t>5</a:t>
            </a:fld>
            <a:endParaRPr lang="en-US" altLang="sl-SI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576B1D3-A847-4B62-91B8-DF3EADBB39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31B80F5-EE23-4612-96AD-72A54E7A3A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l-SI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B52FA023-8F56-45CB-9642-7D6FA588C5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6D609F-2944-498E-9B90-1591C10843AF}" type="slidenum">
              <a:rPr lang="en-US" altLang="sl-SI"/>
              <a:pPr eaLnBrk="1" hangingPunct="1"/>
              <a:t>6</a:t>
            </a:fld>
            <a:endParaRPr lang="en-US" altLang="sl-SI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456735A-860F-4D94-A039-033E0156AE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058D525-E74D-4DA4-A350-872D4AE83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l-SI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2F532655-960A-4BA7-9620-2CA822F6D0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FA22DDA-296F-4DA3-A645-D3D31A526E43}" type="slidenum">
              <a:rPr lang="en-US" altLang="sl-SI"/>
              <a:pPr eaLnBrk="1" hangingPunct="1"/>
              <a:t>7</a:t>
            </a:fld>
            <a:endParaRPr lang="en-US" altLang="sl-SI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50D488C4-5344-4ABB-B6D5-951A9DBCE1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6FA125D-9810-41A7-AB64-F1B33A9E4D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l-SI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0C6D7FE-172A-4271-A890-462555D5F0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C8B82D-56AC-46D3-B952-3A34B7D3E072}" type="slidenum">
              <a:rPr lang="en-US" altLang="sl-SI"/>
              <a:pPr eaLnBrk="1" hangingPunct="1"/>
              <a:t>8</a:t>
            </a:fld>
            <a:endParaRPr lang="en-US" altLang="sl-SI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C3EB4F4D-AC82-4FFE-9179-FBDD6DB537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94699989-7C67-4C90-B9C6-D55D42DB1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l-SI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CA573434-901A-4C4D-A06C-FDEB66AA31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C7A13E5-0BEA-43EC-8AC9-0F7B0770F842}" type="slidenum">
              <a:rPr lang="en-US" altLang="sl-SI"/>
              <a:pPr eaLnBrk="1" hangingPunct="1"/>
              <a:t>9</a:t>
            </a:fld>
            <a:endParaRPr lang="en-US" altLang="sl-SI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55DE4CBC-80AD-4E61-A330-E5A98D4371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BBEE494-CA8A-486F-9EB6-2C524A76A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l-SI" alt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E45742-627E-4CFF-B695-398F5F70C0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C8A256-2206-4795-AB17-11119FA599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BFB057-000E-4512-BFD4-5BDD366B08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E69F6C-1B01-4E31-872D-AA93FAB4D14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8419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3A4A45-713B-4E35-9BE6-AE0BD72F04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2CE491-0EEA-46EC-8FE2-22638044F9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C41BA6-7381-47C8-95C6-2CD00260C8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3109FA-9E46-4355-AD18-7D2A000D20B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3640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1D7798-2813-4B89-8A70-D12968057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C5C81C-732D-4A54-90CE-37BBC0B2B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4C0320-594C-4A5E-A69C-FF37AFD36C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E10AE5-2DC2-4A25-9B5E-60E53894C27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34289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67A2C6-DD54-4730-BD45-1B515D4FC1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4DC145-B439-4F52-AAC3-5A9D2E2813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C7AD59-DADA-44B6-9B47-DC7B03E964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C7CDD5-25AA-475E-96EB-1CDA7C33C53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7450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ACEEAC-1B0C-43B9-93CC-2188835A7D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978662-0AFF-4464-90C8-6BDFC68EF2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4BEFBC-8A94-4327-97DC-6788158FB5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527F85-2D44-446D-B356-488C7CAB692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2660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98729E-F66D-4AC6-86B6-072BDEEF33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0F83E8-3849-4865-957F-62D09FEA8A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493838-F2A2-4DC8-A1A1-E37859BD5E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9970B-BC26-4C86-AEBB-76FC474C970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34119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63DFDDD-BA31-4A51-87E3-C394FCD132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B518752-981C-43E5-B963-425D4DD404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25B7A75-BFE3-47F9-A7AE-034A5B3550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D39E8-FD16-4A28-BFF4-0EBF59E4C15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7875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DCAE766-D235-4F1E-9A78-A069045BC3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EC32222-4250-4CAA-B2CC-69625F7F3F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302525-6C3D-4973-8200-DFD6DCFD4D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CB432-4CBA-492B-A66D-CE7FDF33C36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5140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F1D83A1-E455-4118-B5A5-82FC74E63E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5257672-DBF4-4EB7-A2C7-087376FDBF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0994EA5-7048-443D-B583-94BFCA511A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2CBC1D-4F4B-4BA9-84E3-2C7EF49C2AA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2594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CDC3AA-1375-4DDC-AD17-952E256EDD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960F18-C215-4A71-8B8B-E17B0EF8DE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7D5D35-9EF8-4BE5-BB51-221F6CC760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2ACE2-3D6F-4FB2-BEE7-67761B9B426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74078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B12C19-3C41-4451-9BFC-CF787A0F31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8C7F8A-9614-498D-B2BD-D632CC0D85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8465D3-4E82-4929-86F4-FA819690B6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A9AF3-81A9-430D-BCC2-3A5672C92F5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6195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E56D337-A452-4BDB-87B3-AA1080AA27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AB26E9E-1373-41E3-8799-0F1380779F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sloge besedila matrice</a:t>
            </a:r>
          </a:p>
          <a:p>
            <a:pPr lvl="1"/>
            <a:r>
              <a:rPr lang="en-US" altLang="sl-SI"/>
              <a:t>Druga raven</a:t>
            </a:r>
          </a:p>
          <a:p>
            <a:pPr lvl="2"/>
            <a:r>
              <a:rPr lang="en-US" altLang="sl-SI"/>
              <a:t>Tretja raven</a:t>
            </a:r>
          </a:p>
          <a:p>
            <a:pPr lvl="3"/>
            <a:r>
              <a:rPr lang="en-US" altLang="sl-SI"/>
              <a:t>Četrta raven</a:t>
            </a:r>
          </a:p>
          <a:p>
            <a:pPr lvl="4"/>
            <a:r>
              <a:rPr lang="en-US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AC98AC-B3DD-4386-B21A-616AC0B43EE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1B3DF5A-C718-416B-AAD4-FD1260B58C0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A2FCF16-E573-40C8-ACAA-38B1C1F118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5EDC48-7144-4E6B-9110-1B2A2BCF39D9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>
            <a:extLst>
              <a:ext uri="{FF2B5EF4-FFF2-40B4-BE49-F238E27FC236}">
                <a16:creationId xmlns:a16="http://schemas.microsoft.com/office/drawing/2014/main" id="{181C7617-9F50-443B-A50A-A5589282D1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l-SI" altLang="sl-SI" sz="4000" b="1"/>
              <a:t>PREDMETNI ODVISNIKI ZA GLAGOLI ZAHTEVNE VSEBINE</a:t>
            </a:r>
            <a:br>
              <a:rPr lang="sl-SI" altLang="sl-SI" sz="4000" b="1"/>
            </a:br>
            <a:br>
              <a:rPr lang="sl-SI" altLang="sl-SI" sz="4000" b="1"/>
            </a:br>
            <a:r>
              <a:rPr lang="sl-SI" altLang="sl-SI" sz="4000" b="1"/>
              <a:t>in</a:t>
            </a:r>
            <a:br>
              <a:rPr lang="sl-SI" altLang="sl-SI" sz="4000" b="1"/>
            </a:br>
            <a:br>
              <a:rPr lang="sl-SI" altLang="sl-SI" sz="4000" b="1"/>
            </a:br>
            <a:r>
              <a:rPr lang="sl-SI" altLang="sl-SI" sz="4000" b="1"/>
              <a:t>NAMERNI ODVISNIKI</a:t>
            </a:r>
            <a:endParaRPr lang="en-US" altLang="sl-SI" sz="4000" b="1"/>
          </a:p>
        </p:txBody>
      </p:sp>
      <p:sp>
        <p:nvSpPr>
          <p:cNvPr id="2051" name="Rectangle 8">
            <a:extLst>
              <a:ext uri="{FF2B5EF4-FFF2-40B4-BE49-F238E27FC236}">
                <a16:creationId xmlns:a16="http://schemas.microsoft.com/office/drawing/2014/main" id="{AF1EE921-6832-4BC0-9AEA-C0194F5E05F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EA4A7DD-C5E3-4859-A3FF-3EE7F40C2B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Namerni odvisniki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87AEB29-56D2-4AE5-8439-234B8A565D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altLang="sl-SI"/>
              <a:t>Izražajo </a:t>
            </a:r>
            <a:r>
              <a:rPr lang="sl-SI" altLang="sl-SI" b="1"/>
              <a:t>namen</a:t>
            </a:r>
            <a:r>
              <a:rPr lang="sl-SI" altLang="sl-SI"/>
              <a:t> na vprašanje: </a:t>
            </a:r>
          </a:p>
          <a:p>
            <a:pPr eaLnBrk="1" hangingPunct="1">
              <a:buFontTx/>
              <a:buNone/>
            </a:pPr>
            <a:r>
              <a:rPr lang="sl-SI" altLang="sl-SI" b="1"/>
              <a:t>ČEMU? S KATERIM NAMENOM?</a:t>
            </a:r>
          </a:p>
          <a:p>
            <a:pPr eaLnBrk="1" hangingPunct="1">
              <a:buFontTx/>
              <a:buNone/>
            </a:pPr>
            <a:endParaRPr lang="sl-SI" altLang="sl-SI" b="1"/>
          </a:p>
          <a:p>
            <a:pPr eaLnBrk="1" hangingPunct="1">
              <a:buFontTx/>
              <a:buNone/>
            </a:pPr>
            <a:r>
              <a:rPr lang="sl-SI" altLang="sl-SI" b="1"/>
              <a:t>I. VEZNIKI</a:t>
            </a:r>
            <a:r>
              <a:rPr lang="sl-SI" altLang="sl-SI"/>
              <a:t>: </a:t>
            </a:r>
            <a:r>
              <a:rPr lang="sl-SI" altLang="sl-SI" b="1"/>
              <a:t>UT</a:t>
            </a:r>
            <a:r>
              <a:rPr lang="sl-SI" altLang="sl-SI"/>
              <a:t>        =da bi</a:t>
            </a:r>
          </a:p>
          <a:p>
            <a:pPr eaLnBrk="1" hangingPunct="1">
              <a:buFontTx/>
              <a:buNone/>
            </a:pPr>
            <a:r>
              <a:rPr lang="sl-SI" altLang="sl-SI"/>
              <a:t>                   </a:t>
            </a:r>
            <a:r>
              <a:rPr lang="sl-SI" altLang="sl-SI" b="1"/>
              <a:t>NE</a:t>
            </a:r>
            <a:r>
              <a:rPr lang="sl-SI" altLang="sl-SI"/>
              <a:t>        =da ne bi</a:t>
            </a:r>
          </a:p>
          <a:p>
            <a:pPr eaLnBrk="1" hangingPunct="1">
              <a:buFontTx/>
              <a:buNone/>
            </a:pPr>
            <a:r>
              <a:rPr lang="sl-SI" altLang="sl-SI"/>
              <a:t>                   </a:t>
            </a:r>
            <a:r>
              <a:rPr lang="sl-SI" altLang="sl-SI" b="1"/>
              <a:t>NEVE</a:t>
            </a:r>
            <a:r>
              <a:rPr lang="sl-SI" altLang="sl-SI"/>
              <a:t>   = in da ne bi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59C100F-5802-4870-915B-EB64BCA2C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0248C89-0BEE-42B3-8FEF-7A05EDA578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b="1"/>
              <a:t>II. NAKLON</a:t>
            </a:r>
            <a:r>
              <a:rPr lang="sl-SI" altLang="sl-SI"/>
              <a:t>: enako kot v predmetnih odvisnikih za glagoli zahtevne vsebine:</a:t>
            </a:r>
          </a:p>
          <a:p>
            <a:pPr eaLnBrk="1" hangingPunct="1">
              <a:lnSpc>
                <a:spcPct val="90000"/>
              </a:lnSpc>
            </a:pPr>
            <a:endParaRPr lang="sl-SI" altLang="sl-SI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/>
              <a:t>= konjunktiv ISTODOBNOSTI: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l-SI" altLang="sl-SI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/>
              <a:t>=konjunktiv </a:t>
            </a:r>
            <a:r>
              <a:rPr lang="sl-SI" altLang="sl-SI" b="1"/>
              <a:t>prezenta</a:t>
            </a:r>
            <a:r>
              <a:rPr lang="sl-SI" altLang="sl-SI"/>
              <a:t> (za </a:t>
            </a:r>
            <a:r>
              <a:rPr lang="sl-SI" altLang="sl-SI" b="1" i="1"/>
              <a:t>glavnimi</a:t>
            </a:r>
            <a:r>
              <a:rPr lang="sl-SI" altLang="sl-SI"/>
              <a:t> časi)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/>
              <a:t>=konjunktiv </a:t>
            </a:r>
            <a:r>
              <a:rPr lang="sl-SI" altLang="sl-SI" b="1"/>
              <a:t>imperfekta</a:t>
            </a:r>
            <a:r>
              <a:rPr lang="sl-SI" altLang="sl-SI"/>
              <a:t> (za </a:t>
            </a:r>
            <a:r>
              <a:rPr lang="sl-SI" altLang="sl-SI" b="1" i="1"/>
              <a:t>stranskimi</a:t>
            </a:r>
            <a:r>
              <a:rPr lang="sl-SI" altLang="sl-SI"/>
              <a:t> časi)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/>
              <a:t>                                         = vsi pretekli časi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AA746DD-172D-401C-96CF-A678178A38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732CB76B-B94D-441F-8CCD-7FFF35BB02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E tota Graecia magnus numerus hominum Olympiam veniebat, </a:t>
            </a:r>
            <a:r>
              <a:rPr lang="sl-SI" altLang="sl-SI" b="1"/>
              <a:t>ut</a:t>
            </a:r>
            <a:r>
              <a:rPr lang="sl-SI" altLang="sl-SI"/>
              <a:t> ludos spectarent.</a:t>
            </a:r>
          </a:p>
          <a:p>
            <a:pPr eaLnBrk="1" hangingPunct="1"/>
            <a:r>
              <a:rPr lang="sl-SI" altLang="sl-SI"/>
              <a:t>Iz vse Grčije je prihajalo veliko število ljudi, </a:t>
            </a:r>
            <a:r>
              <a:rPr lang="sl-SI" altLang="sl-SI" b="1"/>
              <a:t>da bi</a:t>
            </a:r>
            <a:r>
              <a:rPr lang="sl-SI" altLang="sl-SI"/>
              <a:t> gledali igre.</a:t>
            </a:r>
          </a:p>
          <a:p>
            <a:pPr eaLnBrk="1" hangingPunct="1"/>
            <a:r>
              <a:rPr lang="sl-SI" altLang="sl-SI"/>
              <a:t>Milites fortiter pugnabant, </a:t>
            </a:r>
            <a:r>
              <a:rPr lang="sl-SI" altLang="sl-SI" b="1"/>
              <a:t>ut</a:t>
            </a:r>
            <a:r>
              <a:rPr lang="sl-SI" altLang="sl-SI"/>
              <a:t> hostes vincerent.</a:t>
            </a:r>
          </a:p>
          <a:p>
            <a:pPr eaLnBrk="1" hangingPunct="1"/>
            <a:r>
              <a:rPr lang="sl-SI" altLang="sl-SI"/>
              <a:t>Vojaki so se hrabro borili, </a:t>
            </a:r>
            <a:r>
              <a:rPr lang="sl-SI" altLang="sl-SI" b="1"/>
              <a:t>da bi</a:t>
            </a:r>
            <a:r>
              <a:rPr lang="sl-SI" altLang="sl-SI"/>
              <a:t> premagali sovražnike.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AB2DAE4-C18D-4384-B2AA-B6239330AF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 b="1"/>
              <a:t>III. INDIREKTNI REFLEKSIV</a:t>
            </a:r>
            <a:r>
              <a:rPr lang="sl-SI" altLang="sl-SI" sz="4000"/>
              <a:t>:</a:t>
            </a:r>
            <a:br>
              <a:rPr lang="sl-SI" altLang="sl-SI" sz="4000"/>
            </a:br>
            <a:endParaRPr lang="sl-SI" altLang="sl-SI" sz="4000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26825826-DABA-4CD2-8E9E-94FAA2D86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Servi fugerunt, ne dominus </a:t>
            </a:r>
            <a:r>
              <a:rPr lang="sl-SI" altLang="sl-SI" b="1"/>
              <a:t>se</a:t>
            </a:r>
            <a:r>
              <a:rPr lang="sl-SI" altLang="sl-SI"/>
              <a:t> puniret.</a:t>
            </a:r>
          </a:p>
          <a:p>
            <a:pPr eaLnBrk="1" hangingPunct="1"/>
            <a:r>
              <a:rPr lang="sl-SI" altLang="sl-SI"/>
              <a:t>Sužnji so zbežali, da </a:t>
            </a:r>
            <a:r>
              <a:rPr lang="sl-SI" altLang="sl-SI" b="1"/>
              <a:t>jih</a:t>
            </a:r>
            <a:r>
              <a:rPr lang="sl-SI" altLang="sl-SI"/>
              <a:t> gospodar ne bi kaznoval.</a:t>
            </a:r>
          </a:p>
          <a:p>
            <a:pPr eaLnBrk="1" hangingPunct="1"/>
            <a:r>
              <a:rPr lang="sl-SI" altLang="sl-SI"/>
              <a:t>Ullixes socios vocavit, ut </a:t>
            </a:r>
            <a:r>
              <a:rPr lang="sl-SI" altLang="sl-SI" b="1"/>
              <a:t>sibi</a:t>
            </a:r>
            <a:r>
              <a:rPr lang="sl-SI" altLang="sl-SI"/>
              <a:t> adessent.</a:t>
            </a:r>
          </a:p>
          <a:p>
            <a:pPr eaLnBrk="1" hangingPunct="1"/>
            <a:r>
              <a:rPr lang="sl-SI" altLang="sl-SI"/>
              <a:t>Odisej je poklical sovražnike, da bi </a:t>
            </a:r>
            <a:r>
              <a:rPr lang="sl-SI" altLang="sl-SI" b="1"/>
              <a:t>mu</a:t>
            </a:r>
            <a:r>
              <a:rPr lang="sl-SI" altLang="sl-SI"/>
              <a:t> pomagali.</a:t>
            </a:r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05D6339-FB21-4C26-BDF8-03AC860A5F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/>
              <a:t>1. </a:t>
            </a:r>
            <a:r>
              <a:rPr lang="sl-SI" altLang="sl-SI" sz="4000" b="1"/>
              <a:t>Predmetni odvisniki za glagoli zahtevne vsebine</a:t>
            </a:r>
            <a:endParaRPr lang="en-US" altLang="sl-SI" sz="4000" b="1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3B5D691-A606-416C-8F93-4A2A0AF1A9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Kadar ŽELJE, UKAZE, ZAHTEVE in PREPOVEDI postavimo v </a:t>
            </a:r>
            <a:r>
              <a:rPr lang="sl-SI" altLang="sl-SI" i="1" u="sng"/>
              <a:t>odvisni govor</a:t>
            </a:r>
            <a:r>
              <a:rPr lang="sl-SI" altLang="sl-SI"/>
              <a:t>, dobimo predmetne odvisnike zahtevne vsebine. (ex. </a:t>
            </a:r>
            <a:r>
              <a:rPr lang="sl-SI" altLang="sl-SI" i="1"/>
              <a:t>Prosim, </a:t>
            </a:r>
            <a:r>
              <a:rPr lang="sl-SI" altLang="sl-SI" b="1" i="1" u="sng"/>
              <a:t>da</a:t>
            </a:r>
            <a:r>
              <a:rPr lang="sl-SI" altLang="sl-SI" i="1" u="sng"/>
              <a:t> me poslušate</a:t>
            </a:r>
            <a:r>
              <a:rPr lang="sl-SI" altLang="sl-SI" i="1"/>
              <a:t>!</a:t>
            </a:r>
            <a:r>
              <a:rPr lang="sl-SI" altLang="sl-SI"/>
              <a:t>)</a:t>
            </a:r>
          </a:p>
          <a:p>
            <a:pPr eaLnBrk="1" hangingPunct="1"/>
            <a:endParaRPr lang="sl-SI" altLang="sl-SI"/>
          </a:p>
          <a:p>
            <a:pPr eaLnBrk="1" hangingPunct="1">
              <a:buFontTx/>
              <a:buNone/>
            </a:pPr>
            <a:r>
              <a:rPr lang="sl-SI" altLang="sl-SI" b="1"/>
              <a:t>I. VEZNIKI</a:t>
            </a:r>
            <a:r>
              <a:rPr lang="sl-SI" altLang="sl-SI"/>
              <a:t>: </a:t>
            </a:r>
            <a:r>
              <a:rPr lang="sl-SI" altLang="sl-SI" b="1"/>
              <a:t>UT</a:t>
            </a:r>
            <a:r>
              <a:rPr lang="sl-SI" altLang="sl-SI"/>
              <a:t>        =da=naj</a:t>
            </a:r>
          </a:p>
          <a:p>
            <a:pPr eaLnBrk="1" hangingPunct="1">
              <a:buFontTx/>
              <a:buNone/>
            </a:pPr>
            <a:r>
              <a:rPr lang="sl-SI" altLang="sl-SI"/>
              <a:t>                   </a:t>
            </a:r>
            <a:r>
              <a:rPr lang="sl-SI" altLang="sl-SI" b="1"/>
              <a:t>NE</a:t>
            </a:r>
            <a:r>
              <a:rPr lang="sl-SI" altLang="sl-SI"/>
              <a:t>        =da ne=naj ne</a:t>
            </a:r>
          </a:p>
          <a:p>
            <a:pPr eaLnBrk="1" hangingPunct="1">
              <a:buFontTx/>
              <a:buNone/>
            </a:pPr>
            <a:r>
              <a:rPr lang="sl-SI" altLang="sl-SI"/>
              <a:t>                   </a:t>
            </a:r>
            <a:r>
              <a:rPr lang="sl-SI" altLang="sl-SI" b="1"/>
              <a:t>NEVE</a:t>
            </a:r>
            <a:r>
              <a:rPr lang="sl-SI" altLang="sl-SI"/>
              <a:t>   = in da ne=in naj 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3459EBC-C77F-467A-B2A9-062CA21F5F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A7491FD-41FD-4CE7-A411-294452B09D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91512" cy="58658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altLang="sl-SI" b="1"/>
              <a:t>II. NAKLON</a:t>
            </a:r>
            <a:r>
              <a:rPr lang="sl-SI" altLang="sl-SI"/>
              <a:t>: </a:t>
            </a:r>
          </a:p>
          <a:p>
            <a:pPr eaLnBrk="1" hangingPunct="1"/>
            <a:endParaRPr lang="sl-SI" altLang="sl-SI"/>
          </a:p>
          <a:p>
            <a:pPr eaLnBrk="1" hangingPunct="1">
              <a:buFontTx/>
              <a:buNone/>
            </a:pPr>
            <a:r>
              <a:rPr lang="sl-SI" altLang="sl-SI"/>
              <a:t>= konjunktiv ISTODOBNOSTI:</a:t>
            </a:r>
          </a:p>
          <a:p>
            <a:pPr eaLnBrk="1" hangingPunct="1">
              <a:buFontTx/>
              <a:buNone/>
            </a:pPr>
            <a:endParaRPr lang="sl-SI" altLang="sl-SI"/>
          </a:p>
          <a:p>
            <a:pPr eaLnBrk="1" hangingPunct="1">
              <a:buFontTx/>
              <a:buNone/>
            </a:pPr>
            <a:r>
              <a:rPr lang="sl-SI" altLang="sl-SI"/>
              <a:t>=konjunktiv </a:t>
            </a:r>
            <a:r>
              <a:rPr lang="sl-SI" altLang="sl-SI" b="1"/>
              <a:t>prezenta</a:t>
            </a:r>
            <a:r>
              <a:rPr lang="sl-SI" altLang="sl-SI"/>
              <a:t> (za </a:t>
            </a:r>
            <a:r>
              <a:rPr lang="sl-SI" altLang="sl-SI" b="1" i="1"/>
              <a:t>glavnimi</a:t>
            </a:r>
            <a:r>
              <a:rPr lang="sl-SI" altLang="sl-SI"/>
              <a:t> časi)</a:t>
            </a:r>
          </a:p>
          <a:p>
            <a:pPr eaLnBrk="1" hangingPunct="1">
              <a:buFontTx/>
              <a:buNone/>
            </a:pPr>
            <a:r>
              <a:rPr lang="sl-SI" altLang="sl-SI"/>
              <a:t>=konjunktiv </a:t>
            </a:r>
            <a:r>
              <a:rPr lang="sl-SI" altLang="sl-SI" b="1"/>
              <a:t>imperfekta</a:t>
            </a:r>
            <a:r>
              <a:rPr lang="sl-SI" altLang="sl-SI"/>
              <a:t> (za </a:t>
            </a:r>
            <a:r>
              <a:rPr lang="sl-SI" altLang="sl-SI" b="1" i="1"/>
              <a:t>stranskimi</a:t>
            </a:r>
            <a:r>
              <a:rPr lang="sl-SI" altLang="sl-SI"/>
              <a:t> časi)</a:t>
            </a:r>
          </a:p>
          <a:p>
            <a:pPr eaLnBrk="1" hangingPunct="1">
              <a:buFontTx/>
              <a:buNone/>
            </a:pPr>
            <a:r>
              <a:rPr lang="sl-SI" altLang="sl-SI"/>
              <a:t>                                         = vsi pretekli časi</a:t>
            </a:r>
          </a:p>
          <a:p>
            <a:pPr eaLnBrk="1" hangingPunct="1"/>
            <a:endParaRPr lang="en-US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06EEECF-653C-4FDE-9865-4AA26C9F4E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27262D2-4E25-4F6C-9E25-DC7EC29EF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91512" cy="5865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b="1"/>
              <a:t>III. GLAGOLI</a:t>
            </a:r>
            <a:r>
              <a:rPr lang="sl-SI" altLang="sl-SI"/>
              <a:t> (ki izražajo ŽELJO, ZAHTEVO, UKAZ, PREPOVED, DOVOLJENJE, SPODBUDO, NASVET…):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b="1"/>
              <a:t>opto</a:t>
            </a:r>
            <a:r>
              <a:rPr lang="sl-SI" altLang="sl-SI"/>
              <a:t> – želim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b="1"/>
              <a:t>impero</a:t>
            </a:r>
            <a:r>
              <a:rPr lang="sl-SI" altLang="sl-SI"/>
              <a:t> – ukažem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b="1"/>
              <a:t>oro</a:t>
            </a:r>
            <a:r>
              <a:rPr lang="sl-SI" altLang="sl-SI"/>
              <a:t> – prosim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b="1"/>
              <a:t>permitto</a:t>
            </a:r>
            <a:r>
              <a:rPr lang="sl-SI" altLang="sl-SI"/>
              <a:t> - dovolim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b="1"/>
              <a:t>hortor</a:t>
            </a:r>
            <a:r>
              <a:rPr lang="sl-SI" altLang="sl-SI"/>
              <a:t> – spodbudim</a:t>
            </a:r>
            <a:endParaRPr lang="en-US" altLang="sl-SI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b="1"/>
              <a:t>video</a:t>
            </a:r>
            <a:r>
              <a:rPr lang="sl-SI" altLang="sl-SI"/>
              <a:t> – pazim na, poskrbim za</a:t>
            </a:r>
            <a:endParaRPr lang="en-US" altLang="sl-SI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b="1"/>
              <a:t>peto, postulo</a:t>
            </a:r>
            <a:r>
              <a:rPr lang="sl-SI" altLang="sl-SI"/>
              <a:t> – zahtevam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b="1"/>
              <a:t>suadeo</a:t>
            </a:r>
            <a:r>
              <a:rPr lang="sl-SI" altLang="sl-SI"/>
              <a:t> - svetujem</a:t>
            </a:r>
            <a:endParaRPr lang="en-US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F1B4066-AAAF-4276-9392-398C157985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C2C6A81-DB30-4F3A-9B73-D903EB7E74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291512" cy="5937250"/>
          </a:xfrm>
        </p:spPr>
        <p:txBody>
          <a:bodyPr/>
          <a:lstStyle/>
          <a:p>
            <a:pPr eaLnBrk="1" hangingPunct="1"/>
            <a:r>
              <a:rPr lang="sl-SI" altLang="sl-SI"/>
              <a:t>Prevedite primere:</a:t>
            </a:r>
          </a:p>
          <a:p>
            <a:pPr eaLnBrk="1" hangingPunct="1"/>
            <a:endParaRPr lang="sl-SI" altLang="sl-SI"/>
          </a:p>
          <a:p>
            <a:pPr eaLnBrk="1" hangingPunct="1">
              <a:buFontTx/>
              <a:buChar char="-"/>
            </a:pPr>
            <a:r>
              <a:rPr lang="sl-SI" altLang="sl-SI"/>
              <a:t>Opto, ut venias.</a:t>
            </a:r>
          </a:p>
          <a:p>
            <a:pPr eaLnBrk="1" hangingPunct="1">
              <a:buFontTx/>
              <a:buNone/>
            </a:pPr>
            <a:r>
              <a:rPr lang="sl-SI" altLang="sl-SI"/>
              <a:t>= Želim, da prideš.</a:t>
            </a:r>
          </a:p>
          <a:p>
            <a:pPr eaLnBrk="1" hangingPunct="1">
              <a:buFontTx/>
              <a:buChar char="-"/>
            </a:pPr>
            <a:r>
              <a:rPr lang="sl-SI" altLang="sl-SI"/>
              <a:t>Opto, ne venias.</a:t>
            </a:r>
          </a:p>
          <a:p>
            <a:pPr eaLnBrk="1" hangingPunct="1">
              <a:buFontTx/>
              <a:buNone/>
            </a:pPr>
            <a:r>
              <a:rPr lang="sl-SI" altLang="sl-SI"/>
              <a:t>= Želim, da ne prideš.</a:t>
            </a:r>
          </a:p>
          <a:p>
            <a:pPr eaLnBrk="1" hangingPunct="1">
              <a:buFontTx/>
              <a:buChar char="-"/>
            </a:pPr>
            <a:r>
              <a:rPr lang="sl-SI" altLang="sl-SI"/>
              <a:t>Caesar postulavit a Gallis, ut arma deponerent.</a:t>
            </a:r>
          </a:p>
          <a:p>
            <a:pPr eaLnBrk="1" hangingPunct="1">
              <a:buFontTx/>
              <a:buNone/>
            </a:pPr>
            <a:r>
              <a:rPr lang="sl-SI" altLang="sl-SI"/>
              <a:t>= Cezar je zahteval od Galcev, naj odložijo orožje.</a:t>
            </a:r>
            <a:endParaRPr lang="en-US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A7F1877-7107-4A06-BA8F-04BDA5D7FB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12B9E7B5-B66E-4308-92FE-320D16E71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91512" cy="58658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altLang="sl-SI" b="1"/>
              <a:t>IV. INDIREKTNI REFLEKSIV</a:t>
            </a:r>
            <a:r>
              <a:rPr lang="sl-SI" altLang="sl-SI"/>
              <a:t>:</a:t>
            </a:r>
          </a:p>
          <a:p>
            <a:pPr eaLnBrk="1" hangingPunct="1"/>
            <a:endParaRPr lang="sl-SI" altLang="sl-SI"/>
          </a:p>
          <a:p>
            <a:pPr eaLnBrk="1" hangingPunct="1">
              <a:buFontTx/>
              <a:buChar char="-"/>
            </a:pPr>
            <a:r>
              <a:rPr lang="sl-SI" altLang="sl-SI"/>
              <a:t>Pluto a Iove petivit, ut Proserpinam filiam </a:t>
            </a:r>
            <a:r>
              <a:rPr lang="sl-SI" altLang="sl-SI" b="1"/>
              <a:t>SIBI</a:t>
            </a:r>
            <a:r>
              <a:rPr lang="sl-SI" altLang="sl-SI"/>
              <a:t> in matrimonium daret.</a:t>
            </a:r>
          </a:p>
          <a:p>
            <a:pPr eaLnBrk="1" hangingPunct="1">
              <a:buFontTx/>
              <a:buChar char="-"/>
            </a:pPr>
            <a:endParaRPr lang="sl-SI" altLang="sl-SI"/>
          </a:p>
          <a:p>
            <a:pPr eaLnBrk="1" hangingPunct="1">
              <a:buFontTx/>
              <a:buNone/>
            </a:pPr>
            <a:r>
              <a:rPr lang="sl-SI" altLang="sl-SI"/>
              <a:t>=Pluton je od Jupitra zahteval, naj </a:t>
            </a:r>
            <a:r>
              <a:rPr lang="sl-SI" altLang="sl-SI" b="1"/>
              <a:t>mu (!)</a:t>
            </a:r>
            <a:r>
              <a:rPr lang="sl-SI" altLang="sl-SI"/>
              <a:t> da hčer Prozerpino v zakon.</a:t>
            </a:r>
            <a:endParaRPr lang="en-US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E44C394-6718-487B-B650-5B912ADF0F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E6297C4-A250-46C3-9FA4-F9743F54F6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353425" cy="612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b="1"/>
              <a:t>V. UT – STAVEK ali ACI?</a:t>
            </a:r>
          </a:p>
          <a:p>
            <a:pPr eaLnBrk="1" hangingPunct="1">
              <a:lnSpc>
                <a:spcPct val="90000"/>
              </a:lnSpc>
            </a:pPr>
            <a:endParaRPr lang="sl-SI" altLang="sl-SI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/>
              <a:t>1. Kadar imajo </a:t>
            </a:r>
            <a:r>
              <a:rPr lang="sl-SI" altLang="sl-SI" i="1"/>
              <a:t>glagoli govorjenja</a:t>
            </a:r>
            <a:r>
              <a:rPr lang="sl-SI" altLang="sl-SI"/>
              <a:t> (DICO, RESPONDEO, SCRIBO, PERSUADEO) </a:t>
            </a:r>
            <a:r>
              <a:rPr lang="sl-SI" altLang="sl-SI" b="1"/>
              <a:t>zahteven pomen</a:t>
            </a:r>
            <a:r>
              <a:rPr lang="sl-SI" altLang="sl-SI"/>
              <a:t>, jim sledi odvisnik z ut/ne. Sicer za njimi stoji ACI.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l-SI" altLang="sl-SI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b="1"/>
              <a:t> </a:t>
            </a:r>
            <a:r>
              <a:rPr lang="sl-SI" altLang="sl-SI"/>
              <a:t>2.</a:t>
            </a:r>
            <a:r>
              <a:rPr lang="sl-SI" altLang="sl-SI" b="1"/>
              <a:t> - iubeo</a:t>
            </a:r>
            <a:r>
              <a:rPr lang="sl-SI" altLang="sl-SI"/>
              <a:t> +ACI / </a:t>
            </a:r>
            <a:r>
              <a:rPr lang="sl-SI" altLang="sl-SI" b="1"/>
              <a:t>impero</a:t>
            </a:r>
            <a:r>
              <a:rPr lang="sl-SI" altLang="sl-SI"/>
              <a:t> + ut – stavek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/>
              <a:t>    = ukažem      = ukažem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/>
              <a:t> - persuadeo + ACI / persuadeo + ut–stavek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/>
              <a:t>    = </a:t>
            </a:r>
            <a:r>
              <a:rPr lang="sl-SI" altLang="sl-SI" b="1"/>
              <a:t>prepričam</a:t>
            </a:r>
            <a:r>
              <a:rPr lang="sl-SI" altLang="sl-SI"/>
              <a:t>           = </a:t>
            </a:r>
            <a:r>
              <a:rPr lang="sl-SI" altLang="sl-SI" b="1"/>
              <a:t>pregovorim</a:t>
            </a:r>
            <a:endParaRPr lang="en-US" altLang="sl-SI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274DC06-B409-422C-B65A-8A89631FDE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E62438D6-B2A9-4662-AB96-17C096C2DA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291512" cy="5937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/>
              <a:t>Prevedite primere:</a:t>
            </a:r>
          </a:p>
          <a:p>
            <a:pPr eaLnBrk="1" hangingPunct="1">
              <a:lnSpc>
                <a:spcPct val="90000"/>
              </a:lnSpc>
            </a:pPr>
            <a:endParaRPr lang="sl-SI" altLang="sl-SI"/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Dico servum laborare.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/>
              <a:t>= Pravim, da suženj dela.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Dico servo, ut laboret.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/>
              <a:t>= Pravim (=ukažem) sužnju, naj dela.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l-SI" altLang="sl-SI"/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Persuasi ei hoc verum esse.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/>
              <a:t>= Prepričal sem ga, da je to res.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Persuasi ei, ut maneret.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/>
              <a:t>= Pregovoril sem ga, naj ostane.</a:t>
            </a:r>
            <a:endParaRPr lang="en-US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CCFC5A3-D79C-4B34-A0CC-AC1A6439EF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Usus III, vaja 23</a:t>
            </a:r>
            <a:endParaRPr lang="en-US" altLang="sl-SI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D67CBF9-258C-4140-84B1-5F6929B3B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tvorba v ACI">
  <a:themeElements>
    <a:clrScheme name="Pretvorba v AC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tvorba v ACI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tvorba v AC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tvorba v AC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tvorba v AC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tvorba v AC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tvorba v AC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tvorba v AC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tvorba v AC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tvorba v AC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tvorba v AC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tvorba v AC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tvorba v AC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tvorba v AC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Pretvorba v ACI</Template>
  <TotalTime>0</TotalTime>
  <Words>537</Words>
  <Application>Microsoft Office PowerPoint</Application>
  <PresentationFormat>On-screen Show (4:3)</PresentationFormat>
  <Paragraphs>88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Pretvorba v ACI</vt:lpstr>
      <vt:lpstr>PREDMETNI ODVISNIKI ZA GLAGOLI ZAHTEVNE VSEBINE  in  NAMERNI ODVISNIKI</vt:lpstr>
      <vt:lpstr>1. Predmetni odvisniki za glagoli zahtevne vsebine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Usus III, vaja 23</vt:lpstr>
      <vt:lpstr>Namerni odvisniki</vt:lpstr>
      <vt:lpstr>PowerPoint Presentation</vt:lpstr>
      <vt:lpstr>PowerPoint Presentation</vt:lpstr>
      <vt:lpstr>III. INDIREKTNI REFLEKSIV: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2019-06-03T09:05:01Z</dcterms:created>
  <dcterms:modified xsi:type="dcterms:W3CDTF">2019-06-03T09:05:01Z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