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00"/>
    <a:srgbClr val="008000"/>
    <a:srgbClr val="990000"/>
    <a:srgbClr val="000000"/>
    <a:srgbClr val="FFFF66"/>
    <a:srgbClr val="FFC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C243C0-FDC9-496A-A411-A61C0788E92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5E43A-D470-4DC5-B460-44329F7DDA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69B020-1419-4040-9E5F-B6A7BAB3D0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AF534F-2D2F-4FDC-8256-211ADB666CB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623DBE0-4EFF-44C6-BEF8-60BF326D6CD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00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4059CF-4D27-4F24-B4A8-564963F2F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15861-626C-4343-A0AB-096447474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F96E98-3E65-47FC-9FB5-0788DD86B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9B1F8-5EB0-43F4-A7E3-4E86F5F8E0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725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07DDF-91AC-4F2D-BB2B-A1C4FE600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6B54A-838F-4B85-BDEB-70891DB13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47752A-4718-4B3A-AF67-20FCBDC72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10BD4-477A-4892-9BBD-93D7D98335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95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1BDE02-FE08-4177-AEB6-D813F0B51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332A3-A1EE-44DE-B58F-76C1D0700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975CA-A387-4321-87AA-CAB6F541B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27E34-0A31-4C70-AE4C-A80DCC8DCF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47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85F69F-8B65-460B-B509-06BB7C2A4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B1F2ED-5877-4CBD-8E3E-E0F8C7FA4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E3783A-1298-4C8F-97F8-15A9D0C29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A1F92-E92C-4A85-A553-8D796134D2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522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D8C29-28B4-4EB6-A8EB-00592013A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04736-EDDF-494C-81A9-E7BFB5265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B04C9-C32F-4791-ACBB-6DA1B04A9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30D97-5337-4882-957A-CBE56DF904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88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13E715-2EED-425C-B70F-956EEE7EF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35160C-0C38-4C45-A0E1-8D7CE7CE9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D94BC3-BAD7-4C53-A5B6-5CFE0B919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07281-0C60-4838-A65C-2561A4FA41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647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2973FE-3988-4C2C-BF92-AF9A98706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AD174-C0C4-488D-A062-8141465BF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028081-FA15-4D8C-8F04-2C8B01D63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FC44A-81B4-4F29-8F05-42E4D3C27B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369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C01E8E-F5F4-4EF7-97C4-8B65DE295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307AE8-D14E-43F5-B1B9-0A02C1664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CC2250-76DE-48F6-A3D9-366536C81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A216B-20E8-4EAF-A8EB-9D3D516BFB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726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DD80A-0F5B-44B9-878D-15D3BDE53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865A9-2ECB-4D2F-8CCE-A168A2FE6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CE6B8-F55D-41F0-8E87-EE680776B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5B6A6-C17D-48A4-8673-F7E7D78325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512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A4530-48C2-42A2-BD1B-FD5591E9A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F21B7-0376-4821-BB03-FF7D02CDF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4C931-CA83-49B3-A53B-3E6432F20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1898D-9A36-4EB7-8099-3B15583213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745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9AEC776-E6A3-43CB-9F28-AED0A091A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8AA182B-E61D-44A6-8F6B-52EB4519E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B1608534-C0A0-4D3D-AE47-69C1EE94D7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73A17653-2831-4B21-8786-8E1828BA8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F8D7D412-100E-4954-819E-01D2F34664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E0B40BC-BC13-4004-B814-0661D71F554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rški bogovi">
            <a:extLst>
              <a:ext uri="{FF2B5EF4-FFF2-40B4-BE49-F238E27FC236}">
                <a16:creationId xmlns:a16="http://schemas.microsoft.com/office/drawing/2014/main" id="{C5227D6B-2775-4463-AD4C-26A3F268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6432BF35-F184-41BC-9F2F-86D2EA8187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5013325"/>
            <a:ext cx="5616575" cy="1470025"/>
          </a:xfrm>
        </p:spPr>
        <p:txBody>
          <a:bodyPr/>
          <a:lstStyle/>
          <a:p>
            <a:pPr eaLnBrk="1" hangingPunct="1">
              <a:defRPr/>
            </a:pPr>
            <a:r>
              <a:rPr lang="sl-SI" b="1">
                <a:latin typeface="Script MT Bold" pitchFamily="66" charset="0"/>
              </a:rPr>
              <a:t>A GÖRÖG MONDAVILÁG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Olimp">
            <a:extLst>
              <a:ext uri="{FF2B5EF4-FFF2-40B4-BE49-F238E27FC236}">
                <a16:creationId xmlns:a16="http://schemas.microsoft.com/office/drawing/2014/main" id="{AD1818FD-AA46-4BB3-B0AF-FEDC77B7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9292B333-AA9A-4735-8AC5-B0D3326A4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800000"/>
                </a:solidFill>
                <a:latin typeface="Comic Sans MS" pitchFamily="66" charset="0"/>
              </a:rPr>
              <a:t>ISTENEK: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75F2F98-3EA5-4C87-AE6E-10EC68A64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/>
              <a:t>Jó </a:t>
            </a:r>
            <a:r>
              <a:rPr lang="sl-SI" dirty="0" err="1"/>
              <a:t>és</a:t>
            </a:r>
            <a:r>
              <a:rPr lang="sl-SI" dirty="0"/>
              <a:t> </a:t>
            </a:r>
            <a:r>
              <a:rPr lang="sl-SI" dirty="0" err="1"/>
              <a:t>rossz</a:t>
            </a:r>
            <a:r>
              <a:rPr lang="sl-SI" dirty="0"/>
              <a:t> </a:t>
            </a:r>
            <a:r>
              <a:rPr lang="sl-SI" dirty="0" err="1"/>
              <a:t>emberi</a:t>
            </a:r>
            <a:r>
              <a:rPr lang="sl-SI" dirty="0"/>
              <a:t> </a:t>
            </a:r>
            <a:r>
              <a:rPr lang="sl-SI" dirty="0" err="1"/>
              <a:t>tulajdonságaik</a:t>
            </a:r>
            <a:r>
              <a:rPr lang="sl-SI" dirty="0"/>
              <a:t> </a:t>
            </a:r>
            <a:r>
              <a:rPr lang="sl-SI" dirty="0" err="1"/>
              <a:t>voltak</a:t>
            </a:r>
            <a:endParaRPr lang="sl-SI" dirty="0"/>
          </a:p>
          <a:p>
            <a:pPr eaLnBrk="1" hangingPunct="1">
              <a:defRPr/>
            </a:pPr>
            <a:r>
              <a:rPr lang="sl-SI" dirty="0" err="1"/>
              <a:t>Nagyok</a:t>
            </a:r>
            <a:r>
              <a:rPr lang="sl-SI" dirty="0"/>
              <a:t>, </a:t>
            </a:r>
            <a:r>
              <a:rPr lang="sl-SI" dirty="0" err="1"/>
              <a:t>erősek</a:t>
            </a:r>
            <a:endParaRPr lang="sl-SI" dirty="0"/>
          </a:p>
          <a:p>
            <a:pPr eaLnBrk="1" hangingPunct="1">
              <a:defRPr/>
            </a:pPr>
            <a:r>
              <a:rPr lang="sl-SI" dirty="0" err="1"/>
              <a:t>Halhatatlanok</a:t>
            </a:r>
            <a:r>
              <a:rPr lang="sl-SI" dirty="0"/>
              <a:t> (a nektár </a:t>
            </a:r>
            <a:r>
              <a:rPr lang="sl-SI" dirty="0" err="1"/>
              <a:t>és</a:t>
            </a:r>
            <a:r>
              <a:rPr lang="sl-SI" dirty="0"/>
              <a:t> </a:t>
            </a:r>
            <a:r>
              <a:rPr lang="sl-SI" dirty="0" err="1"/>
              <a:t>ambrózia</a:t>
            </a:r>
            <a:r>
              <a:rPr lang="sl-SI" dirty="0"/>
              <a:t> </a:t>
            </a:r>
            <a:r>
              <a:rPr lang="sl-SI" dirty="0" err="1"/>
              <a:t>hatása</a:t>
            </a:r>
            <a:r>
              <a:rPr lang="sl-SI" dirty="0"/>
              <a:t>)</a:t>
            </a:r>
          </a:p>
          <a:p>
            <a:pPr eaLnBrk="1" hangingPunct="1">
              <a:defRPr/>
            </a:pPr>
            <a:r>
              <a:rPr lang="sl-SI" dirty="0" err="1"/>
              <a:t>Az</a:t>
            </a:r>
            <a:r>
              <a:rPr lang="sl-SI" dirty="0"/>
              <a:t> </a:t>
            </a:r>
            <a:r>
              <a:rPr lang="sl-SI" dirty="0" err="1"/>
              <a:t>Olümposzon</a:t>
            </a:r>
            <a:r>
              <a:rPr lang="sl-SI" dirty="0"/>
              <a:t> </a:t>
            </a:r>
            <a:r>
              <a:rPr lang="sl-SI" dirty="0" err="1"/>
              <a:t>éltek</a:t>
            </a:r>
            <a:endParaRPr lang="sl-SI" dirty="0"/>
          </a:p>
          <a:p>
            <a:pPr eaLnBrk="1" hangingPunct="1">
              <a:defRPr/>
            </a:pPr>
            <a:r>
              <a:rPr lang="sl-SI" dirty="0" err="1"/>
              <a:t>Az</a:t>
            </a:r>
            <a:r>
              <a:rPr lang="sl-SI" dirty="0"/>
              <a:t> </a:t>
            </a:r>
            <a:r>
              <a:rPr lang="sl-SI" dirty="0" err="1"/>
              <a:t>emberek</a:t>
            </a:r>
            <a:r>
              <a:rPr lang="sl-SI" dirty="0"/>
              <a:t> </a:t>
            </a:r>
            <a:r>
              <a:rPr lang="sl-SI" dirty="0" err="1"/>
              <a:t>szentélyekben</a:t>
            </a:r>
            <a:r>
              <a:rPr lang="sl-SI" dirty="0"/>
              <a:t> </a:t>
            </a:r>
            <a:r>
              <a:rPr lang="sl-SI" dirty="0" err="1"/>
              <a:t>imádkoztak</a:t>
            </a:r>
            <a:r>
              <a:rPr lang="sl-SI" dirty="0"/>
              <a:t> </a:t>
            </a:r>
            <a:r>
              <a:rPr lang="sl-SI" dirty="0" err="1"/>
              <a:t>hozzájuk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8" name="Picture 18" descr="APOLON">
            <a:extLst>
              <a:ext uri="{FF2B5EF4-FFF2-40B4-BE49-F238E27FC236}">
                <a16:creationId xmlns:a16="http://schemas.microsoft.com/office/drawing/2014/main" id="{713FE2FE-4692-4C90-BE1D-2DB3DAAF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879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zeus">
            <a:extLst>
              <a:ext uri="{FF2B5EF4-FFF2-40B4-BE49-F238E27FC236}">
                <a16:creationId xmlns:a16="http://schemas.microsoft.com/office/drawing/2014/main" id="{0480F07D-A2DC-4B5A-B32A-843D58F4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2973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172FC211-DB9C-4F5B-A8B8-C77843C5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357563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b="1">
                <a:solidFill>
                  <a:srgbClr val="000000"/>
                </a:solidFill>
              </a:rPr>
              <a:t>ZEUSZ</a:t>
            </a: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857686DC-A49D-4B3E-9D4E-4C9D18CA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805488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99D4C47C-82FC-4964-BD85-B6E6B93B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237288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solidFill>
                  <a:srgbClr val="000000"/>
                </a:solidFill>
              </a:rPr>
              <a:t>A szerelem istennője:</a:t>
            </a:r>
          </a:p>
        </p:txBody>
      </p:sp>
      <p:pic>
        <p:nvPicPr>
          <p:cNvPr id="87050" name="Picture 10" descr="afrodita">
            <a:extLst>
              <a:ext uri="{FF2B5EF4-FFF2-40B4-BE49-F238E27FC236}">
                <a16:creationId xmlns:a16="http://schemas.microsoft.com/office/drawing/2014/main" id="{050F73F2-7BE7-4367-96A8-21FFCCE9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24175"/>
            <a:ext cx="19446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Text Box 11">
            <a:extLst>
              <a:ext uri="{FF2B5EF4-FFF2-40B4-BE49-F238E27FC236}">
                <a16:creationId xmlns:a16="http://schemas.microsoft.com/office/drawing/2014/main" id="{4394720E-3347-4FAB-B7F2-5F9E2E5F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237288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b="1">
                <a:solidFill>
                  <a:srgbClr val="000000"/>
                </a:solidFill>
              </a:rPr>
              <a:t>AFRODITA</a:t>
            </a:r>
          </a:p>
        </p:txBody>
      </p:sp>
      <p:sp>
        <p:nvSpPr>
          <p:cNvPr id="87052" name="Text Box 12">
            <a:extLst>
              <a:ext uri="{FF2B5EF4-FFF2-40B4-BE49-F238E27FC236}">
                <a16:creationId xmlns:a16="http://schemas.microsoft.com/office/drawing/2014/main" id="{F76C87F4-0414-4407-9070-DE120349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solidFill>
                  <a:srgbClr val="000000"/>
                </a:solidFill>
              </a:rPr>
              <a:t>A tenger istene: </a:t>
            </a:r>
          </a:p>
        </p:txBody>
      </p:sp>
      <p:sp>
        <p:nvSpPr>
          <p:cNvPr id="87053" name="Text Box 13">
            <a:extLst>
              <a:ext uri="{FF2B5EF4-FFF2-40B4-BE49-F238E27FC236}">
                <a16:creationId xmlns:a16="http://schemas.microsoft.com/office/drawing/2014/main" id="{9317A7D1-0FCF-4EB1-9159-AEC1F32A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0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b="1">
                <a:solidFill>
                  <a:srgbClr val="000000"/>
                </a:solidFill>
              </a:rPr>
              <a:t>POZEJDON</a:t>
            </a:r>
          </a:p>
        </p:txBody>
      </p:sp>
      <p:sp>
        <p:nvSpPr>
          <p:cNvPr id="87055" name="Text Box 15">
            <a:extLst>
              <a:ext uri="{FF2B5EF4-FFF2-40B4-BE49-F238E27FC236}">
                <a16:creationId xmlns:a16="http://schemas.microsoft.com/office/drawing/2014/main" id="{03CAB752-2614-4987-AA8D-4FDD4417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450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solidFill>
                  <a:srgbClr val="000000"/>
                </a:solidFill>
              </a:rPr>
              <a:t>A természet és a vadászat istennője :</a:t>
            </a:r>
          </a:p>
        </p:txBody>
      </p:sp>
      <p:sp>
        <p:nvSpPr>
          <p:cNvPr id="87056" name="Text Box 16">
            <a:extLst>
              <a:ext uri="{FF2B5EF4-FFF2-40B4-BE49-F238E27FC236}">
                <a16:creationId xmlns:a16="http://schemas.microsoft.com/office/drawing/2014/main" id="{4FACD8D8-2889-4B5A-A7C8-143F8EC0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400800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b="1">
                <a:solidFill>
                  <a:srgbClr val="000000"/>
                </a:solidFill>
              </a:rPr>
              <a:t>ARTEMISZ</a:t>
            </a:r>
          </a:p>
        </p:txBody>
      </p:sp>
      <p:sp>
        <p:nvSpPr>
          <p:cNvPr id="87059" name="Text Box 19">
            <a:extLst>
              <a:ext uri="{FF2B5EF4-FFF2-40B4-BE49-F238E27FC236}">
                <a16:creationId xmlns:a16="http://schemas.microsoft.com/office/drawing/2014/main" id="{04CA22FE-0A54-4655-9EAC-BDC80938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0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solidFill>
                  <a:srgbClr val="000000"/>
                </a:solidFill>
              </a:rPr>
              <a:t>A zene istene:</a:t>
            </a:r>
          </a:p>
        </p:txBody>
      </p:sp>
      <p:sp>
        <p:nvSpPr>
          <p:cNvPr id="87060" name="Text Box 20">
            <a:extLst>
              <a:ext uri="{FF2B5EF4-FFF2-40B4-BE49-F238E27FC236}">
                <a16:creationId xmlns:a16="http://schemas.microsoft.com/office/drawing/2014/main" id="{6AD3DB5F-18AD-4514-A95C-7E1B9A6F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b="1">
                <a:solidFill>
                  <a:srgbClr val="000000"/>
                </a:solidFill>
              </a:rPr>
              <a:t>APOLON</a:t>
            </a:r>
          </a:p>
        </p:txBody>
      </p:sp>
      <p:pic>
        <p:nvPicPr>
          <p:cNvPr id="87054" name="Picture 14" descr="Poseidon">
            <a:extLst>
              <a:ext uri="{FF2B5EF4-FFF2-40B4-BE49-F238E27FC236}">
                <a16:creationId xmlns:a16="http://schemas.microsoft.com/office/drawing/2014/main" id="{F5E93672-F2BC-45D5-A71C-FA9955D6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27527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Picture 17" descr="Diana">
            <a:extLst>
              <a:ext uri="{FF2B5EF4-FFF2-40B4-BE49-F238E27FC236}">
                <a16:creationId xmlns:a16="http://schemas.microsoft.com/office/drawing/2014/main" id="{5A63DDE2-4F0D-42E4-A497-21577DAE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873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1" name="Text Box 21">
            <a:extLst>
              <a:ext uri="{FF2B5EF4-FFF2-40B4-BE49-F238E27FC236}">
                <a16:creationId xmlns:a16="http://schemas.microsoft.com/office/drawing/2014/main" id="{ADAD7ACF-5905-42F9-8A67-99EF7875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581525"/>
            <a:ext cx="273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sz="2000">
                <a:solidFill>
                  <a:srgbClr val="000000"/>
                </a:solidFill>
              </a:rPr>
              <a:t>A bölcsesség istennője:</a:t>
            </a:r>
          </a:p>
        </p:txBody>
      </p:sp>
      <p:sp>
        <p:nvSpPr>
          <p:cNvPr id="87062" name="Text Box 22">
            <a:extLst>
              <a:ext uri="{FF2B5EF4-FFF2-40B4-BE49-F238E27FC236}">
                <a16:creationId xmlns:a16="http://schemas.microsoft.com/office/drawing/2014/main" id="{F733BB31-F71B-45C6-BE6C-01497253C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30066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b="1">
                <a:solidFill>
                  <a:srgbClr val="000000"/>
                </a:solidFill>
              </a:rPr>
              <a:t>ATENA</a:t>
            </a:r>
          </a:p>
        </p:txBody>
      </p:sp>
      <p:pic>
        <p:nvPicPr>
          <p:cNvPr id="87063" name="Picture 23" descr="atena">
            <a:extLst>
              <a:ext uri="{FF2B5EF4-FFF2-40B4-BE49-F238E27FC236}">
                <a16:creationId xmlns:a16="http://schemas.microsoft.com/office/drawing/2014/main" id="{474C72C5-3DE3-4A2E-8066-46C0C9FA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192881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8" grpId="0"/>
      <p:bldP spid="87051" grpId="0"/>
      <p:bldP spid="87052" grpId="0"/>
      <p:bldP spid="87053" grpId="0"/>
      <p:bldP spid="87055" grpId="0"/>
      <p:bldP spid="87056" grpId="0"/>
      <p:bldP spid="87059" grpId="0"/>
      <p:bldP spid="87060" grpId="0"/>
      <p:bldP spid="87061" grpId="0"/>
      <p:bldP spid="870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ED89187-AE01-4103-8AB7-2414E9060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>
                <a:solidFill>
                  <a:srgbClr val="008000"/>
                </a:solidFill>
              </a:rPr>
              <a:t>A MITOSZ: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0A056F-2B83-4780-A1DF-11BD1079B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0525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Irodalmi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műfaj</a:t>
            </a:r>
            <a:endParaRPr lang="sl-SI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Sok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mesei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van</a:t>
            </a:r>
            <a:endParaRPr lang="sl-SI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Természeti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jelenségeket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próbáltak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elmagyarázni</a:t>
            </a:r>
            <a:endParaRPr lang="sl-SI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Leírták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világ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kezdetét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vagy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végét</a:t>
            </a:r>
            <a:endParaRPr lang="sl-SI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Megpróbálták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elmagyarázni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gonoszt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és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halált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vagy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idő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múlását</a:t>
            </a:r>
            <a:endParaRPr lang="sl-SI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Belátást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nyújtanak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ókori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emberek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gondolkodásmódjába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a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vallásukra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politikájukra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stb</a:t>
            </a:r>
            <a:r>
              <a:rPr lang="sl-SI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sl-SI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67B5D26-C7FE-469A-B430-D69A8F42C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384300"/>
          </a:xfrm>
        </p:spPr>
        <p:txBody>
          <a:bodyPr/>
          <a:lstStyle/>
          <a:p>
            <a:pPr algn="ctr" eaLnBrk="1" hangingPunct="1"/>
            <a:r>
              <a:rPr lang="sl-SI" altLang="sl-SI" sz="3600" b="1">
                <a:solidFill>
                  <a:srgbClr val="660033"/>
                </a:solidFill>
                <a:effectLst/>
              </a:rPr>
              <a:t>MITOSZ A FÖLD KELETKEZÉSERŐL: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2A6CAF9-D05C-4C02-B204-8B65E39F1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2520950"/>
          </a:xfrm>
        </p:spPr>
        <p:txBody>
          <a:bodyPr/>
          <a:lstStyle/>
          <a:p>
            <a:pPr eaLnBrk="1" hangingPunct="1">
              <a:defRPr/>
            </a:pPr>
            <a:r>
              <a:rPr lang="sl-SI" u="sng">
                <a:solidFill>
                  <a:schemeClr val="bg2"/>
                </a:solidFill>
              </a:rPr>
              <a:t>Káosz</a:t>
            </a:r>
            <a:r>
              <a:rPr lang="sl-SI">
                <a:solidFill>
                  <a:schemeClr val="bg2"/>
                </a:solidFill>
              </a:rPr>
              <a:t> - &gt; Tartarosz és </a:t>
            </a:r>
            <a:r>
              <a:rPr lang="sl-SI" u="sng">
                <a:solidFill>
                  <a:schemeClr val="bg2"/>
                </a:solidFill>
              </a:rPr>
              <a:t>Gea</a:t>
            </a:r>
          </a:p>
          <a:p>
            <a:pPr eaLnBrk="1" hangingPunct="1">
              <a:defRPr/>
            </a:pPr>
            <a:r>
              <a:rPr lang="sl-SI">
                <a:solidFill>
                  <a:schemeClr val="bg2"/>
                </a:solidFill>
              </a:rPr>
              <a:t>Gea + fia Uránosz -&gt; lányuk </a:t>
            </a:r>
            <a:r>
              <a:rPr lang="sl-SI" u="sng">
                <a:solidFill>
                  <a:schemeClr val="bg2"/>
                </a:solidFill>
              </a:rPr>
              <a:t>Rea</a:t>
            </a:r>
            <a:r>
              <a:rPr lang="sl-SI">
                <a:solidFill>
                  <a:schemeClr val="bg2"/>
                </a:solidFill>
              </a:rPr>
              <a:t> és fiuk </a:t>
            </a:r>
            <a:r>
              <a:rPr lang="sl-SI" u="sng">
                <a:solidFill>
                  <a:schemeClr val="bg2"/>
                </a:solidFill>
              </a:rPr>
              <a:t>Kronosz</a:t>
            </a:r>
          </a:p>
          <a:p>
            <a:pPr eaLnBrk="1" hangingPunct="1">
              <a:defRPr/>
            </a:pPr>
            <a:r>
              <a:rPr lang="sl-SI" u="sng">
                <a:solidFill>
                  <a:schemeClr val="bg2"/>
                </a:solidFill>
              </a:rPr>
              <a:t>Rea</a:t>
            </a:r>
            <a:r>
              <a:rPr lang="sl-SI">
                <a:solidFill>
                  <a:schemeClr val="bg2"/>
                </a:solidFill>
              </a:rPr>
              <a:t> + </a:t>
            </a:r>
            <a:r>
              <a:rPr lang="sl-SI" u="sng">
                <a:solidFill>
                  <a:schemeClr val="bg2"/>
                </a:solidFill>
              </a:rPr>
              <a:t>Kronosz</a:t>
            </a:r>
            <a:r>
              <a:rPr lang="sl-SI">
                <a:solidFill>
                  <a:schemeClr val="bg2"/>
                </a:solidFill>
              </a:rPr>
              <a:t> -&gt; </a:t>
            </a:r>
            <a:r>
              <a:rPr lang="sl-SI" u="sng">
                <a:solidFill>
                  <a:schemeClr val="bg2"/>
                </a:solidFill>
              </a:rPr>
              <a:t>Zeusz</a:t>
            </a:r>
            <a:r>
              <a:rPr lang="sl-SI">
                <a:solidFill>
                  <a:schemeClr val="bg2"/>
                </a:solidFill>
              </a:rPr>
              <a:t> és a többi isten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0" name="Picture 12" descr="nimfa">
            <a:extLst>
              <a:ext uri="{FF2B5EF4-FFF2-40B4-BE49-F238E27FC236}">
                <a16:creationId xmlns:a16="http://schemas.microsoft.com/office/drawing/2014/main" id="{E9F6476A-B5A5-45A2-A1B7-50A2228C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21605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Podzemlje">
            <a:extLst>
              <a:ext uri="{FF2B5EF4-FFF2-40B4-BE49-F238E27FC236}">
                <a16:creationId xmlns:a16="http://schemas.microsoft.com/office/drawing/2014/main" id="{B8AA807C-49B5-4D39-BCBC-98982DF2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42888"/>
            <a:ext cx="3810000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3CD239C9-236C-4469-9AA1-35E897A6A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2565400"/>
            <a:ext cx="396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b="1">
                <a:solidFill>
                  <a:schemeClr val="bg2"/>
                </a:solidFill>
              </a:rPr>
              <a:t>URÁNOSZ REAT ÉS KRONOSZT AZ ALVILÁGBA DOBTA</a:t>
            </a:r>
          </a:p>
        </p:txBody>
      </p:sp>
      <p:pic>
        <p:nvPicPr>
          <p:cNvPr id="89094" name="Picture 6" descr="REŠIL SE">
            <a:extLst>
              <a:ext uri="{FF2B5EF4-FFF2-40B4-BE49-F238E27FC236}">
                <a16:creationId xmlns:a16="http://schemas.microsoft.com/office/drawing/2014/main" id="{96F6BE4D-826E-4CCE-BECA-BBECF1CC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-1395413"/>
            <a:ext cx="3241675" cy="39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7">
            <a:extLst>
              <a:ext uri="{FF2B5EF4-FFF2-40B4-BE49-F238E27FC236}">
                <a16:creationId xmlns:a16="http://schemas.microsoft.com/office/drawing/2014/main" id="{611EEC79-587C-4DB5-88D9-83BAD023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565400"/>
            <a:ext cx="432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b="1"/>
              <a:t>KRONOSZ MEGMENTETTE MAGÁT</a:t>
            </a:r>
          </a:p>
        </p:txBody>
      </p:sp>
      <p:pic>
        <p:nvPicPr>
          <p:cNvPr id="89096" name="Picture 8" descr="zmagovalec">
            <a:extLst>
              <a:ext uri="{FF2B5EF4-FFF2-40B4-BE49-F238E27FC236}">
                <a16:creationId xmlns:a16="http://schemas.microsoft.com/office/drawing/2014/main" id="{C67DBA9C-7AB6-40ED-9083-E9BCDBF3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0240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9">
            <a:extLst>
              <a:ext uri="{FF2B5EF4-FFF2-40B4-BE49-F238E27FC236}">
                <a16:creationId xmlns:a16="http://schemas.microsoft.com/office/drawing/2014/main" id="{9C384535-873F-4B8A-8D0F-708A1041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060575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b="1">
                <a:solidFill>
                  <a:schemeClr val="bg2"/>
                </a:solidFill>
              </a:rPr>
              <a:t>KRONOSZ A TRÓNON</a:t>
            </a:r>
          </a:p>
        </p:txBody>
      </p:sp>
      <p:pic>
        <p:nvPicPr>
          <p:cNvPr id="89098" name="Picture 10" descr="POJESTI">
            <a:extLst>
              <a:ext uri="{FF2B5EF4-FFF2-40B4-BE49-F238E27FC236}">
                <a16:creationId xmlns:a16="http://schemas.microsoft.com/office/drawing/2014/main" id="{35E1E7C4-CA2B-4E47-B764-91A58118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4194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9" name="Text Box 11">
            <a:extLst>
              <a:ext uri="{FF2B5EF4-FFF2-40B4-BE49-F238E27FC236}">
                <a16:creationId xmlns:a16="http://schemas.microsoft.com/office/drawing/2014/main" id="{7E2DBDA5-6793-45C0-9EC7-3CA7C5503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6021388"/>
            <a:ext cx="4356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b="1"/>
              <a:t>KRONOSZ MEGETTE SAJÁT GYERMEKEIT</a:t>
            </a:r>
          </a:p>
        </p:txBody>
      </p:sp>
      <p:sp>
        <p:nvSpPr>
          <p:cNvPr id="89101" name="Text Box 13">
            <a:extLst>
              <a:ext uri="{FF2B5EF4-FFF2-40B4-BE49-F238E27FC236}">
                <a16:creationId xmlns:a16="http://schemas.microsoft.com/office/drawing/2014/main" id="{A2E3807E-26FB-4951-936D-708D9DA6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0928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b="1">
                <a:solidFill>
                  <a:schemeClr val="bg2"/>
                </a:solidFill>
              </a:rPr>
              <a:t>NIMFA</a:t>
            </a:r>
          </a:p>
        </p:txBody>
      </p:sp>
      <p:pic>
        <p:nvPicPr>
          <p:cNvPr id="89102" name="Picture 14" descr="IZKAŠLJA">
            <a:extLst>
              <a:ext uri="{FF2B5EF4-FFF2-40B4-BE49-F238E27FC236}">
                <a16:creationId xmlns:a16="http://schemas.microsoft.com/office/drawing/2014/main" id="{7EED9610-45EF-47E2-933E-E335DD79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686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3" name="Text Box 15">
            <a:extLst>
              <a:ext uri="{FF2B5EF4-FFF2-40B4-BE49-F238E27FC236}">
                <a16:creationId xmlns:a16="http://schemas.microsoft.com/office/drawing/2014/main" id="{B8AF6D39-3C76-4642-9654-BBDAB4DC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868863"/>
            <a:ext cx="2843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b="1"/>
              <a:t>KRONOSZ KIKÖPTE A TÖBBI GYEREKET</a:t>
            </a:r>
          </a:p>
        </p:txBody>
      </p:sp>
      <p:sp>
        <p:nvSpPr>
          <p:cNvPr id="89104" name="Text Box 16">
            <a:extLst>
              <a:ext uri="{FF2B5EF4-FFF2-40B4-BE49-F238E27FC236}">
                <a16:creationId xmlns:a16="http://schemas.microsoft.com/office/drawing/2014/main" id="{FC1A3511-B79A-4414-AD42-A35914B0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021388"/>
            <a:ext cx="2303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b="1">
                <a:solidFill>
                  <a:schemeClr val="bg2"/>
                </a:solidFill>
              </a:rPr>
              <a:t>ZEUSZ URALKODIK!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5" grpId="0"/>
      <p:bldP spid="89097" grpId="0"/>
      <p:bldP spid="89099" grpId="0"/>
      <p:bldP spid="89101" grpId="0"/>
      <p:bldP spid="89103" grpId="0"/>
      <p:bldP spid="89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6348AF6-8C37-40EB-B085-B225B7FFC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-171450"/>
            <a:ext cx="7921625" cy="1871663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4800" b="1" dirty="0">
                <a:solidFill>
                  <a:schemeClr val="bg2"/>
                </a:solidFill>
                <a:latin typeface="Arial" charset="0"/>
              </a:rPr>
              <a:t>ORPHEUSZ ÉS EURIDIKÉ</a:t>
            </a:r>
          </a:p>
        </p:txBody>
      </p:sp>
      <p:pic>
        <p:nvPicPr>
          <p:cNvPr id="9219" name="Picture 4" descr="ORFEJ">
            <a:extLst>
              <a:ext uri="{FF2B5EF4-FFF2-40B4-BE49-F238E27FC236}">
                <a16:creationId xmlns:a16="http://schemas.microsoft.com/office/drawing/2014/main" id="{0D6B01C3-FDD9-4CE0-9842-9238F14D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3942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9B3EEC1-1AD2-4838-8FAF-0627BD8F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196975"/>
            <a:ext cx="6624638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4000" dirty="0">
                <a:solidFill>
                  <a:schemeClr val="bg2"/>
                </a:solidFill>
              </a:rPr>
              <a:t>KÖSZÖNÖM A FIGYELMET</a:t>
            </a:r>
          </a:p>
        </p:txBody>
      </p:sp>
      <p:pic>
        <p:nvPicPr>
          <p:cNvPr id="10243" name="Picture 4" descr="smiley face">
            <a:extLst>
              <a:ext uri="{FF2B5EF4-FFF2-40B4-BE49-F238E27FC236}">
                <a16:creationId xmlns:a16="http://schemas.microsoft.com/office/drawing/2014/main" id="{87A75A7F-2A92-4666-9E0C-FA636BF6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32035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4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cean 4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5C8FF"/>
    </a:hlink>
    <a:folHlink>
      <a:srgbClr val="FF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165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Script MT Bold</vt:lpstr>
      <vt:lpstr>Tahoma</vt:lpstr>
      <vt:lpstr>Wingdings</vt:lpstr>
      <vt:lpstr>Ocean</vt:lpstr>
      <vt:lpstr>A GÖRÖG MONDAVILÁG</vt:lpstr>
      <vt:lpstr>ISTENEK:</vt:lpstr>
      <vt:lpstr>PowerPoint Presentation</vt:lpstr>
      <vt:lpstr>A MITOSZ:</vt:lpstr>
      <vt:lpstr>MITOSZ A FÖLD KELETKEZÉSERŐL:</vt:lpstr>
      <vt:lpstr>PowerPoint Presentation</vt:lpstr>
      <vt:lpstr>ORPHEUSZ ÉS EURIDIKÉ</vt:lpstr>
      <vt:lpstr>KÖSZÖNÖM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2019-06-03T09:05:01Z</dcterms:created>
  <dcterms:modified xsi:type="dcterms:W3CDTF">2019-06-03T09:05:01Z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