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8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E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D28EF776-A2B1-423A-8EBF-E8675FEE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4826-F6B8-49A2-8802-A292D8D1D17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FAEBE575-93E3-4146-9DDF-22678DF3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5883346F-38DE-48A8-A52B-528EC3B2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E265942-76E5-4369-B457-E55AF4FC94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9686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1F423639-83E6-40C9-9D26-B0467A5D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5C6E-0AE4-49BF-B469-1677C3EEDBE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2799B628-23EB-4BF4-B5C6-25F631B3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A9381884-B028-43A8-A7DD-EACD71BF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DD2ED-DCD4-433C-83A8-FB85F3B40F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8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2857BFB8-405D-47C1-AEA0-4C04D8C7F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3EFF6-7506-4BAF-89B8-674AD7E9A24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7CF457C0-3B8F-4F84-B9DE-1552FE12E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30024945-C572-441A-8222-B10C7E11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11F61-033E-4DD1-8012-997F4F94C5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472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24ED6349-7BC0-4A6B-9F73-DDCDC364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5CA0F-DAEF-41D9-9AFA-9E8CBE09862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FA46BA13-E4CD-43F8-9552-B233803B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BBC4F2F1-C3CD-4501-88F8-8058F2C7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3B152-84C8-42BB-ADE1-35F42BB8E2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194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2877BF8-DC9F-4F44-9F1F-1E13EF37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D97A-098E-4E9E-83B7-042033656D9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01D49AD-D958-4570-9CB8-288D52C7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B5543E1-A8BD-446D-A75F-BE6BF596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A7D1112-9CC2-437A-AF91-2AB7BC6868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3167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ACAC1AEF-C26E-47DC-A116-2F1C6663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8C0D8-C9E1-42E9-8ED2-EBC28B7215D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A0BA88EF-E98A-4ED1-ADB5-5911A173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CBDD91D9-DD24-43AD-8DA4-E0CE9EA7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BE6B5-6084-476A-958E-FD650A60BF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347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0023726B-B008-47F5-9918-2B4DF141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2106-2810-4F4C-A254-415DC6D5098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8201278B-FDD3-4E17-9BDF-7260DCFD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35009191-EE08-46A4-B2EF-606DC472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F77B1-829D-4181-AE6A-0784DBAA75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811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5AC08FB8-1A19-421E-B40E-9ACA499B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6E6E-FA50-4130-9CAD-884EBE8827E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DC5FBF47-016B-47C0-B1DB-C7AEB72D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E39E64E8-BF9B-4CCF-B893-28C773F0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48D05-9CEB-49EF-9AF3-A7B9063CC1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196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CB183760-90B1-43F1-896E-5F6FD466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FF9-F7F6-440C-A631-EEF2F135B7C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ED2930D2-DA25-4CAC-B7AD-2706D075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F179AB03-2774-4599-B0CF-0D019110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6CD21-A605-4A2C-83E0-7FDE5A8C98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402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D46FC5D8-6F8D-4DA6-8F63-5D4C02BB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5FD4-D858-411B-AE02-5EC934B7E9A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F0E749FD-4C21-4E01-B842-53DA3452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74488E8A-269D-4470-8F7E-240FCD3F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34003-E349-44E3-A71A-34AFA089B4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376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13">
            <a:extLst>
              <a:ext uri="{FF2B5EF4-FFF2-40B4-BE49-F238E27FC236}">
                <a16:creationId xmlns:a16="http://schemas.microsoft.com/office/drawing/2014/main" id="{671B5632-5959-474B-A4A5-92C921FA98E8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4">
            <a:extLst>
              <a:ext uri="{FF2B5EF4-FFF2-40B4-BE49-F238E27FC236}">
                <a16:creationId xmlns:a16="http://schemas.microsoft.com/office/drawing/2014/main" id="{531D265C-B459-4946-BFFD-4D58FCA922C9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15">
            <a:extLst>
              <a:ext uri="{FF2B5EF4-FFF2-40B4-BE49-F238E27FC236}">
                <a16:creationId xmlns:a16="http://schemas.microsoft.com/office/drawing/2014/main" id="{AD94A361-532E-4C90-B287-8497A306FFFC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16">
            <a:extLst>
              <a:ext uri="{FF2B5EF4-FFF2-40B4-BE49-F238E27FC236}">
                <a16:creationId xmlns:a16="http://schemas.microsoft.com/office/drawing/2014/main" id="{1D839743-0547-48A6-B4D1-0C8256D37E2E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9AA7BE62-D6E1-41B8-89D6-FD026F92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CB19-4F22-4665-B1AB-C8A99B624AA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622F35EB-B375-4390-8B22-F6FB5C7C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4CF32B96-452D-43C5-B5AC-080F3E3C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0FE531F6-7983-414B-B1E4-2FC64B1622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380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11E17C1E-769E-4A81-8935-F67A21C97F8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0B081A58-EF2D-4C89-8DF5-B933720334D9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BA220558-4A23-45A1-82D8-D9A5C244AE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AF227AAD-1E04-4807-86D4-C75110578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FF28346A-2A66-4EB4-BC59-2E2F6454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07B36F-EAA0-4925-AD0A-E33EECC551B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E012B0F7-A122-4F2B-A1B4-59E5F64DA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F1CAB5F6-9A59-44F6-BCFE-7912BA3AB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43A8"/>
                </a:solidFill>
                <a:latin typeface="Constantia" panose="02030602050306030303" pitchFamily="18" charset="0"/>
              </a:defRPr>
            </a:lvl1pPr>
          </a:lstStyle>
          <a:p>
            <a:fld id="{3E86CDA5-31BE-42F9-BD42-475394B69F1C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56ED024C-40B4-4B27-AFBC-690565240D1E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468A3E42-887E-4928-A7A4-94D76825AFF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507BF9F2-7F57-45FF-A1F0-936792A86BC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5" r:id="rId2"/>
    <p:sldLayoutId id="2147483724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5" r:id="rId9"/>
    <p:sldLayoutId id="2147483721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5FF2CA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8C792B-9D2F-4D18-8EAE-138A1A900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851648" cy="18288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7200" dirty="0">
                <a:solidFill>
                  <a:srgbClr val="92EDF2"/>
                </a:solidFill>
              </a:rPr>
              <a:t>IZRAZI, ENOČLENIKI, VEČČLENIKI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C5E3EAB-900E-44FC-AFF3-2417D7CF6FFF}"/>
              </a:ext>
            </a:extLst>
          </p:cNvPr>
          <p:cNvSpPr txBox="1"/>
          <p:nvPr/>
        </p:nvSpPr>
        <p:spPr>
          <a:xfrm>
            <a:off x="3779838" y="5229225"/>
            <a:ext cx="50403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20F76-DAE2-43EF-9944-5A78AE8B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5400" b="1" dirty="0"/>
              <a:t>POENOSTAVLJANJE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1485F66B-DC09-4E48-90C9-CC0EB2BB3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565400"/>
            <a:ext cx="4745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600">
                <a:latin typeface="Comic Sans MS" panose="030F0702030302020204" pitchFamily="66" charset="0"/>
              </a:rPr>
              <a:t>x – (x - 5) + 2(2x + 3)</a:t>
            </a:r>
          </a:p>
        </p:txBody>
      </p:sp>
      <p:pic>
        <p:nvPicPr>
          <p:cNvPr id="14340" name="Picture 2" descr="C:\Documents and Settings\Elviiira   XB\Desktop\izrazi.. predstavitev\thinking cap.gif">
            <a:extLst>
              <a:ext uri="{FF2B5EF4-FFF2-40B4-BE49-F238E27FC236}">
                <a16:creationId xmlns:a16="http://schemas.microsoft.com/office/drawing/2014/main" id="{08032F92-66FD-4F75-A217-018E186AC3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00438"/>
            <a:ext cx="44751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5E6D7E-E9F2-448B-85E6-68FF2089D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sl-SI" sz="5400" b="1" dirty="0"/>
              <a:t>IZPOSTAVLJANJE SKUPNEGA FAKTORJA</a:t>
            </a:r>
          </a:p>
        </p:txBody>
      </p:sp>
      <p:pic>
        <p:nvPicPr>
          <p:cNvPr id="28674" name="Picture 2" descr="C:\Documents and Settings\Elviiira   XB\Desktop\izrazi.. predstavitev\nekii.JPG">
            <a:extLst>
              <a:ext uri="{FF2B5EF4-FFF2-40B4-BE49-F238E27FC236}">
                <a16:creationId xmlns:a16="http://schemas.microsoft.com/office/drawing/2014/main" id="{536AD2E9-3A07-4BDB-9D14-2B23325CE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2375"/>
            <a:ext cx="504031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C:\Documents and Settings\Elviiira   XB\Desktop\izrazi.. predstavitev\nekiid.JPG">
            <a:extLst>
              <a:ext uri="{FF2B5EF4-FFF2-40B4-BE49-F238E27FC236}">
                <a16:creationId xmlns:a16="http://schemas.microsoft.com/office/drawing/2014/main" id="{8ECC7E0F-7108-4067-88A4-395E120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716338"/>
            <a:ext cx="38354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8F79A4-E2AD-48A4-99B7-6302BEF384F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sl-SI" sz="5400" b="1" dirty="0"/>
              <a:t>NALOGE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A1C8E46-BF41-47A8-95AB-D91E061660D4}"/>
              </a:ext>
            </a:extLst>
          </p:cNvPr>
          <p:cNvSpPr txBox="1"/>
          <p:nvPr/>
        </p:nvSpPr>
        <p:spPr>
          <a:xfrm>
            <a:off x="755650" y="2060575"/>
            <a:ext cx="7920038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sl-SI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Reši naslednje izraze.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sl-SI" sz="3200" dirty="0">
                <a:latin typeface="Comic Sans MS" pitchFamily="66" charset="0"/>
              </a:rPr>
              <a:t>     </a:t>
            </a:r>
          </a:p>
          <a:p>
            <a:pPr marL="800100" lvl="1" indent="-342900">
              <a:defRPr/>
            </a:pPr>
            <a:endParaRPr lang="sl-SI" sz="3200" dirty="0">
              <a:latin typeface="Comic Sans MS" pitchFamily="66" charset="0"/>
            </a:endParaRPr>
          </a:p>
          <a:p>
            <a:pPr marL="800100" lvl="1" indent="-342900">
              <a:buFont typeface="+mj-lt"/>
              <a:buAutoNum type="alphaLcParenR"/>
              <a:defRPr/>
            </a:pPr>
            <a:endParaRPr lang="sl-SI" sz="3200" dirty="0">
              <a:latin typeface="Comic Sans MS" pitchFamily="66" charset="0"/>
            </a:endParaRPr>
          </a:p>
          <a:p>
            <a:pPr marL="971550" lvl="1" indent="-514350">
              <a:buFont typeface="+mj-lt"/>
              <a:buAutoNum type="alphaLcParenR" startAt="2"/>
              <a:defRPr/>
            </a:pPr>
            <a:r>
              <a:rPr lang="sl-SI" sz="3200" dirty="0">
                <a:latin typeface="Comic Sans MS" pitchFamily="66" charset="0"/>
              </a:rPr>
              <a:t>-(-(-x-(7y+21)+(-3y-65)))-(1-x)=</a:t>
            </a:r>
          </a:p>
          <a:p>
            <a:pPr marL="800100" lvl="1" indent="-342900">
              <a:defRPr/>
            </a:pPr>
            <a:endParaRPr lang="sl-SI" sz="3200" dirty="0">
              <a:latin typeface="Comic Sans MS" pitchFamily="66" charset="0"/>
            </a:endParaRPr>
          </a:p>
          <a:p>
            <a:pPr marL="800100" lvl="1" indent="-342900">
              <a:buFont typeface="+mj-lt"/>
              <a:buAutoNum type="alphaLcParenR"/>
              <a:defRPr/>
            </a:pPr>
            <a:endParaRPr lang="sl-SI" sz="3200" dirty="0">
              <a:latin typeface="Comic Sans MS" pitchFamily="66" charset="0"/>
            </a:endParaRPr>
          </a:p>
          <a:p>
            <a:pPr marL="971550" lvl="1" indent="-514350">
              <a:buFont typeface="+mj-lt"/>
              <a:buAutoNum type="alphaLcParenR" startAt="3"/>
              <a:defRPr/>
            </a:pPr>
            <a:r>
              <a:rPr lang="sl-SI" sz="3200" dirty="0">
                <a:latin typeface="Comic Sans MS" pitchFamily="66" charset="0"/>
              </a:rPr>
              <a:t>-(-a</a:t>
            </a:r>
            <a:r>
              <a:rPr lang="sl-SI" sz="3200" baseline="30000" dirty="0">
                <a:latin typeface="Comic Sans MS" pitchFamily="66" charset="0"/>
              </a:rPr>
              <a:t>2</a:t>
            </a:r>
            <a:r>
              <a:rPr lang="sl-SI" sz="3200" dirty="0">
                <a:latin typeface="Comic Sans MS" pitchFamily="66" charset="0"/>
              </a:rPr>
              <a:t>b+3ab</a:t>
            </a:r>
            <a:r>
              <a:rPr lang="sl-SI" sz="3200" baseline="30000" dirty="0">
                <a:latin typeface="Comic Sans MS" pitchFamily="66" charset="0"/>
              </a:rPr>
              <a:t>2</a:t>
            </a:r>
            <a:r>
              <a:rPr lang="sl-SI" sz="3200" dirty="0">
                <a:latin typeface="Comic Sans MS" pitchFamily="66" charset="0"/>
              </a:rPr>
              <a:t>)-(7a</a:t>
            </a:r>
            <a:r>
              <a:rPr lang="sl-SI" sz="3200" baseline="30000" dirty="0">
                <a:latin typeface="Comic Sans MS" pitchFamily="66" charset="0"/>
              </a:rPr>
              <a:t>2</a:t>
            </a:r>
            <a:r>
              <a:rPr lang="sl-SI" sz="3200" dirty="0">
                <a:latin typeface="Comic Sans MS" pitchFamily="66" charset="0"/>
              </a:rPr>
              <a:t>+2b+2a</a:t>
            </a:r>
            <a:r>
              <a:rPr lang="sl-SI" sz="3200" baseline="30000" dirty="0">
                <a:latin typeface="Comic Sans MS" pitchFamily="66" charset="0"/>
              </a:rPr>
              <a:t>2</a:t>
            </a:r>
            <a:r>
              <a:rPr lang="sl-SI" sz="3200" dirty="0">
                <a:latin typeface="Comic Sans MS" pitchFamily="66" charset="0"/>
              </a:rPr>
              <a:t>b)= </a:t>
            </a:r>
          </a:p>
        </p:txBody>
      </p:sp>
      <p:pic>
        <p:nvPicPr>
          <p:cNvPr id="25608" name="Picture 8">
            <a:extLst>
              <a:ext uri="{FF2B5EF4-FFF2-40B4-BE49-F238E27FC236}">
                <a16:creationId xmlns:a16="http://schemas.microsoft.com/office/drawing/2014/main" id="{EBCD6135-75A7-4E3D-B90B-85B63DE9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36838"/>
            <a:ext cx="35099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23F9EA0-DA17-45C4-970E-F5D4F6C783FA}"/>
              </a:ext>
            </a:extLst>
          </p:cNvPr>
          <p:cNvSpPr txBox="1"/>
          <p:nvPr/>
        </p:nvSpPr>
        <p:spPr>
          <a:xfrm>
            <a:off x="395288" y="1125538"/>
            <a:ext cx="6553200" cy="269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2"/>
              <a:defRPr/>
            </a:pPr>
            <a:r>
              <a:rPr lang="sl-SI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Zmnoži.   </a:t>
            </a:r>
            <a:br>
              <a:rPr lang="sl-SI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sl-SI" sz="900" dirty="0">
                <a:solidFill>
                  <a:schemeClr val="bg1"/>
                </a:solidFill>
                <a:latin typeface="Comic Sans MS" pitchFamily="66" charset="0"/>
              </a:rPr>
              <a:t>k</a:t>
            </a:r>
            <a:endParaRPr lang="sl-SI" sz="32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sl-SI" sz="3200" dirty="0">
                <a:latin typeface="Comic Sans MS" pitchFamily="66" charset="0"/>
              </a:rPr>
              <a:t> </a:t>
            </a:r>
          </a:p>
          <a:p>
            <a:pPr marL="800100" lvl="1" indent="-342900">
              <a:buFont typeface="+mj-lt"/>
              <a:buAutoNum type="alphaLcParenR"/>
              <a:defRPr/>
            </a:pPr>
            <a:endParaRPr lang="sl-SI" sz="3200" dirty="0">
              <a:latin typeface="Arial" charset="0"/>
            </a:endParaRPr>
          </a:p>
          <a:p>
            <a:pPr marL="800100" lvl="1" indent="-342900">
              <a:defRPr/>
            </a:pPr>
            <a:endParaRPr lang="sl-SI" sz="3200" dirty="0">
              <a:latin typeface="Arial" charset="0"/>
            </a:endParaRPr>
          </a:p>
          <a:p>
            <a:pPr marL="971550" lvl="1" indent="-514350">
              <a:buFont typeface="+mj-lt"/>
              <a:buAutoNum type="alphaLcParenR" startAt="2"/>
              <a:defRPr/>
            </a:pPr>
            <a:r>
              <a:rPr lang="sl-SI" sz="3200" dirty="0">
                <a:latin typeface="Comic Sans MS" pitchFamily="66" charset="0"/>
              </a:rPr>
              <a:t> 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9C7614DF-EB2C-46A9-870D-59723E79E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34575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F74A8E30-1E7A-4B14-9905-39F27A35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13100"/>
            <a:ext cx="46164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61777F4-428E-421B-A877-9E87416F4653}"/>
              </a:ext>
            </a:extLst>
          </p:cNvPr>
          <p:cNvSpPr txBox="1"/>
          <p:nvPr/>
        </p:nvSpPr>
        <p:spPr>
          <a:xfrm>
            <a:off x="395288" y="4365625"/>
            <a:ext cx="84613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3"/>
              <a:defRPr/>
            </a:pPr>
            <a:r>
              <a:rPr lang="sl-SI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sl-SI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Poenostavi izraz in izračunaj njegovo vrednost za y=-0,4.    </a:t>
            </a:r>
            <a:endParaRPr lang="sl-SI" sz="10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sl-SI" sz="1000" b="1" dirty="0">
                <a:solidFill>
                  <a:schemeClr val="bg1"/>
                </a:solidFill>
                <a:latin typeface="Comic Sans MS" pitchFamily="66" charset="0"/>
              </a:rPr>
              <a:t>ajd</a:t>
            </a:r>
            <a:endParaRPr lang="sl-SI" sz="32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800100" lvl="1" indent="-342900">
              <a:defRPr/>
            </a:pPr>
            <a:r>
              <a:rPr lang="sl-SI" sz="3400" dirty="0">
                <a:latin typeface="Comic Sans MS" pitchFamily="66" charset="0"/>
              </a:rPr>
              <a:t>y(y-4)+(y+2)(2y-1)-(3y-1,2)(y+1,2)=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Elviiira   XB\Desktop\izrazi.. predstavitev\folks.gif">
            <a:extLst>
              <a:ext uri="{FF2B5EF4-FFF2-40B4-BE49-F238E27FC236}">
                <a16:creationId xmlns:a16="http://schemas.microsoft.com/office/drawing/2014/main" id="{6BE9D385-9E2C-4382-B555-0CB5C84D46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755967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D7811440-FE99-4357-8BCD-58C82BC7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5400" b="1" dirty="0"/>
              <a:t>ČLENI</a:t>
            </a:r>
          </a:p>
        </p:txBody>
      </p:sp>
      <p:pic>
        <p:nvPicPr>
          <p:cNvPr id="6147" name="Picture 3" descr="C:\Documents and Settings\Elviiira   XB\Desktop\izrazi.. predstavitev\veriga (1).JPG">
            <a:extLst>
              <a:ext uri="{FF2B5EF4-FFF2-40B4-BE49-F238E27FC236}">
                <a16:creationId xmlns:a16="http://schemas.microsoft.com/office/drawing/2014/main" id="{2A453684-188F-49FE-856E-9F6B00CF7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7123113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Documents and Settings\Elviiira   XB\Desktop\izrazi.. predstavitev\veriga.jpg">
            <a:extLst>
              <a:ext uri="{FF2B5EF4-FFF2-40B4-BE49-F238E27FC236}">
                <a16:creationId xmlns:a16="http://schemas.microsoft.com/office/drawing/2014/main" id="{813D374F-94B4-480A-8C15-B301A5F1F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125538"/>
            <a:ext cx="633888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Documents and Settings\Elviiira   XB\Desktop\izrazi.. predstavitev\clenko.gif">
            <a:extLst>
              <a:ext uri="{FF2B5EF4-FFF2-40B4-BE49-F238E27FC236}">
                <a16:creationId xmlns:a16="http://schemas.microsoft.com/office/drawing/2014/main" id="{CAB0F5B8-345D-4FFD-8097-9865B0967C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744378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D9DF377-E11C-40E7-AAE7-00BBD80F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5400" b="1" dirty="0"/>
              <a:t>POIMENOVANJE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7EA7187-2DD9-49E0-9C86-5EE08E1AA692}"/>
              </a:ext>
            </a:extLst>
          </p:cNvPr>
          <p:cNvSpPr txBox="1"/>
          <p:nvPr/>
        </p:nvSpPr>
        <p:spPr>
          <a:xfrm>
            <a:off x="0" y="3749675"/>
            <a:ext cx="730885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itchFamily="66" charset="0"/>
              </a:rPr>
              <a:t> </a:t>
            </a:r>
            <a:r>
              <a:rPr lang="sl-SI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ZADNJA RAČUNSKA OPERACIJA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l-SI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itchFamily="66" charset="0"/>
              </a:rPr>
              <a:t>   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vsota:</a:t>
            </a:r>
            <a:r>
              <a:rPr lang="sl-SI" sz="2800" dirty="0">
                <a:latin typeface="Kristen ITC" pitchFamily="66" charset="0"/>
              </a:rPr>
              <a:t> 3a + 7b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l-SI" sz="2800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   razlika: </a:t>
            </a:r>
            <a:r>
              <a:rPr lang="sl-SI" sz="2800" dirty="0">
                <a:latin typeface="Kristen ITC" pitchFamily="66" charset="0"/>
              </a:rPr>
              <a:t>3b – 5x:3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l-SI" sz="2800" dirty="0">
                <a:latin typeface="Kristen ITC" pitchFamily="66" charset="0"/>
              </a:rPr>
              <a:t>   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produkt:</a:t>
            </a:r>
            <a:r>
              <a:rPr lang="sl-SI" sz="2800" dirty="0">
                <a:latin typeface="Kristen ITC" pitchFamily="66" charset="0"/>
              </a:rPr>
              <a:t> 3x(4a - b)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l-SI" sz="2800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   koli</a:t>
            </a:r>
            <a:r>
              <a:rPr lang="sl-SI" sz="2800" i="1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č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nik: </a:t>
            </a:r>
            <a:r>
              <a:rPr lang="sl-SI" sz="2800" dirty="0">
                <a:latin typeface="Kristen ITC" pitchFamily="66" charset="0"/>
              </a:rPr>
              <a:t>(4x + y):6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l-SI" sz="2800" dirty="0">
                <a:latin typeface="Kristen ITC" pitchFamily="66" charset="0"/>
              </a:rPr>
              <a:t>   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potenciranje:</a:t>
            </a:r>
            <a:r>
              <a:rPr lang="sl-SI" sz="2800" dirty="0">
                <a:latin typeface="Kristen ITC" pitchFamily="66" charset="0"/>
              </a:rPr>
              <a:t> a</a:t>
            </a:r>
            <a:r>
              <a:rPr lang="sl-SI" sz="2800" baseline="30000" dirty="0">
                <a:latin typeface="Kristen ITC" pitchFamily="66" charset="0"/>
              </a:rPr>
              <a:t>3</a:t>
            </a:r>
            <a:r>
              <a:rPr lang="sl-SI" sz="2800" dirty="0">
                <a:latin typeface="Kristen ITC" pitchFamily="66" charset="0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l-SI" sz="2800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   korenjenje: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373F3F9-4EE0-421D-9766-7C770490FF7D}"/>
              </a:ext>
            </a:extLst>
          </p:cNvPr>
          <p:cNvSpPr txBox="1"/>
          <p:nvPr/>
        </p:nvSpPr>
        <p:spPr>
          <a:xfrm>
            <a:off x="3492500" y="1484313"/>
            <a:ext cx="5651500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ŠTEVILO ČLENOV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l-SI" sz="2800" dirty="0">
                <a:latin typeface="Kristen ITC" pitchFamily="66" charset="0"/>
              </a:rPr>
              <a:t>   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eno</a:t>
            </a:r>
            <a:r>
              <a:rPr lang="sl-SI" sz="2800" i="1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č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lenik:</a:t>
            </a:r>
            <a:r>
              <a:rPr lang="sl-SI" sz="2800" dirty="0">
                <a:latin typeface="Kristen ITC" pitchFamily="66" charset="0"/>
              </a:rPr>
              <a:t> 2x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l-SI" sz="2800" dirty="0">
                <a:latin typeface="Kristen ITC" pitchFamily="66" charset="0"/>
              </a:rPr>
              <a:t>   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dvo</a:t>
            </a:r>
            <a:r>
              <a:rPr lang="sl-SI" sz="2800" i="1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č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lenik:</a:t>
            </a:r>
            <a:r>
              <a:rPr lang="sl-SI" sz="2800" dirty="0">
                <a:latin typeface="Kristen ITC" pitchFamily="66" charset="0"/>
              </a:rPr>
              <a:t> x + 3y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l-SI" sz="2800" dirty="0">
                <a:latin typeface="Kristen ITC" pitchFamily="66" charset="0"/>
              </a:rPr>
              <a:t>   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tri</a:t>
            </a:r>
            <a:r>
              <a:rPr lang="sl-SI" sz="2800" i="1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č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lenik: </a:t>
            </a:r>
            <a:r>
              <a:rPr lang="sl-SI" sz="2800" dirty="0">
                <a:latin typeface="Kristen ITC" pitchFamily="66" charset="0"/>
              </a:rPr>
              <a:t>a + 2b + 5c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l-SI" sz="2800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   ve</a:t>
            </a:r>
            <a:r>
              <a:rPr lang="sl-SI" sz="2800" i="1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čč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lenik:</a:t>
            </a:r>
            <a:r>
              <a:rPr lang="sl-SI" sz="2800" dirty="0">
                <a:latin typeface="Kristen ITC" pitchFamily="66" charset="0"/>
              </a:rPr>
              <a:t> 5c-2s+6e-f+3</a:t>
            </a:r>
          </a:p>
        </p:txBody>
      </p:sp>
      <p:pic>
        <p:nvPicPr>
          <p:cNvPr id="4098" name="Picture 2" descr="C:\Documents and Settings\Elviiira   XB\Desktop\izrazi.. predstavitev\koren.JPG">
            <a:extLst>
              <a:ext uri="{FF2B5EF4-FFF2-40B4-BE49-F238E27FC236}">
                <a16:creationId xmlns:a16="http://schemas.microsoft.com/office/drawing/2014/main" id="{DBDBA062-4FBF-4FB9-B5CB-D2FEB4F4A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419850"/>
            <a:ext cx="7191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61F2B6-E894-4E3C-806D-A9A77B15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5400" b="1" dirty="0"/>
              <a:t>ZNAK KRAT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7498D25-3A62-486E-A412-6CC9E9815834}"/>
              </a:ext>
            </a:extLst>
          </p:cNvPr>
          <p:cNvSpPr txBox="1"/>
          <p:nvPr/>
        </p:nvSpPr>
        <p:spPr>
          <a:xfrm>
            <a:off x="755650" y="2133600"/>
            <a:ext cx="7632700" cy="374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Izpustimo ga med: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2800" dirty="0">
                <a:latin typeface="Century Gothic" pitchFamily="34" charset="0"/>
              </a:rPr>
              <a:t> </a:t>
            </a:r>
            <a:r>
              <a:rPr lang="sl-SI" sz="3200" dirty="0">
                <a:latin typeface="Kristen ITC" pitchFamily="66" charset="0"/>
              </a:rPr>
              <a:t>koeficientom in spremenljivko: 4x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3200" dirty="0">
                <a:latin typeface="Kristen ITC" pitchFamily="66" charset="0"/>
              </a:rPr>
              <a:t> spremenljivkama: </a:t>
            </a:r>
            <a:r>
              <a:rPr lang="sl-SI" sz="3200" dirty="0" err="1">
                <a:latin typeface="Kristen ITC" pitchFamily="66" charset="0"/>
              </a:rPr>
              <a:t>ab</a:t>
            </a:r>
            <a:endParaRPr lang="sl-SI" sz="3200" dirty="0">
              <a:latin typeface="Kristen ITC" pitchFamily="66" charset="0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3200" dirty="0">
                <a:latin typeface="Kristen ITC" pitchFamily="66" charset="0"/>
              </a:rPr>
              <a:t> koeficientom in oklepajem: 5(n-7)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3200" dirty="0">
                <a:latin typeface="Kristen ITC" pitchFamily="66" charset="0"/>
              </a:rPr>
              <a:t> oklepajema: (x+4)(y-3)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11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C958A4-5536-4EC6-8FA5-EFCB1443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5400" b="1" dirty="0"/>
              <a:t>OPISOVANJE</a:t>
            </a:r>
            <a:r>
              <a:rPr lang="sl-SI" b="1" dirty="0"/>
              <a:t> 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587BC44-8C40-4D10-8503-83C69C9DA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882015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2800">
                <a:latin typeface="Constantia" panose="02030602050306030303" pitchFamily="18" charset="0"/>
              </a:rPr>
              <a:t>  </a:t>
            </a:r>
            <a:r>
              <a:rPr lang="sl-SI" altLang="sl-SI" sz="2800" b="1">
                <a:latin typeface="Comic Sans MS" panose="030F0702030302020204" pitchFamily="66" charset="0"/>
              </a:rPr>
              <a:t>3b – 5y:5</a:t>
            </a:r>
            <a:br>
              <a:rPr lang="sl-SI" altLang="sl-SI" sz="2800">
                <a:latin typeface="Century Gothic" panose="020B0502020202020204" pitchFamily="34" charset="0"/>
              </a:rPr>
            </a:br>
            <a:r>
              <a:rPr lang="sl-SI" altLang="sl-SI" sz="2800">
                <a:latin typeface="Century Gothic" panose="020B0502020202020204" pitchFamily="34" charset="0"/>
              </a:rPr>
              <a:t>    </a:t>
            </a:r>
            <a:r>
              <a:rPr lang="sl-SI" altLang="sl-SI" sz="2800">
                <a:latin typeface="Kristen ITC" panose="03050502040202030202" pitchFamily="66" charset="0"/>
              </a:rPr>
              <a:t>razlika med trikratnikom spremenljivke b in koli</a:t>
            </a:r>
            <a:r>
              <a:rPr lang="sl-SI" altLang="sl-SI" sz="2800" b="1" i="1">
                <a:latin typeface="Kristen ITC" panose="03050502040202030202" pitchFamily="66" charset="0"/>
              </a:rPr>
              <a:t>č</a:t>
            </a:r>
            <a:r>
              <a:rPr lang="sl-SI" altLang="sl-SI" sz="2800">
                <a:latin typeface="Kristen ITC" panose="03050502040202030202" pitchFamily="66" charset="0"/>
              </a:rPr>
              <a:t>nikom petkratnika spremenljivke y in števila 5 </a:t>
            </a:r>
            <a:br>
              <a:rPr lang="sl-SI" altLang="sl-SI" sz="2800">
                <a:latin typeface="Kristen ITC" panose="03050502040202030202" pitchFamily="66" charset="0"/>
              </a:rPr>
            </a:br>
            <a:endParaRPr lang="sl-SI" altLang="sl-SI" sz="2800">
              <a:latin typeface="Kristen ITC" panose="03050502040202030202" pitchFamily="66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2800">
                <a:latin typeface="Century Gothic" panose="020B0502020202020204" pitchFamily="34" charset="0"/>
              </a:rPr>
              <a:t> </a:t>
            </a:r>
            <a:r>
              <a:rPr lang="sl-SI" altLang="sl-SI" sz="2800" b="1">
                <a:latin typeface="Comic Sans MS" panose="030F0702030302020204" pitchFamily="66" charset="0"/>
              </a:rPr>
              <a:t>a</a:t>
            </a:r>
            <a:r>
              <a:rPr lang="sl-SI" altLang="sl-SI" sz="2800" b="1" baseline="30000">
                <a:latin typeface="Comic Sans MS" panose="030F0702030302020204" pitchFamily="66" charset="0"/>
              </a:rPr>
              <a:t>3</a:t>
            </a:r>
            <a:br>
              <a:rPr lang="sl-SI" altLang="sl-SI" sz="2800" baseline="30000">
                <a:latin typeface="Century Gothic" panose="020B0502020202020204" pitchFamily="34" charset="0"/>
              </a:rPr>
            </a:br>
            <a:r>
              <a:rPr lang="sl-SI" altLang="sl-SI" sz="2800">
                <a:latin typeface="Century Gothic" panose="020B0502020202020204" pitchFamily="34" charset="0"/>
              </a:rPr>
              <a:t> </a:t>
            </a:r>
            <a:r>
              <a:rPr lang="sl-SI" altLang="sl-SI" sz="2800">
                <a:latin typeface="Kristen ITC" panose="03050502040202030202" pitchFamily="66" charset="0"/>
              </a:rPr>
              <a:t>kub spremenljivke a</a:t>
            </a:r>
            <a:br>
              <a:rPr lang="sl-SI" altLang="sl-SI" sz="2800">
                <a:latin typeface="Century Gothic" panose="020B0502020202020204" pitchFamily="34" charset="0"/>
              </a:rPr>
            </a:br>
            <a:endParaRPr lang="sl-SI" altLang="sl-SI" sz="2800">
              <a:latin typeface="Century Gothic" panose="020B0502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2800">
                <a:latin typeface="Century Gothic" panose="020B0502020202020204" pitchFamily="34" charset="0"/>
              </a:rPr>
              <a:t> </a:t>
            </a:r>
            <a:r>
              <a:rPr lang="sl-SI" altLang="sl-SI" sz="2800" b="1">
                <a:latin typeface="Comic Sans MS" panose="030F0702030302020204" pitchFamily="66" charset="0"/>
              </a:rPr>
              <a:t>(4x – 5y):5</a:t>
            </a:r>
            <a:br>
              <a:rPr lang="sl-SI" altLang="sl-SI" sz="2800">
                <a:latin typeface="Century Gothic" panose="020B0502020202020204" pitchFamily="34" charset="0"/>
              </a:rPr>
            </a:br>
            <a:r>
              <a:rPr lang="sl-SI" altLang="sl-SI" sz="2800">
                <a:latin typeface="Century Gothic" panose="020B0502020202020204" pitchFamily="34" charset="0"/>
              </a:rPr>
              <a:t> </a:t>
            </a:r>
            <a:r>
              <a:rPr lang="sl-SI" altLang="sl-SI" sz="2800">
                <a:latin typeface="Kristen ITC" panose="03050502040202030202" pitchFamily="66" charset="0"/>
              </a:rPr>
              <a:t>koli</a:t>
            </a:r>
            <a:r>
              <a:rPr lang="sl-SI" altLang="sl-SI" sz="2800" i="1">
                <a:latin typeface="Kristen ITC" panose="03050502040202030202" pitchFamily="66" charset="0"/>
              </a:rPr>
              <a:t>č</a:t>
            </a:r>
            <a:r>
              <a:rPr lang="sl-SI" altLang="sl-SI" sz="2800">
                <a:latin typeface="Kristen ITC" panose="03050502040202030202" pitchFamily="66" charset="0"/>
              </a:rPr>
              <a:t>nik med razliko štirikratnika spremenljivke x in petkratnika spremenljivke y ter števila 5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l-SI" altLang="sl-SI" sz="2800">
              <a:latin typeface="Century Gothic" panose="020B0502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2800">
                <a:latin typeface="Century Gothic" panose="020B0502020202020204" pitchFamily="34" charset="0"/>
              </a:rPr>
              <a:t>   </a:t>
            </a:r>
            <a:br>
              <a:rPr lang="sl-SI" altLang="sl-SI" sz="2800">
                <a:latin typeface="Century Gothic" panose="020B0502020202020204" pitchFamily="34" charset="0"/>
              </a:rPr>
            </a:br>
            <a:r>
              <a:rPr lang="sl-SI" altLang="sl-SI" sz="2800">
                <a:latin typeface="Kristen ITC" panose="03050502040202030202" pitchFamily="66" charset="0"/>
              </a:rPr>
              <a:t>kvadratni  koren trikratnika spremenljivke a</a:t>
            </a:r>
          </a:p>
        </p:txBody>
      </p:sp>
      <p:pic>
        <p:nvPicPr>
          <p:cNvPr id="2050" name="Picture 2" descr="C:\Documents and Settings\Elviiira   XB\Desktop\izrazi.. predstavitev\koren.JPG">
            <a:extLst>
              <a:ext uri="{FF2B5EF4-FFF2-40B4-BE49-F238E27FC236}">
                <a16:creationId xmlns:a16="http://schemas.microsoft.com/office/drawing/2014/main" id="{9A4D0F14-6551-4DFD-ACD0-F060029A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876925"/>
            <a:ext cx="9461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2602EE-50BD-4D05-BD8B-565A5367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5400" b="1" dirty="0"/>
              <a:t>ENOČLENIK</a:t>
            </a:r>
          </a:p>
        </p:txBody>
      </p:sp>
      <p:pic>
        <p:nvPicPr>
          <p:cNvPr id="3074" name="Picture 2" descr="C:\Documents and Settings\Elviiira   XB\Desktop\izrazi.. predstavitev\enočlenik.JPG">
            <a:extLst>
              <a:ext uri="{FF2B5EF4-FFF2-40B4-BE49-F238E27FC236}">
                <a16:creationId xmlns:a16="http://schemas.microsoft.com/office/drawing/2014/main" id="{7CA05FA6-A609-4101-A7F7-79109D52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8467725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2EC6B4-F321-4D46-9E8E-E724FE83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5400" b="1" dirty="0"/>
              <a:t>VEČČLENIK</a:t>
            </a:r>
          </a:p>
        </p:txBody>
      </p:sp>
      <p:pic>
        <p:nvPicPr>
          <p:cNvPr id="5122" name="Picture 2" descr="C:\Documents and Settings\Elviiira   XB\Desktop\izrazi.. predstavitev\veččleniki.JPG">
            <a:extLst>
              <a:ext uri="{FF2B5EF4-FFF2-40B4-BE49-F238E27FC236}">
                <a16:creationId xmlns:a16="http://schemas.microsoft.com/office/drawing/2014/main" id="{D74B56F1-7A03-4C23-990B-19F24409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83613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8BA9DA-F52B-404B-8DC0-43EAF76E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5400" b="1" dirty="0"/>
              <a:t>RAČUNANJE</a:t>
            </a:r>
          </a:p>
        </p:txBody>
      </p:sp>
      <p:pic>
        <p:nvPicPr>
          <p:cNvPr id="6" name="Slika 5" descr="izraz.gif">
            <a:extLst>
              <a:ext uri="{FF2B5EF4-FFF2-40B4-BE49-F238E27FC236}">
                <a16:creationId xmlns:a16="http://schemas.microsoft.com/office/drawing/2014/main" id="{9C4AF3D9-C60C-4927-9C9A-867AD3DA2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51050"/>
            <a:ext cx="6408737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E49CAB9-1FF6-47D8-9899-B804D58A5FB6}"/>
              </a:ext>
            </a:extLst>
          </p:cNvPr>
          <p:cNvSpPr txBox="1"/>
          <p:nvPr/>
        </p:nvSpPr>
        <p:spPr>
          <a:xfrm>
            <a:off x="395288" y="1773238"/>
            <a:ext cx="705643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30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 </a:t>
            </a:r>
            <a:r>
              <a:rPr lang="sl-SI" sz="30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vsota enočlenikov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latin typeface="Century Gothic" pitchFamily="34" charset="0"/>
              </a:rPr>
              <a:t>       -8a+2a</a:t>
            </a:r>
            <a:r>
              <a:rPr lang="sl-SI" sz="200" dirty="0">
                <a:latin typeface="Century Gothic" pitchFamily="34" charset="0"/>
              </a:rPr>
              <a:t>  </a:t>
            </a:r>
            <a:r>
              <a:rPr lang="sl-SI" sz="3000" dirty="0">
                <a:latin typeface="Century Gothic" pitchFamily="34" charset="0"/>
              </a:rPr>
              <a:t>=-</a:t>
            </a:r>
            <a:r>
              <a:rPr lang="sl-SI" sz="200" dirty="0">
                <a:latin typeface="Century Gothic" pitchFamily="34" charset="0"/>
              </a:rPr>
              <a:t>  </a:t>
            </a:r>
            <a:r>
              <a:rPr lang="sl-SI" sz="3000" dirty="0">
                <a:latin typeface="Century Gothic" pitchFamily="34" charset="0"/>
              </a:rPr>
              <a:t>6a    </a:t>
            </a:r>
            <a:endParaRPr lang="sl-SI" sz="1000" dirty="0"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3000" dirty="0"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30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 </a:t>
            </a:r>
            <a:r>
              <a:rPr lang="sl-SI" sz="30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produkt dveh veččlenikov</a:t>
            </a:r>
          </a:p>
        </p:txBody>
      </p:sp>
      <p:pic>
        <p:nvPicPr>
          <p:cNvPr id="1028" name="Picture 4" descr="C:\Documents and Settings\Elviiira   XB\Desktop\izrazi.. predstavitev\vecclenik.gif">
            <a:extLst>
              <a:ext uri="{FF2B5EF4-FFF2-40B4-BE49-F238E27FC236}">
                <a16:creationId xmlns:a16="http://schemas.microsoft.com/office/drawing/2014/main" id="{F60A03AB-A392-4F96-B087-E972836E79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36838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EA891634-40D0-4DC0-89D8-FEAF92AA5DF3}"/>
              </a:ext>
            </a:extLst>
          </p:cNvPr>
          <p:cNvSpPr/>
          <p:nvPr/>
        </p:nvSpPr>
        <p:spPr>
          <a:xfrm>
            <a:off x="611188" y="2133600"/>
            <a:ext cx="67484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3200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sl-SI" sz="3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produkt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l-SI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enočlenika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in veččlenika</a:t>
            </a:r>
            <a:endParaRPr lang="sl-SI" sz="3200" dirty="0">
              <a:latin typeface="Comic Sans MS" pitchFamily="66" charset="0"/>
            </a:endParaRPr>
          </a:p>
        </p:txBody>
      </p:sp>
      <p:pic>
        <p:nvPicPr>
          <p:cNvPr id="1029" name="Picture 5" descr="C:\Documents and Settings\Elviiira   XB\Desktop\izrazi.. predstavitev\vecclenik2.gif">
            <a:extLst>
              <a:ext uri="{FF2B5EF4-FFF2-40B4-BE49-F238E27FC236}">
                <a16:creationId xmlns:a16="http://schemas.microsoft.com/office/drawing/2014/main" id="{59C60EA8-1E90-495B-8257-E77EB8417C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163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8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7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73B2F4-46F7-448D-860C-30EA5D0F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sl-SI" sz="5400" b="1" dirty="0"/>
              <a:t>RAČUNANJE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D53A991-A6C8-4F70-BAB5-D85B631B3E1D}"/>
              </a:ext>
            </a:extLst>
          </p:cNvPr>
          <p:cNvSpPr txBox="1"/>
          <p:nvPr/>
        </p:nvSpPr>
        <p:spPr>
          <a:xfrm>
            <a:off x="755650" y="1628775"/>
            <a:ext cx="7200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sl-SI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produkt vsote in razlike enakih členov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568D26F-8B9F-4400-8EEA-858FEBEE5CBD}"/>
              </a:ext>
            </a:extLst>
          </p:cNvPr>
          <p:cNvSpPr txBox="1"/>
          <p:nvPr/>
        </p:nvSpPr>
        <p:spPr>
          <a:xfrm>
            <a:off x="755650" y="2708275"/>
            <a:ext cx="6048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sl-SI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kvadrat dvočlenika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6D3121A-B3F1-43BB-AF42-420214FD1688}"/>
              </a:ext>
            </a:extLst>
          </p:cNvPr>
          <p:cNvSpPr txBox="1"/>
          <p:nvPr/>
        </p:nvSpPr>
        <p:spPr>
          <a:xfrm>
            <a:off x="755650" y="5516563"/>
            <a:ext cx="41767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sl-SI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vsota veččlenikov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9F09E37-144F-462B-B64F-D14783FFDA55}"/>
              </a:ext>
            </a:extLst>
          </p:cNvPr>
          <p:cNvSpPr txBox="1"/>
          <p:nvPr/>
        </p:nvSpPr>
        <p:spPr>
          <a:xfrm>
            <a:off x="755650" y="4005263"/>
            <a:ext cx="62642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sl-SI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produkt enočlenikov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MOOOOODRA">
      <a:dk1>
        <a:sysClr val="windowText" lastClr="000000"/>
      </a:dk1>
      <a:lt1>
        <a:sysClr val="window" lastClr="FFFFFF"/>
      </a:lt1>
      <a:dk2>
        <a:srgbClr val="0047B0"/>
      </a:dk2>
      <a:lt2>
        <a:srgbClr val="DBF5F9"/>
      </a:lt2>
      <a:accent1>
        <a:srgbClr val="59A9F2"/>
      </a:accent1>
      <a:accent2>
        <a:srgbClr val="009DD9"/>
      </a:accent2>
      <a:accent3>
        <a:srgbClr val="0BD0D9"/>
      </a:accent3>
      <a:accent4>
        <a:srgbClr val="5FF2CA"/>
      </a:accent4>
      <a:accent5>
        <a:srgbClr val="B0DFA0"/>
      </a:accent5>
      <a:accent6>
        <a:srgbClr val="C9DA91"/>
      </a:accent6>
      <a:hlink>
        <a:srgbClr val="3ECCB4"/>
      </a:hlink>
      <a:folHlink>
        <a:srgbClr val="D0C60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OOOODRA">
    <a:dk1>
      <a:sysClr val="windowText" lastClr="000000"/>
    </a:dk1>
    <a:lt1>
      <a:sysClr val="window" lastClr="FFFFFF"/>
    </a:lt1>
    <a:dk2>
      <a:srgbClr val="0047B0"/>
    </a:dk2>
    <a:lt2>
      <a:srgbClr val="DBF5F9"/>
    </a:lt2>
    <a:accent1>
      <a:srgbClr val="59A9F2"/>
    </a:accent1>
    <a:accent2>
      <a:srgbClr val="009DD9"/>
    </a:accent2>
    <a:accent3>
      <a:srgbClr val="0BD0D9"/>
    </a:accent3>
    <a:accent4>
      <a:srgbClr val="5FF2CA"/>
    </a:accent4>
    <a:accent5>
      <a:srgbClr val="B0DFA0"/>
    </a:accent5>
    <a:accent6>
      <a:srgbClr val="C9DA91"/>
    </a:accent6>
    <a:hlink>
      <a:srgbClr val="3ECCB4"/>
    </a:hlink>
    <a:folHlink>
      <a:srgbClr val="D0C600"/>
    </a:folHlink>
  </a:clrScheme>
</a:themeOverride>
</file>

<file path=ppt/theme/themeOverride2.xml><?xml version="1.0" encoding="utf-8"?>
<a:themeOverride xmlns:a="http://schemas.openxmlformats.org/drawingml/2006/main">
  <a:clrScheme name="MOOOOODRA">
    <a:dk1>
      <a:sysClr val="windowText" lastClr="000000"/>
    </a:dk1>
    <a:lt1>
      <a:sysClr val="window" lastClr="FFFFFF"/>
    </a:lt1>
    <a:dk2>
      <a:srgbClr val="0047B0"/>
    </a:dk2>
    <a:lt2>
      <a:srgbClr val="DBF5F9"/>
    </a:lt2>
    <a:accent1>
      <a:srgbClr val="59A9F2"/>
    </a:accent1>
    <a:accent2>
      <a:srgbClr val="009DD9"/>
    </a:accent2>
    <a:accent3>
      <a:srgbClr val="0BD0D9"/>
    </a:accent3>
    <a:accent4>
      <a:srgbClr val="5FF2CA"/>
    </a:accent4>
    <a:accent5>
      <a:srgbClr val="B0DFA0"/>
    </a:accent5>
    <a:accent6>
      <a:srgbClr val="C9DA91"/>
    </a:accent6>
    <a:hlink>
      <a:srgbClr val="3ECCB4"/>
    </a:hlink>
    <a:folHlink>
      <a:srgbClr val="D0C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Bodoni MT Black</vt:lpstr>
      <vt:lpstr>Calibri</vt:lpstr>
      <vt:lpstr>Century Gothic</vt:lpstr>
      <vt:lpstr>Comic Sans MS</vt:lpstr>
      <vt:lpstr>Constantia</vt:lpstr>
      <vt:lpstr>Kristen ITC</vt:lpstr>
      <vt:lpstr>Wingdings</vt:lpstr>
      <vt:lpstr>Wingdings 2</vt:lpstr>
      <vt:lpstr>Potek</vt:lpstr>
      <vt:lpstr>IZRAZI, ENOČLENIKI, VEČČLENIKI</vt:lpstr>
      <vt:lpstr>ČLENI</vt:lpstr>
      <vt:lpstr>POIMENOVANJE</vt:lpstr>
      <vt:lpstr>ZNAK KRAT</vt:lpstr>
      <vt:lpstr>OPISOVANJE </vt:lpstr>
      <vt:lpstr>ENOČLENIK</vt:lpstr>
      <vt:lpstr>VEČČLENIK</vt:lpstr>
      <vt:lpstr>RAČUNANJE</vt:lpstr>
      <vt:lpstr>RAČUNANJE</vt:lpstr>
      <vt:lpstr>POENOSTAVLJANJE</vt:lpstr>
      <vt:lpstr>IZPOSTAVLJANJE SKUPNEGA FAKTORJA</vt:lpstr>
      <vt:lpstr>NALOGE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2019-06-03T09:05:04Z</dcterms:created>
  <dcterms:modified xsi:type="dcterms:W3CDTF">2019-06-03T09:05:04Z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