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2" autoAdjust="0"/>
    <p:restoredTop sz="94659" autoAdjust="0"/>
  </p:normalViewPr>
  <p:slideViewPr>
    <p:cSldViewPr>
      <p:cViewPr varScale="1">
        <p:scale>
          <a:sx n="107" d="100"/>
          <a:sy n="107" d="100"/>
        </p:scale>
        <p:origin x="1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E6F2-3272-4FAB-8369-A364D8A84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622A7-8FD9-4FC1-ACA0-483275B47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B2B5-9980-4F93-B847-9D220460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210F7-8C81-4063-9379-3BB9CFEA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2B60-B731-4689-A0AA-6B2A3EBA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176C-3A37-42E6-9757-EBD1E860B3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3420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54DE-83E0-469E-903C-9E5107F2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710FA-56E6-46BD-9AE0-166AE78B8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DD55-D75E-4AAB-9A63-2B37FBD7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AD9CE-EFA5-4E0F-A156-D88A034A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2507F-83D1-43AA-AA65-E685CCB7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FCF3D-FF27-4C78-A557-7B8B542F10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43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F8AF1-ED1E-43A8-B705-25DA67046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5559F-2CA8-441A-89FE-B15A2F245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58CC6-BE64-4678-BEF7-E2940438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49FA-A5BE-496F-A626-89E450D2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4AE4E-327D-4881-B426-408661F6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0CD4E-1742-470D-BFC5-BE26895539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55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1D3F3-4359-45AD-BD13-CD6E6801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3EEC-34AD-4AFD-918C-6269B0FE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610A5-9D4C-42D1-8687-4B6554F7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18DA-5838-4A31-84F3-7505134D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144A-671B-49B9-B06E-53ABD550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7D9C2-74A8-46CE-BB88-0D77A54858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04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6104-80B6-484F-BBDC-B084928A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C8D6-B3AC-4A05-B2EF-54B925021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AF9B0-FE6A-46C3-9B5F-60B3FF94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BE28-60A8-43A6-A74A-D36BE463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D10F3-4FF0-4AAD-AC99-B26997BE6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9A571-A0B3-4D29-8678-F1C729AE56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09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3EFC-4390-4C85-91DB-E42E4090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23C2-B62E-4D2F-99D3-1D87626DD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6A8B1-5563-435A-9378-74792378E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DF107-4640-4229-8C30-62D87043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873D3-827E-4CAF-B7A2-1E2AD004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6A979-9652-4762-837F-E5B9A200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1CBF9-EE7B-4E80-B402-7C96CCC550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7530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B80D7-04D8-4DE4-A9F1-7FAF4DF1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A8072-E07B-4C2B-B928-173ABF84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B9E6A-0AF9-4420-94ED-52C7C0AC0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AA654-8B4F-4AFB-9557-40C23D385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FAEDB-A8E6-4F83-AE10-E859BC1CB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5794F7-CF42-4133-A0BD-D5CB4A2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F4354-4C74-4A04-9A98-960F6EC3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9CF61-AEE9-4792-B363-7BFAA6E6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A880-5B24-4F98-BB60-711277F31B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651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FF85-41AB-44A8-B770-470FCD59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F1D6A-9283-4EF1-A5DB-7F35B65D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367E2-E21B-4855-9700-4DFC3CADD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946C6-A0D2-4823-ACCC-2D722225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A651E-8B84-4184-A3D7-6DEE50C030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947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B04CC-7E58-4D61-A326-1E7204B9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2D173-C431-463F-899F-F7F90CE9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FFA99-BDA3-48E7-8A73-34F1C075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263FD-54C5-430B-8BE5-451B4C48CE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307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119F-7CC9-4EB0-A002-30AE14B2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7359-124E-4A9B-9B86-0B62426E2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04EED-0CFA-4931-823C-E2E54CEBE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DC6FB-FD14-40EB-B04E-F78B4F4D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D6288-2A51-49CC-A738-C022EE86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70067-1C35-47C5-B656-E46D4D13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E2F40-69E0-4B46-9DAD-70ACBDF252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235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D47E-7B70-450D-8B6A-AC297EF2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B5BE2E-7BED-48AD-90DC-49E651799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45C06-4DE3-4132-8BD6-58CCC38E5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F5EDA-1DB4-4241-A568-C9267AD6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8A81-1062-49D8-B2D7-7FF20D66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C0832-050A-4D1B-9DE4-90501FED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41BEB-CCC7-415D-A7E5-776A4E8791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051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1CE258-B031-4541-9185-9D45A2569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46B78C-4EE5-4271-AE9B-EF6DBFC34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EC4645-A395-40E2-8714-1CCE22B586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8670F4-85BA-474B-99A6-6C5E3F765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C2E96F-06B5-4E66-A27D-76B0FBCE59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B3A4C1-542D-4E97-94F3-062D1A6FC3A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3A1634-0BCB-48DC-89E0-E4C5D66086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9144000" cy="2808288"/>
          </a:xfrm>
        </p:spPr>
        <p:txBody>
          <a:bodyPr anchor="ctr"/>
          <a:lstStyle/>
          <a:p>
            <a:r>
              <a:rPr lang="sl-SI" altLang="sl-SI" sz="9600"/>
              <a:t>K      CKA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83A7B68-F11D-47FA-AC12-6BA0A2C58C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1752600"/>
          </a:xfrm>
        </p:spPr>
        <p:txBody>
          <a:bodyPr/>
          <a:lstStyle/>
          <a:p>
            <a:r>
              <a:rPr lang="sl-SI" altLang="sl-SI" sz="3200">
                <a:cs typeface="Arial" panose="020B0604020202020204" pitchFamily="34" charset="0"/>
              </a:rPr>
              <a:t>•</a:t>
            </a:r>
            <a:r>
              <a:rPr lang="sl-SI" altLang="sl-SI" sz="3200"/>
              <a:t>predstavitev geometrijskega telesa</a:t>
            </a:r>
            <a:r>
              <a:rPr lang="sl-SI" altLang="sl-SI" sz="3200">
                <a:cs typeface="Arial" panose="020B0604020202020204" pitchFamily="34" charset="0"/>
              </a:rPr>
              <a:t>•</a:t>
            </a:r>
          </a:p>
        </p:txBody>
      </p:sp>
      <p:pic>
        <p:nvPicPr>
          <p:cNvPr id="2053" name="Picture 5" descr="KOCKA">
            <a:extLst>
              <a:ext uri="{FF2B5EF4-FFF2-40B4-BE49-F238E27FC236}">
                <a16:creationId xmlns:a16="http://schemas.microsoft.com/office/drawing/2014/main" id="{20D846FC-DFFB-4F7C-A282-1FFE23C94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628775"/>
            <a:ext cx="20986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49BA27B4-E1FB-4681-85FE-244A6E0AD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6078538"/>
            <a:ext cx="2627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b="1"/>
              <a:t> </a:t>
            </a:r>
            <a:endParaRPr lang="sl-SI" altLang="sl-SI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420CFF-5E21-4D8B-A410-446BA7238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MODEL in MREŽA KOCKE</a:t>
            </a:r>
          </a:p>
        </p:txBody>
      </p:sp>
      <p:pic>
        <p:nvPicPr>
          <p:cNvPr id="3077" name="Picture 5" descr="kocka_miga2">
            <a:extLst>
              <a:ext uri="{FF2B5EF4-FFF2-40B4-BE49-F238E27FC236}">
                <a16:creationId xmlns:a16="http://schemas.microsoft.com/office/drawing/2014/main" id="{48598F58-10EE-499B-9869-FA6DD9A4E11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5545138" cy="443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ube net">
            <a:extLst>
              <a:ext uri="{FF2B5EF4-FFF2-40B4-BE49-F238E27FC236}">
                <a16:creationId xmlns:a16="http://schemas.microsoft.com/office/drawing/2014/main" id="{B22523FC-F183-4C27-BB48-654F8AB1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60575"/>
            <a:ext cx="2836863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>
            <a:extLst>
              <a:ext uri="{FF2B5EF4-FFF2-40B4-BE49-F238E27FC236}">
                <a16:creationId xmlns:a16="http://schemas.microsoft.com/office/drawing/2014/main" id="{1B42DCDE-34AE-4D46-BBEA-4FE9E4860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724400"/>
            <a:ext cx="3959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l-SI" altLang="sl-SI" sz="2400" b="1"/>
              <a:t>Mrežo sestavljajo:</a:t>
            </a:r>
          </a:p>
          <a:p>
            <a:r>
              <a:rPr lang="sl-SI" altLang="sl-SI" sz="2400">
                <a:cs typeface="Arial" panose="020B0604020202020204" pitchFamily="34" charset="0"/>
              </a:rPr>
              <a:t>•</a:t>
            </a:r>
            <a:r>
              <a:rPr lang="sl-SI" altLang="sl-SI" sz="2400"/>
              <a:t>2 osnovni ploskvi</a:t>
            </a:r>
          </a:p>
          <a:p>
            <a:r>
              <a:rPr lang="sl-SI" altLang="sl-SI" sz="2400">
                <a:cs typeface="Arial" panose="020B0604020202020204" pitchFamily="34" charset="0"/>
              </a:rPr>
              <a:t>•</a:t>
            </a:r>
            <a:r>
              <a:rPr lang="sl-SI" altLang="sl-SI" sz="2400"/>
              <a:t>4 stranske plošče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C53571-ACAD-4106-B866-BFD24C042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>
                <a:solidFill>
                  <a:schemeClr val="accent2"/>
                </a:solidFill>
              </a:rPr>
              <a:t>OPIS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51777DA-009D-47A1-9A98-9EBE87051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b="1"/>
              <a:t>Omejuje jo 6 skladnih kvadratov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Ploskve so druga na drugo pravokotne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OSNOVNA PLOSKEV: ploskev na kateri stoji in njej vzporedna ploskev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Ostale so STRANSKE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b="1"/>
              <a:t>   PLOSKVE</a:t>
            </a:r>
          </a:p>
          <a:p>
            <a:pPr>
              <a:lnSpc>
                <a:spcPct val="90000"/>
              </a:lnSpc>
            </a:pPr>
            <a:r>
              <a:rPr lang="sl-SI" altLang="sl-SI" b="1"/>
              <a:t>Ploskve sestavljajo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b="1"/>
              <a:t>            plašč: </a:t>
            </a:r>
            <a:endParaRPr lang="sl-SI" altLang="sl-SI"/>
          </a:p>
          <a:p>
            <a:pPr>
              <a:lnSpc>
                <a:spcPct val="90000"/>
              </a:lnSpc>
            </a:pPr>
            <a:endParaRPr lang="sl-SI" altLang="sl-SI" b="1">
              <a:cs typeface="Arial" panose="020B0604020202020204" pitchFamily="34" charset="0"/>
            </a:endParaRPr>
          </a:p>
        </p:txBody>
      </p:sp>
      <p:pic>
        <p:nvPicPr>
          <p:cNvPr id="5124" name="Picture 4" descr="imagespk">
            <a:extLst>
              <a:ext uri="{FF2B5EF4-FFF2-40B4-BE49-F238E27FC236}">
                <a16:creationId xmlns:a16="http://schemas.microsoft.com/office/drawing/2014/main" id="{E0469EF1-9BB6-4DE1-99B1-D03CC4BC6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692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MREZA_KOCKE">
            <a:extLst>
              <a:ext uri="{FF2B5EF4-FFF2-40B4-BE49-F238E27FC236}">
                <a16:creationId xmlns:a16="http://schemas.microsoft.com/office/drawing/2014/main" id="{E22E9E51-E8B3-43F1-9C4A-5C4E0EFD1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551238"/>
            <a:ext cx="4716462" cy="330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95B16C1A-6C48-4E10-ABF6-7A085EC95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sl-SI" altLang="sl-SI" sz="2400" b="1"/>
              <a:t>Po dve sosednji ploskvi se stikata v robu</a:t>
            </a:r>
          </a:p>
          <a:p>
            <a:r>
              <a:rPr lang="sl-SI" altLang="sl-SI" sz="2400" b="1"/>
              <a:t>Robovi, ki so stranice osnovne ploskve imenujemo osnovni robovi, ostali so stranski</a:t>
            </a:r>
          </a:p>
          <a:p>
            <a:r>
              <a:rPr lang="sl-SI" altLang="sl-SI" sz="2400" b="1"/>
              <a:t>Vsi robovi so enako dolgi</a:t>
            </a:r>
          </a:p>
          <a:p>
            <a:endParaRPr lang="sl-SI" altLang="sl-SI" sz="2400"/>
          </a:p>
        </p:txBody>
      </p:sp>
      <p:pic>
        <p:nvPicPr>
          <p:cNvPr id="12293" name="Picture 5" descr="534px-Kocka">
            <a:extLst>
              <a:ext uri="{FF2B5EF4-FFF2-40B4-BE49-F238E27FC236}">
                <a16:creationId xmlns:a16="http://schemas.microsoft.com/office/drawing/2014/main" id="{0D145B3D-5F68-4397-8088-C53ABD61A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060575"/>
            <a:ext cx="5589588" cy="453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D262782-F568-4099-8245-8CA029B24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sl-SI" altLang="sl-SI"/>
              <a:t>POVRŠINA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533A3784-C575-455C-ABBD-901D651F8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557338"/>
            <a:ext cx="3348037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200" u="sng"/>
              <a:t>Izračun:</a:t>
            </a:r>
          </a:p>
          <a:p>
            <a:pPr>
              <a:spcBef>
                <a:spcPct val="50000"/>
              </a:spcBef>
            </a:pPr>
            <a:r>
              <a:rPr lang="sl-SI" altLang="sl-SI" sz="3200"/>
              <a:t>P= 2O + pl</a:t>
            </a:r>
          </a:p>
          <a:p>
            <a:pPr>
              <a:spcBef>
                <a:spcPct val="50000"/>
              </a:spcBef>
            </a:pPr>
            <a:r>
              <a:rPr lang="sl-SI" altLang="sl-SI" sz="3200"/>
              <a:t>P= 2a</a:t>
            </a:r>
            <a:r>
              <a:rPr lang="en-US" altLang="sl-SI" sz="3200">
                <a:cs typeface="Arial" panose="020B0604020202020204" pitchFamily="34" charset="0"/>
              </a:rPr>
              <a:t>²</a:t>
            </a:r>
            <a:r>
              <a:rPr lang="sl-SI" altLang="sl-SI" sz="3200">
                <a:cs typeface="Arial" panose="020B0604020202020204" pitchFamily="34" charset="0"/>
              </a:rPr>
              <a:t> + 4a</a:t>
            </a:r>
            <a:r>
              <a:rPr lang="en-US" altLang="sl-SI" sz="3200">
                <a:cs typeface="Arial" panose="020B0604020202020204" pitchFamily="34" charset="0"/>
              </a:rPr>
              <a:t>²</a:t>
            </a:r>
            <a:endParaRPr lang="sl-SI" altLang="sl-SI" sz="32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sl-SI" altLang="sl-SI" sz="3200">
                <a:solidFill>
                  <a:srgbClr val="FF0000"/>
                </a:solidFill>
                <a:cs typeface="Arial" panose="020B0604020202020204" pitchFamily="34" charset="0"/>
              </a:rPr>
              <a:t>P= 6a</a:t>
            </a:r>
            <a:r>
              <a:rPr lang="en-US" altLang="sl-SI" sz="3200">
                <a:solidFill>
                  <a:srgbClr val="FF0000"/>
                </a:solidFill>
                <a:cs typeface="Arial" panose="020B0604020202020204" pitchFamily="34" charset="0"/>
              </a:rPr>
              <a:t>²</a:t>
            </a:r>
          </a:p>
          <a:p>
            <a:pPr>
              <a:spcBef>
                <a:spcPct val="50000"/>
              </a:spcBef>
            </a:pPr>
            <a:endParaRPr lang="sl-SI" altLang="sl-SI" sz="32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sl-SI" altLang="sl-SI" sz="3200"/>
          </a:p>
          <a:p>
            <a:pPr>
              <a:spcBef>
                <a:spcPct val="50000"/>
              </a:spcBef>
            </a:pPr>
            <a:endParaRPr lang="sl-SI" altLang="sl-SI" sz="3200"/>
          </a:p>
          <a:p>
            <a:pPr>
              <a:spcBef>
                <a:spcPct val="50000"/>
              </a:spcBef>
            </a:pPr>
            <a:endParaRPr lang="sl-SI" altLang="sl-SI" sz="3200"/>
          </a:p>
        </p:txBody>
      </p:sp>
      <p:pic>
        <p:nvPicPr>
          <p:cNvPr id="6153" name="Picture 9" descr="povrsina">
            <a:extLst>
              <a:ext uri="{FF2B5EF4-FFF2-40B4-BE49-F238E27FC236}">
                <a16:creationId xmlns:a16="http://schemas.microsoft.com/office/drawing/2014/main" id="{C6CDB9CA-418F-4E56-9BB1-18CF9E2A4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60575"/>
            <a:ext cx="4967288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115681A-B8DB-4E33-BD7E-80D2D7688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sl-SI" altLang="sl-SI"/>
              <a:t>PROSTORNINA </a:t>
            </a:r>
            <a:r>
              <a:rPr lang="sl-SI" altLang="sl-SI" sz="3600"/>
              <a:t>(volumen)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656A30-6068-432A-A163-362DBE8D1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221163"/>
            <a:ext cx="8229600" cy="193357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sl-SI" altLang="sl-SI" sz="2800"/>
              <a:t>Vsi robovi kocke so enaki, zato volumen izračunamo: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sz="2800"/>
              <a:t>V = a </a:t>
            </a:r>
            <a:r>
              <a:rPr lang="en-US" altLang="sl-SI" sz="2800">
                <a:cs typeface="Arial" panose="020B0604020202020204" pitchFamily="34" charset="0"/>
              </a:rPr>
              <a:t>·</a:t>
            </a:r>
            <a:r>
              <a:rPr lang="sl-SI" altLang="sl-SI" sz="2800"/>
              <a:t> a </a:t>
            </a:r>
            <a:r>
              <a:rPr lang="en-US" altLang="sl-SI" sz="2800">
                <a:cs typeface="Arial" panose="020B0604020202020204" pitchFamily="34" charset="0"/>
              </a:rPr>
              <a:t>·</a:t>
            </a:r>
            <a:r>
              <a:rPr lang="sl-SI" altLang="sl-SI" sz="2800"/>
              <a:t> 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l-SI" altLang="sl-SI" sz="2800"/>
              <a:t>V = a</a:t>
            </a:r>
            <a:r>
              <a:rPr lang="en-US" altLang="sl-SI" sz="2800">
                <a:cs typeface="Arial" panose="020B0604020202020204" pitchFamily="34" charset="0"/>
              </a:rPr>
              <a:t>³</a:t>
            </a:r>
          </a:p>
        </p:txBody>
      </p:sp>
      <p:pic>
        <p:nvPicPr>
          <p:cNvPr id="7173" name="Picture 5" descr="kocka">
            <a:extLst>
              <a:ext uri="{FF2B5EF4-FFF2-40B4-BE49-F238E27FC236}">
                <a16:creationId xmlns:a16="http://schemas.microsoft.com/office/drawing/2014/main" id="{149E7C2E-6D44-4D5C-9A83-5F4666E5D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052513"/>
            <a:ext cx="399415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09ED1630-8E2D-41AB-940A-8B7310EFD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636838"/>
            <a:ext cx="1441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3200" b="1"/>
              <a:t>V = a</a:t>
            </a:r>
            <a:r>
              <a:rPr lang="en-US" altLang="sl-SI" sz="3200" b="1">
                <a:cs typeface="Arial" panose="020B0604020202020204" pitchFamily="34" charset="0"/>
              </a:rPr>
              <a:t>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BDB915-4E44-4E49-A1F4-8271168CF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TELESNA in PLOSKOVNA DIAGONALA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5A2E06-7788-4537-A986-B28DE008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59113" y="1557338"/>
            <a:ext cx="5554662" cy="4281487"/>
          </a:xfrm>
        </p:spPr>
        <p:txBody>
          <a:bodyPr/>
          <a:lstStyle/>
          <a:p>
            <a:pPr algn="ctr"/>
            <a:r>
              <a:rPr lang="sl-SI" altLang="sl-SI">
                <a:solidFill>
                  <a:srgbClr val="FF0000"/>
                </a:solidFill>
              </a:rPr>
              <a:t>Telesna diagonala (d) je daljica, ki povezuje dve oglišči različnih ploskev</a:t>
            </a:r>
          </a:p>
          <a:p>
            <a:pPr algn="ctr">
              <a:buFontTx/>
              <a:buNone/>
            </a:pPr>
            <a:r>
              <a:rPr lang="sl-SI" altLang="sl-SI">
                <a:solidFill>
                  <a:srgbClr val="FF0000"/>
                </a:solidFill>
              </a:rPr>
              <a:t>(AC, BG, CF, …).</a:t>
            </a:r>
          </a:p>
          <a:p>
            <a:pPr algn="ctr">
              <a:buFontTx/>
              <a:buNone/>
            </a:pPr>
            <a:r>
              <a:rPr lang="sl-SI" altLang="sl-SI">
                <a:cs typeface="Arial" panose="020B0604020202020204" pitchFamily="34" charset="0"/>
              </a:rPr>
              <a:t>  d = a</a:t>
            </a:r>
            <a:r>
              <a:rPr lang="sl-SI" altLang="sl-SI"/>
              <a:t>√3</a:t>
            </a:r>
            <a:endParaRPr lang="en-US" altLang="sl-SI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AFABB1BF-4AD7-404F-9F36-D55AB9042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7063"/>
            <a:ext cx="9144000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Tx/>
              <a:buChar char="•"/>
            </a:pPr>
            <a:r>
              <a:rPr lang="sl-SI" altLang="sl-SI" sz="3200">
                <a:solidFill>
                  <a:schemeClr val="accent2"/>
                </a:solidFill>
              </a:rPr>
              <a:t>Ploskovna diagonala (d</a:t>
            </a:r>
            <a:r>
              <a:rPr lang="en-US" altLang="sl-SI" sz="3200">
                <a:solidFill>
                  <a:schemeClr val="accent2"/>
                </a:solidFill>
              </a:rPr>
              <a:t>¹</a:t>
            </a:r>
            <a:r>
              <a:rPr lang="sl-SI" altLang="sl-SI" sz="3200">
                <a:solidFill>
                  <a:schemeClr val="accent2"/>
                </a:solidFill>
              </a:rPr>
              <a:t>) je daljica, ki povezuje dve nasprotni oglišči iste ploskve</a:t>
            </a:r>
          </a:p>
          <a:p>
            <a:pPr algn="ctr">
              <a:spcBef>
                <a:spcPct val="20000"/>
              </a:spcBef>
            </a:pPr>
            <a:r>
              <a:rPr lang="sl-SI" altLang="sl-SI" sz="3200">
                <a:solidFill>
                  <a:schemeClr val="accent2"/>
                </a:solidFill>
              </a:rPr>
              <a:t>(AG, BH, DF, …).</a:t>
            </a:r>
          </a:p>
          <a:p>
            <a:pPr algn="ctr">
              <a:spcBef>
                <a:spcPct val="20000"/>
              </a:spcBef>
            </a:pPr>
            <a:r>
              <a:rPr lang="sl-SI" altLang="sl-SI" sz="3200"/>
              <a:t>d</a:t>
            </a:r>
            <a:r>
              <a:rPr lang="en-US" altLang="sl-SI" sz="3200">
                <a:cs typeface="Arial" panose="020B0604020202020204" pitchFamily="34" charset="0"/>
              </a:rPr>
              <a:t>¹</a:t>
            </a:r>
            <a:r>
              <a:rPr lang="sl-SI" altLang="sl-SI" sz="3200">
                <a:cs typeface="Arial" panose="020B0604020202020204" pitchFamily="34" charset="0"/>
              </a:rPr>
              <a:t> = a </a:t>
            </a:r>
            <a:r>
              <a:rPr lang="sl-SI" altLang="sl-SI" sz="3200"/>
              <a:t>√2</a:t>
            </a:r>
            <a:endParaRPr lang="en-US" altLang="sl-SI" sz="320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sl-SI" altLang="sl-SI" sz="3200"/>
          </a:p>
        </p:txBody>
      </p:sp>
      <p:pic>
        <p:nvPicPr>
          <p:cNvPr id="8199" name="Picture 7" descr="kocka1">
            <a:extLst>
              <a:ext uri="{FF2B5EF4-FFF2-40B4-BE49-F238E27FC236}">
                <a16:creationId xmlns:a16="http://schemas.microsoft.com/office/drawing/2014/main" id="{EC646997-7007-4E05-BC89-B425E8BAB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322897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8">
            <a:extLst>
              <a:ext uri="{FF2B5EF4-FFF2-40B4-BE49-F238E27FC236}">
                <a16:creationId xmlns:a16="http://schemas.microsoft.com/office/drawing/2014/main" id="{8729CE8C-D8AE-475C-B4B1-FA9CDC2B7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" y="32464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/>
              <a:t>. 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349CCE4-2CA7-4E4F-B979-E090707C4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DIAGONALNI PRESEK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5F6EA5B-26F3-4610-A610-BDDCDE203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Je pravokotnik, ki ga dobimo, če kocko presekamo z ravnino, ki gre skozi ne sosednja vzporedna robova</a:t>
            </a:r>
          </a:p>
          <a:p>
            <a:endParaRPr lang="sl-SI" altLang="sl-SI"/>
          </a:p>
          <a:p>
            <a:endParaRPr lang="sl-SI" altLang="sl-SI"/>
          </a:p>
          <a:p>
            <a:pPr>
              <a:buFontTx/>
              <a:buNone/>
            </a:pPr>
            <a:r>
              <a:rPr lang="sl-SI" altLang="sl-SI"/>
              <a:t>Sp = a</a:t>
            </a:r>
            <a:r>
              <a:rPr lang="en-US" altLang="sl-SI">
                <a:cs typeface="Arial" panose="020B0604020202020204" pitchFamily="34" charset="0"/>
              </a:rPr>
              <a:t>²</a:t>
            </a:r>
            <a:r>
              <a:rPr lang="sl-SI" altLang="sl-SI">
                <a:cs typeface="Arial" panose="020B0604020202020204" pitchFamily="34" charset="0"/>
              </a:rPr>
              <a:t> </a:t>
            </a:r>
            <a:r>
              <a:rPr lang="en-US" altLang="sl-SI">
                <a:cs typeface="Arial" panose="020B0604020202020204" pitchFamily="34" charset="0"/>
              </a:rPr>
              <a:t>·</a:t>
            </a:r>
            <a:r>
              <a:rPr lang="sl-SI" altLang="sl-SI">
                <a:cs typeface="Arial" panose="020B0604020202020204" pitchFamily="34" charset="0"/>
              </a:rPr>
              <a:t> </a:t>
            </a:r>
            <a:r>
              <a:rPr lang="sl-SI" altLang="sl-SI"/>
              <a:t>√2 </a:t>
            </a:r>
            <a:endParaRPr lang="en-US" altLang="sl-SI"/>
          </a:p>
        </p:txBody>
      </p:sp>
      <p:pic>
        <p:nvPicPr>
          <p:cNvPr id="10245" name="Picture 5" descr="presek_ko">
            <a:extLst>
              <a:ext uri="{FF2B5EF4-FFF2-40B4-BE49-F238E27FC236}">
                <a16:creationId xmlns:a16="http://schemas.microsoft.com/office/drawing/2014/main" id="{B325541E-47B0-4DEB-AEBF-8B20EB4AD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3100"/>
            <a:ext cx="3103562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K      CKA</vt:lpstr>
      <vt:lpstr>MODEL in MREŽA KOCKE</vt:lpstr>
      <vt:lpstr>OPIS</vt:lpstr>
      <vt:lpstr>PowerPoint Presentation</vt:lpstr>
      <vt:lpstr>POVRŠINA</vt:lpstr>
      <vt:lpstr>PROSTORNINA (volumen)</vt:lpstr>
      <vt:lpstr>TELESNA in PLOSKOVNA DIAGONALA</vt:lpstr>
      <vt:lpstr>DIAGONALNI PRESEK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2019-06-03T09:05:04Z</dcterms:created>
  <dcterms:modified xsi:type="dcterms:W3CDTF">2019-06-03T09:05:04Z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