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56" r:id="rId2"/>
    <p:sldId id="258" r:id="rId3"/>
    <p:sldId id="259" r:id="rId4"/>
    <p:sldId id="257" r:id="rId5"/>
    <p:sldId id="260" r:id="rId6"/>
    <p:sldId id="261" r:id="rId7"/>
    <p:sldId id="262" r:id="rId8"/>
    <p:sldId id="263" r:id="rId9"/>
    <p:sldId id="264" r:id="rId1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FF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64" autoAdjust="0"/>
    <p:restoredTop sz="94660"/>
  </p:normalViewPr>
  <p:slideViewPr>
    <p:cSldViewPr>
      <p:cViewPr varScale="1">
        <p:scale>
          <a:sx n="69" d="100"/>
          <a:sy n="69" d="100"/>
        </p:scale>
        <p:origin x="77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1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E8731-2353-457B-9330-6161180BC4C1}" type="datetimeFigureOut">
              <a:rPr lang="sl-SI" smtClean="0"/>
              <a:pPr/>
              <a:t>4. 07. 2019</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AAEFA-D4AC-4C34-99E7-270EB6284FFA}"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številke diapozitiva 3"/>
          <p:cNvSpPr>
            <a:spLocks noGrp="1"/>
          </p:cNvSpPr>
          <p:nvPr>
            <p:ph type="sldNum" sz="quarter" idx="10"/>
          </p:nvPr>
        </p:nvSpPr>
        <p:spPr/>
        <p:txBody>
          <a:bodyPr/>
          <a:lstStyle/>
          <a:p>
            <a:fld id="{BE8AAEFA-D4AC-4C34-99E7-270EB6284FFA}" type="slidenum">
              <a:rPr lang="sl-SI" smtClean="0"/>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številke diapozitiva 3"/>
          <p:cNvSpPr>
            <a:spLocks noGrp="1"/>
          </p:cNvSpPr>
          <p:nvPr>
            <p:ph type="sldNum" sz="quarter" idx="10"/>
          </p:nvPr>
        </p:nvSpPr>
        <p:spPr/>
        <p:txBody>
          <a:bodyPr/>
          <a:lstStyle/>
          <a:p>
            <a:fld id="{BE8AAEFA-D4AC-4C34-99E7-270EB6284FFA}" type="slidenum">
              <a:rPr lang="sl-SI" smtClean="0"/>
              <a:pPr/>
              <a:t>7</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BE8AAEFA-D4AC-4C34-99E7-270EB6284FFA}" type="slidenum">
              <a:rPr lang="sl-SI" smtClean="0"/>
              <a:pPr/>
              <a:t>8</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BE8AAEFA-D4AC-4C34-99E7-270EB6284FFA}"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9" name="Podnaslov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a:t>Kliknite, če želite urediti slog podnaslova matrice</a:t>
            </a:r>
            <a:endParaRPr kumimoji="0" lang="en-US"/>
          </a:p>
        </p:txBody>
      </p:sp>
      <p:sp>
        <p:nvSpPr>
          <p:cNvPr id="28" name="Naslov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sl-SI"/>
              <a:t>Kliknite, če želite urediti slog naslova matrice</a:t>
            </a:r>
            <a:endParaRPr kumimoji="0" lang="en-US"/>
          </a:p>
        </p:txBody>
      </p:sp>
      <p:cxnSp>
        <p:nvCxnSpPr>
          <p:cNvPr id="8" name="Raven konek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Raven konek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Ograda datuma 14"/>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16" name="Ograda številke diapozitiva 15"/>
          <p:cNvSpPr>
            <a:spLocks noGrp="1"/>
          </p:cNvSpPr>
          <p:nvPr>
            <p:ph type="sldNum" sz="quarter" idx="11"/>
          </p:nvPr>
        </p:nvSpPr>
        <p:spPr/>
        <p:txBody>
          <a:bodyPr/>
          <a:lstStyle/>
          <a:p>
            <a:fld id="{580844F4-E3FF-4C4E-8B08-3D35AC79D1CA}" type="slidenum">
              <a:rPr lang="sl-SI" smtClean="0"/>
              <a:pPr/>
              <a:t>‹#›</a:t>
            </a:fld>
            <a:endParaRPr lang="sl-SI"/>
          </a:p>
        </p:txBody>
      </p:sp>
      <p:sp>
        <p:nvSpPr>
          <p:cNvPr id="17" name="Ograda noge 16"/>
          <p:cNvSpPr>
            <a:spLocks noGrp="1"/>
          </p:cNvSpPr>
          <p:nvPr>
            <p:ph type="ftr" sz="quarter" idx="12"/>
          </p:nvPr>
        </p:nvSpPr>
        <p:spPr/>
        <p:txBody>
          <a:bodyPr/>
          <a:lstStyle/>
          <a:p>
            <a:endParaRPr lang="sl-SI"/>
          </a:p>
        </p:txBody>
      </p:sp>
    </p:spTree>
  </p:cSld>
  <p:clrMapOvr>
    <a:masterClrMapping/>
  </p:clrMapOvr>
  <p:transition spd="slow">
    <p:comb dir="vert"/>
    <p:sndAc>
      <p:stSnd>
        <p:snd r:embed="rId1" name="drumroll.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0844F4-E3FF-4C4E-8B08-3D35AC79D1CA}" type="slidenum">
              <a:rPr lang="sl-SI" smtClean="0"/>
              <a:pPr/>
              <a:t>‹#›</a:t>
            </a:fld>
            <a:endParaRPr lang="sl-SI"/>
          </a:p>
        </p:txBody>
      </p:sp>
    </p:spTree>
  </p:cSld>
  <p:clrMapOvr>
    <a:masterClrMapping/>
  </p:clrMapOvr>
  <p:transition spd="slow">
    <p:comb dir="vert"/>
    <p:sndAc>
      <p:stSnd>
        <p:snd r:embed="rId1" name="drumroll.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kumimoji="0" lang="sl-SI"/>
              <a:t>Kliknite, če želite urediti slog naslova matrice</a:t>
            </a:r>
            <a:endParaRPr kumimoji="0" lang="en-US"/>
          </a:p>
        </p:txBody>
      </p:sp>
      <p:sp>
        <p:nvSpPr>
          <p:cNvPr id="3" name="Ograda navpičnega besedila 2"/>
          <p:cNvSpPr>
            <a:spLocks noGrp="1"/>
          </p:cNvSpPr>
          <p:nvPr>
            <p:ph type="body" orient="vert" idx="1"/>
          </p:nvPr>
        </p:nvSpPr>
        <p:spPr>
          <a:xfrm>
            <a:off x="457200" y="274638"/>
            <a:ext cx="6019800" cy="5851525"/>
          </a:xfrm>
        </p:spPr>
        <p:txBody>
          <a:bodyPr vert="eaVert"/>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4" name="Ograda datuma 3"/>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0844F4-E3FF-4C4E-8B08-3D35AC79D1CA}" type="slidenum">
              <a:rPr lang="sl-SI" smtClean="0"/>
              <a:pPr/>
              <a:t>‹#›</a:t>
            </a:fld>
            <a:endParaRPr lang="sl-SI"/>
          </a:p>
        </p:txBody>
      </p:sp>
    </p:spTree>
  </p:cSld>
  <p:clrMapOvr>
    <a:masterClrMapping/>
  </p:clrMapOvr>
  <p:transition spd="slow">
    <p:comb dir="vert"/>
    <p:sndAc>
      <p:stSnd>
        <p:snd r:embed="rId1" name="drumroll.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9" name="Ograda vsebine 8"/>
          <p:cNvSpPr>
            <a:spLocks noGrp="1"/>
          </p:cNvSpPr>
          <p:nvPr>
            <p:ph idx="1"/>
          </p:nvPr>
        </p:nvSpPr>
        <p:spPr>
          <a:xfrm>
            <a:off x="457200" y="1524000"/>
            <a:ext cx="8229600"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4" name="Ograda datuma 13"/>
          <p:cNvSpPr>
            <a:spLocks noGrp="1"/>
          </p:cNvSpPr>
          <p:nvPr>
            <p:ph type="dt" sz="half" idx="14"/>
          </p:nvPr>
        </p:nvSpPr>
        <p:spPr/>
        <p:txBody>
          <a:bodyPr/>
          <a:lstStyle/>
          <a:p>
            <a:fld id="{8F49129D-E5CC-4526-AD8E-FD15D4CF7D2E}" type="datetimeFigureOut">
              <a:rPr lang="sl-SI" smtClean="0"/>
              <a:pPr/>
              <a:t>4. 07. 2019</a:t>
            </a:fld>
            <a:endParaRPr lang="sl-SI"/>
          </a:p>
        </p:txBody>
      </p:sp>
      <p:sp>
        <p:nvSpPr>
          <p:cNvPr id="15" name="Ograda številke diapozitiva 14"/>
          <p:cNvSpPr>
            <a:spLocks noGrp="1"/>
          </p:cNvSpPr>
          <p:nvPr>
            <p:ph type="sldNum" sz="quarter" idx="15"/>
          </p:nvPr>
        </p:nvSpPr>
        <p:spPr/>
        <p:txBody>
          <a:bodyPr/>
          <a:lstStyle>
            <a:lvl1pPr algn="ctr">
              <a:defRPr/>
            </a:lvl1pPr>
          </a:lstStyle>
          <a:p>
            <a:fld id="{580844F4-E3FF-4C4E-8B08-3D35AC79D1CA}" type="slidenum">
              <a:rPr lang="sl-SI" smtClean="0"/>
              <a:pPr/>
              <a:t>‹#›</a:t>
            </a:fld>
            <a:endParaRPr lang="sl-SI"/>
          </a:p>
        </p:txBody>
      </p:sp>
      <p:sp>
        <p:nvSpPr>
          <p:cNvPr id="16" name="Ograda noge 15"/>
          <p:cNvSpPr>
            <a:spLocks noGrp="1"/>
          </p:cNvSpPr>
          <p:nvPr>
            <p:ph type="ftr" sz="quarter" idx="16"/>
          </p:nvPr>
        </p:nvSpPr>
        <p:spPr/>
        <p:txBody>
          <a:bodyPr/>
          <a:lstStyle/>
          <a:p>
            <a:endParaRPr lang="sl-SI"/>
          </a:p>
        </p:txBody>
      </p:sp>
      <p:sp>
        <p:nvSpPr>
          <p:cNvPr id="17" name="Naslov 16"/>
          <p:cNvSpPr>
            <a:spLocks noGrp="1"/>
          </p:cNvSpPr>
          <p:nvPr>
            <p:ph type="title"/>
          </p:nvPr>
        </p:nvSpPr>
        <p:spPr/>
        <p:txBody>
          <a:bodyPr rtlCol="0" anchor="b" anchorCtr="0"/>
          <a:lstStyle/>
          <a:p>
            <a:r>
              <a:rPr kumimoji="0" lang="sl-SI"/>
              <a:t>Kliknite, če želite urediti slog naslova matrice</a:t>
            </a:r>
            <a:endParaRPr kumimoji="0" lang="en-US"/>
          </a:p>
        </p:txBody>
      </p:sp>
    </p:spTree>
  </p:cSld>
  <p:clrMapOvr>
    <a:masterClrMapping/>
  </p:clrMapOvr>
  <p:transition spd="slow">
    <p:comb dir="vert"/>
    <p:sndAc>
      <p:stSnd>
        <p:snd r:embed="rId1" name="drumroll.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4" name="Ograda datuma 3"/>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580844F4-E3FF-4C4E-8B08-3D35AC79D1CA}" type="slidenum">
              <a:rPr lang="sl-SI" smtClean="0"/>
              <a:pPr/>
              <a:t>‹#›</a:t>
            </a:fld>
            <a:endParaRPr lang="sl-SI"/>
          </a:p>
        </p:txBody>
      </p:sp>
      <p:sp>
        <p:nvSpPr>
          <p:cNvPr id="2" name="Naslov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sl-SI"/>
              <a:t>Kliknite, če želite urediti slog naslova matrice</a:t>
            </a:r>
            <a:endParaRPr kumimoji="0" lang="en-US"/>
          </a:p>
        </p:txBody>
      </p:sp>
      <p:sp>
        <p:nvSpPr>
          <p:cNvPr id="3" name="Ograda besedila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a:t>Kliknite, če želite urediti sloge besedila matrice</a:t>
            </a:r>
          </a:p>
        </p:txBody>
      </p:sp>
      <p:cxnSp>
        <p:nvCxnSpPr>
          <p:cNvPr id="7" name="Raven konek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dir="vert"/>
    <p:sndAc>
      <p:stSnd>
        <p:snd r:embed="rId1" name="drumroll.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5" name="Ograda datuma 4"/>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580844F4-E3FF-4C4E-8B08-3D35AC79D1CA}" type="slidenum">
              <a:rPr lang="sl-SI" smtClean="0"/>
              <a:pPr/>
              <a:t>‹#›</a:t>
            </a:fld>
            <a:endParaRPr lang="sl-SI"/>
          </a:p>
        </p:txBody>
      </p:sp>
      <p:sp>
        <p:nvSpPr>
          <p:cNvPr id="2" name="Naslov 1"/>
          <p:cNvSpPr>
            <a:spLocks noGrp="1"/>
          </p:cNvSpPr>
          <p:nvPr>
            <p:ph type="title"/>
          </p:nvPr>
        </p:nvSpPr>
        <p:spPr/>
        <p:txBody>
          <a:bodyPr/>
          <a:lstStyle/>
          <a:p>
            <a:r>
              <a:rPr kumimoji="0" lang="sl-SI"/>
              <a:t>Kliknite, če želite urediti slog naslova matrice</a:t>
            </a:r>
            <a:endParaRPr kumimoji="0" lang="en-US"/>
          </a:p>
        </p:txBody>
      </p:sp>
      <p:sp>
        <p:nvSpPr>
          <p:cNvPr id="11" name="Ograda vsebine 10"/>
          <p:cNvSpPr>
            <a:spLocks noGrp="1"/>
          </p:cNvSpPr>
          <p:nvPr>
            <p:ph sz="half" idx="1"/>
          </p:nvPr>
        </p:nvSpPr>
        <p:spPr>
          <a:xfrm>
            <a:off x="457200" y="1524000"/>
            <a:ext cx="4059936"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13" name="Ograda vsebine 12"/>
          <p:cNvSpPr>
            <a:spLocks noGrp="1"/>
          </p:cNvSpPr>
          <p:nvPr>
            <p:ph sz="half" idx="2"/>
          </p:nvPr>
        </p:nvSpPr>
        <p:spPr>
          <a:xfrm>
            <a:off x="4648200" y="1524000"/>
            <a:ext cx="4059936" cy="4572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Tree>
  </p:cSld>
  <p:clrMapOvr>
    <a:masterClrMapping/>
  </p:clrMapOvr>
  <p:transition spd="slow">
    <p:comb dir="vert"/>
    <p:sndAc>
      <p:stSnd>
        <p:snd r:embed="rId1" name="drumroll.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9" name="Ograda številke diapozitiva 8"/>
          <p:cNvSpPr>
            <a:spLocks noGrp="1"/>
          </p:cNvSpPr>
          <p:nvPr>
            <p:ph type="sldNum" sz="quarter" idx="12"/>
          </p:nvPr>
        </p:nvSpPr>
        <p:spPr/>
        <p:txBody>
          <a:bodyPr/>
          <a:lstStyle/>
          <a:p>
            <a:fld id="{580844F4-E3FF-4C4E-8B08-3D35AC79D1CA}" type="slidenum">
              <a:rPr lang="sl-SI" smtClean="0"/>
              <a:pPr/>
              <a:t>‹#›</a:t>
            </a:fld>
            <a:endParaRPr lang="sl-SI"/>
          </a:p>
        </p:txBody>
      </p:sp>
      <p:sp>
        <p:nvSpPr>
          <p:cNvPr id="8" name="Ograda noge 7"/>
          <p:cNvSpPr>
            <a:spLocks noGrp="1"/>
          </p:cNvSpPr>
          <p:nvPr>
            <p:ph type="ftr" sz="quarter" idx="11"/>
          </p:nvPr>
        </p:nvSpPr>
        <p:spPr/>
        <p:txBody>
          <a:bodyPr/>
          <a:lstStyle/>
          <a:p>
            <a:endParaRPr lang="sl-SI"/>
          </a:p>
        </p:txBody>
      </p:sp>
      <p:sp>
        <p:nvSpPr>
          <p:cNvPr id="7" name="Ograda datuma 6"/>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3" name="Ograda besedila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sp>
        <p:nvSpPr>
          <p:cNvPr id="32" name="Ograda vsebine 31"/>
          <p:cNvSpPr>
            <a:spLocks noGrp="1"/>
          </p:cNvSpPr>
          <p:nvPr>
            <p:ph sz="half" idx="2"/>
          </p:nvPr>
        </p:nvSpPr>
        <p:spPr>
          <a:xfrm>
            <a:off x="457200" y="2201896"/>
            <a:ext cx="4038600" cy="3913632"/>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34" name="Ograda vsebine 33"/>
          <p:cNvSpPr>
            <a:spLocks noGrp="1"/>
          </p:cNvSpPr>
          <p:nvPr>
            <p:ph sz="quarter" idx="4"/>
          </p:nvPr>
        </p:nvSpPr>
        <p:spPr>
          <a:xfrm>
            <a:off x="4649788" y="2201896"/>
            <a:ext cx="4038600" cy="3913632"/>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2" name="Naslov 1"/>
          <p:cNvSpPr>
            <a:spLocks noGrp="1"/>
          </p:cNvSpPr>
          <p:nvPr>
            <p:ph type="title"/>
          </p:nvPr>
        </p:nvSpPr>
        <p:spPr>
          <a:xfrm>
            <a:off x="457200" y="155448"/>
            <a:ext cx="8229600" cy="1143000"/>
          </a:xfrm>
        </p:spPr>
        <p:txBody>
          <a:bodyPr anchor="b" anchorCtr="0"/>
          <a:lstStyle>
            <a:lvl1pPr>
              <a:defRPr/>
            </a:lvl1pPr>
          </a:lstStyle>
          <a:p>
            <a:r>
              <a:rPr kumimoji="0" lang="sl-SI"/>
              <a:t>Kliknite, če želite urediti slog naslova matrice</a:t>
            </a:r>
            <a:endParaRPr kumimoji="0" lang="en-US"/>
          </a:p>
        </p:txBody>
      </p:sp>
      <p:sp>
        <p:nvSpPr>
          <p:cNvPr id="12" name="Ograda besedila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a:t>Kliknite, če želite urediti sloge besedila matrice</a:t>
            </a:r>
          </a:p>
        </p:txBody>
      </p:sp>
      <p:cxnSp>
        <p:nvCxnSpPr>
          <p:cNvPr id="10" name="Raven konek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Raven konek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mb dir="vert"/>
    <p:sndAc>
      <p:stSnd>
        <p:snd r:embed="rId1" name="drumroll.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3" name="Ograda datuma 2"/>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580844F4-E3FF-4C4E-8B08-3D35AC79D1CA}" type="slidenum">
              <a:rPr lang="sl-SI" smtClean="0"/>
              <a:pPr/>
              <a:t>‹#›</a:t>
            </a:fld>
            <a:endParaRPr lang="sl-SI"/>
          </a:p>
        </p:txBody>
      </p:sp>
      <p:sp>
        <p:nvSpPr>
          <p:cNvPr id="2" name="Naslov 1"/>
          <p:cNvSpPr>
            <a:spLocks noGrp="1"/>
          </p:cNvSpPr>
          <p:nvPr>
            <p:ph type="title"/>
          </p:nvPr>
        </p:nvSpPr>
        <p:spPr/>
        <p:txBody>
          <a:bodyPr/>
          <a:lstStyle/>
          <a:p>
            <a:r>
              <a:rPr kumimoji="0" lang="sl-SI"/>
              <a:t>Kliknite, če želite urediti slog naslova matrice</a:t>
            </a:r>
            <a:endParaRPr kumimoji="0" lang="en-US"/>
          </a:p>
        </p:txBody>
      </p:sp>
    </p:spTree>
  </p:cSld>
  <p:clrMapOvr>
    <a:masterClrMapping/>
  </p:clrMapOvr>
  <p:transition spd="slow">
    <p:comb dir="vert"/>
    <p:sndAc>
      <p:stSnd>
        <p:snd r:embed="rId1" name="drumroll.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580844F4-E3FF-4C4E-8B08-3D35AC79D1CA}" type="slidenum">
              <a:rPr lang="sl-SI" smtClean="0"/>
              <a:pPr/>
              <a:t>‹#›</a:t>
            </a:fld>
            <a:endParaRPr lang="sl-SI"/>
          </a:p>
        </p:txBody>
      </p:sp>
    </p:spTree>
  </p:cSld>
  <p:clrMapOvr>
    <a:masterClrMapping/>
  </p:clrMapOvr>
  <p:transition spd="slow">
    <p:comb dir="vert"/>
    <p:sndAc>
      <p:stSnd>
        <p:snd r:embed="rId1" name="drumroll.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9" name="Ograda vsebine 28"/>
          <p:cNvSpPr>
            <a:spLocks noGrp="1"/>
          </p:cNvSpPr>
          <p:nvPr>
            <p:ph sz="quarter" idx="1"/>
          </p:nvPr>
        </p:nvSpPr>
        <p:spPr>
          <a:xfrm>
            <a:off x="457200" y="457200"/>
            <a:ext cx="6248400" cy="5715000"/>
          </a:xfrm>
        </p:spPr>
        <p:txBody>
          <a:bodyPr/>
          <a:lstStyle/>
          <a:p>
            <a:pPr lvl="0" eaLnBrk="1" latinLnBrk="0" hangingPunct="1"/>
            <a:r>
              <a:rPr lang="sl-SI"/>
              <a:t>Kliknite, če želite urediti sloge besedila matrice</a:t>
            </a:r>
          </a:p>
          <a:p>
            <a:pPr lvl="1" eaLnBrk="1" latinLnBrk="0" hangingPunct="1"/>
            <a:r>
              <a:rPr lang="sl-SI"/>
              <a:t>Druga raven</a:t>
            </a:r>
          </a:p>
          <a:p>
            <a:pPr lvl="2" eaLnBrk="1" latinLnBrk="0" hangingPunct="1"/>
            <a:r>
              <a:rPr lang="sl-SI"/>
              <a:t>Tretja raven</a:t>
            </a:r>
          </a:p>
          <a:p>
            <a:pPr lvl="3" eaLnBrk="1" latinLnBrk="0" hangingPunct="1"/>
            <a:r>
              <a:rPr lang="sl-SI"/>
              <a:t>Četrta raven</a:t>
            </a:r>
          </a:p>
          <a:p>
            <a:pPr lvl="4" eaLnBrk="1" latinLnBrk="0" hangingPunct="1"/>
            <a:r>
              <a:rPr lang="sl-SI"/>
              <a:t>Peta raven</a:t>
            </a:r>
            <a:endParaRPr kumimoji="0" lang="en-US"/>
          </a:p>
        </p:txBody>
      </p:sp>
      <p:sp>
        <p:nvSpPr>
          <p:cNvPr id="3" name="Ograda besedila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sl-SI"/>
              <a:t>Kliknite, če želite urediti sloge besedila matrice</a:t>
            </a:r>
          </a:p>
        </p:txBody>
      </p:sp>
      <p:sp>
        <p:nvSpPr>
          <p:cNvPr id="31" name="Naslov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l-SI"/>
              <a:t>Kliknite, če želite urediti slog naslova matrice</a:t>
            </a:r>
            <a:endParaRPr kumimoji="0" lang="en-US"/>
          </a:p>
        </p:txBody>
      </p:sp>
      <p:sp>
        <p:nvSpPr>
          <p:cNvPr id="8" name="Ograda datuma 7"/>
          <p:cNvSpPr>
            <a:spLocks noGrp="1"/>
          </p:cNvSpPr>
          <p:nvPr>
            <p:ph type="dt" sz="half" idx="14"/>
          </p:nvPr>
        </p:nvSpPr>
        <p:spPr/>
        <p:txBody>
          <a:bodyPr/>
          <a:lstStyle/>
          <a:p>
            <a:fld id="{8F49129D-E5CC-4526-AD8E-FD15D4CF7D2E}" type="datetimeFigureOut">
              <a:rPr lang="sl-SI" smtClean="0"/>
              <a:pPr/>
              <a:t>4. 07. 2019</a:t>
            </a:fld>
            <a:endParaRPr lang="sl-SI"/>
          </a:p>
        </p:txBody>
      </p:sp>
      <p:sp>
        <p:nvSpPr>
          <p:cNvPr id="9" name="Ograda številke diapozitiva 8"/>
          <p:cNvSpPr>
            <a:spLocks noGrp="1"/>
          </p:cNvSpPr>
          <p:nvPr>
            <p:ph type="sldNum" sz="quarter" idx="15"/>
          </p:nvPr>
        </p:nvSpPr>
        <p:spPr/>
        <p:txBody>
          <a:bodyPr/>
          <a:lstStyle/>
          <a:p>
            <a:fld id="{580844F4-E3FF-4C4E-8B08-3D35AC79D1CA}" type="slidenum">
              <a:rPr lang="sl-SI" smtClean="0"/>
              <a:pPr/>
              <a:t>‹#›</a:t>
            </a:fld>
            <a:endParaRPr lang="sl-SI"/>
          </a:p>
        </p:txBody>
      </p:sp>
      <p:sp>
        <p:nvSpPr>
          <p:cNvPr id="10" name="Ograda noge 9"/>
          <p:cNvSpPr>
            <a:spLocks noGrp="1"/>
          </p:cNvSpPr>
          <p:nvPr>
            <p:ph type="ftr" sz="quarter" idx="16"/>
          </p:nvPr>
        </p:nvSpPr>
        <p:spPr/>
        <p:txBody>
          <a:bodyPr/>
          <a:lstStyle/>
          <a:p>
            <a:endParaRPr lang="sl-SI"/>
          </a:p>
        </p:txBody>
      </p:sp>
    </p:spTree>
  </p:cSld>
  <p:clrMapOvr>
    <a:masterClrMapping/>
  </p:clrMapOvr>
  <p:transition spd="slow">
    <p:comb dir="vert"/>
    <p:sndAc>
      <p:stSnd>
        <p:snd r:embed="rId1" name="drumroll.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sl-SI"/>
              <a:t>Kliknite, če želite urediti slog naslova matrice</a:t>
            </a:r>
            <a:endParaRPr kumimoji="0" lang="en-US"/>
          </a:p>
        </p:txBody>
      </p:sp>
      <p:sp>
        <p:nvSpPr>
          <p:cNvPr id="3" name="Ograda slik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sl-SI"/>
              <a:t>Kliknite ikono, če želite dodati sliko</a:t>
            </a:r>
            <a:endParaRPr kumimoji="0" lang="en-US"/>
          </a:p>
        </p:txBody>
      </p:sp>
      <p:sp>
        <p:nvSpPr>
          <p:cNvPr id="4" name="Ograda besedila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sl-SI"/>
              <a:t>Kliknite, če želite urediti sloge besedila matrice</a:t>
            </a:r>
          </a:p>
        </p:txBody>
      </p:sp>
      <p:sp>
        <p:nvSpPr>
          <p:cNvPr id="8" name="Ograda datuma 7"/>
          <p:cNvSpPr>
            <a:spLocks noGrp="1"/>
          </p:cNvSpPr>
          <p:nvPr>
            <p:ph type="dt" sz="half" idx="10"/>
          </p:nvPr>
        </p:nvSpPr>
        <p:spPr/>
        <p:txBody>
          <a:bodyPr/>
          <a:lstStyle/>
          <a:p>
            <a:fld id="{8F49129D-E5CC-4526-AD8E-FD15D4CF7D2E}" type="datetimeFigureOut">
              <a:rPr lang="sl-SI" smtClean="0"/>
              <a:pPr/>
              <a:t>4. 07. 2019</a:t>
            </a:fld>
            <a:endParaRPr lang="sl-SI"/>
          </a:p>
        </p:txBody>
      </p:sp>
      <p:sp>
        <p:nvSpPr>
          <p:cNvPr id="9" name="Ograda številke diapozitiva 8"/>
          <p:cNvSpPr>
            <a:spLocks noGrp="1"/>
          </p:cNvSpPr>
          <p:nvPr>
            <p:ph type="sldNum" sz="quarter" idx="11"/>
          </p:nvPr>
        </p:nvSpPr>
        <p:spPr/>
        <p:txBody>
          <a:bodyPr/>
          <a:lstStyle/>
          <a:p>
            <a:fld id="{580844F4-E3FF-4C4E-8B08-3D35AC79D1CA}" type="slidenum">
              <a:rPr lang="sl-SI" smtClean="0"/>
              <a:pPr/>
              <a:t>‹#›</a:t>
            </a:fld>
            <a:endParaRPr lang="sl-SI"/>
          </a:p>
        </p:txBody>
      </p:sp>
      <p:sp>
        <p:nvSpPr>
          <p:cNvPr id="10" name="Ograda noge 9"/>
          <p:cNvSpPr>
            <a:spLocks noGrp="1"/>
          </p:cNvSpPr>
          <p:nvPr>
            <p:ph type="ftr" sz="quarter" idx="12"/>
          </p:nvPr>
        </p:nvSpPr>
        <p:spPr/>
        <p:txBody>
          <a:bodyPr/>
          <a:lstStyle/>
          <a:p>
            <a:endParaRPr lang="sl-SI"/>
          </a:p>
        </p:txBody>
      </p:sp>
    </p:spTree>
  </p:cSld>
  <p:clrMapOvr>
    <a:masterClrMapping/>
  </p:clrMapOvr>
  <p:transition spd="slow">
    <p:comb dir="vert"/>
    <p:sndAc>
      <p:stSnd>
        <p:snd r:embed="rId1" name="drumroll.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duotone>
              <a:prstClr val="black"/>
              <a:schemeClr val="accent1">
                <a:tint val="45000"/>
                <a:satMod val="400000"/>
              </a:schemeClr>
            </a:duotone>
            <a:lum bright="-4000" contrast="-4000"/>
          </a:blip>
          <a:srcRect/>
          <a:stretch>
            <a:fillRect/>
          </a:stretch>
        </a:blipFill>
        <a:effectLst/>
      </p:bgPr>
    </p:bg>
    <p:spTree>
      <p:nvGrpSpPr>
        <p:cNvPr id="1" name=""/>
        <p:cNvGrpSpPr/>
        <p:nvPr/>
      </p:nvGrpSpPr>
      <p:grpSpPr>
        <a:xfrm>
          <a:off x="0" y="0"/>
          <a:ext cx="0" cy="0"/>
          <a:chOff x="0" y="0"/>
          <a:chExt cx="0" cy="0"/>
        </a:xfrm>
      </p:grpSpPr>
      <p:sp>
        <p:nvSpPr>
          <p:cNvPr id="9" name="Ograda besedila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sl-SI"/>
              <a:t>Kliknite, če želite urediti sloge besedila matrice</a:t>
            </a:r>
          </a:p>
          <a:p>
            <a:pPr lvl="1" eaLnBrk="1" latinLnBrk="0" hangingPunct="1"/>
            <a:r>
              <a:rPr kumimoji="0" lang="sl-SI"/>
              <a:t>Druga raven</a:t>
            </a:r>
          </a:p>
          <a:p>
            <a:pPr lvl="2" eaLnBrk="1" latinLnBrk="0" hangingPunct="1"/>
            <a:r>
              <a:rPr kumimoji="0" lang="sl-SI"/>
              <a:t>Tretja raven</a:t>
            </a:r>
          </a:p>
          <a:p>
            <a:pPr lvl="3" eaLnBrk="1" latinLnBrk="0" hangingPunct="1"/>
            <a:r>
              <a:rPr kumimoji="0" lang="sl-SI"/>
              <a:t>Četrta raven</a:t>
            </a:r>
          </a:p>
          <a:p>
            <a:pPr lvl="4" eaLnBrk="1" latinLnBrk="0" hangingPunct="1"/>
            <a:r>
              <a:rPr kumimoji="0" lang="sl-SI"/>
              <a:t>Peta raven</a:t>
            </a:r>
            <a:endParaRPr kumimoji="0" lang="en-US"/>
          </a:p>
        </p:txBody>
      </p:sp>
      <p:sp>
        <p:nvSpPr>
          <p:cNvPr id="24" name="Ograda datum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F49129D-E5CC-4526-AD8E-FD15D4CF7D2E}" type="datetimeFigureOut">
              <a:rPr lang="sl-SI" smtClean="0"/>
              <a:pPr/>
              <a:t>4. 07. 2019</a:t>
            </a:fld>
            <a:endParaRPr lang="sl-SI"/>
          </a:p>
        </p:txBody>
      </p:sp>
      <p:sp>
        <p:nvSpPr>
          <p:cNvPr id="10" name="Ograda no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sl-SI"/>
          </a:p>
        </p:txBody>
      </p:sp>
      <p:sp>
        <p:nvSpPr>
          <p:cNvPr id="22" name="Ograda številke diapozitiva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80844F4-E3FF-4C4E-8B08-3D35AC79D1CA}" type="slidenum">
              <a:rPr lang="sl-SI" smtClean="0"/>
              <a:pPr/>
              <a:t>‹#›</a:t>
            </a:fld>
            <a:endParaRPr lang="sl-SI"/>
          </a:p>
        </p:txBody>
      </p:sp>
      <p:sp>
        <p:nvSpPr>
          <p:cNvPr id="5" name="Ograda naslova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sl-SI"/>
              <a:t>Kliknite, če želite urediti slog naslova matrice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mb dir="vert"/>
    <p:sndAc>
      <p:stSnd>
        <p:snd r:embed="rId13" name="drumroll.wav"/>
      </p:stSnd>
    </p:sndAc>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395536" y="4221088"/>
            <a:ext cx="8305800" cy="1143000"/>
          </a:xfrm>
        </p:spPr>
        <p:txBody>
          <a:bodyPr/>
          <a:lstStyle/>
          <a:p>
            <a:endParaRPr lang="sl-SI" dirty="0">
              <a:solidFill>
                <a:schemeClr val="bg1"/>
              </a:solidFill>
            </a:endParaRPr>
          </a:p>
        </p:txBody>
      </p:sp>
      <p:sp>
        <p:nvSpPr>
          <p:cNvPr id="2" name="Naslov 1"/>
          <p:cNvSpPr>
            <a:spLocks noGrp="1"/>
          </p:cNvSpPr>
          <p:nvPr>
            <p:ph type="ctrTitle"/>
          </p:nvPr>
        </p:nvSpPr>
        <p:spPr>
          <a:xfrm>
            <a:off x="395536" y="980728"/>
            <a:ext cx="8305800" cy="2283300"/>
          </a:xfrm>
        </p:spPr>
        <p:txBody>
          <a:bodyPr/>
          <a:lstStyle/>
          <a:p>
            <a:r>
              <a:rPr lang="sl-SI" dirty="0">
                <a:solidFill>
                  <a:schemeClr val="accent1"/>
                </a:solidFill>
              </a:rPr>
              <a:t>MATEMATIKA  SKOZI  ČAS</a:t>
            </a:r>
            <a:br>
              <a:rPr lang="sl-SI" dirty="0"/>
            </a:br>
            <a:endParaRPr lang="sl-SI" dirty="0"/>
          </a:p>
        </p:txBody>
      </p:sp>
    </p:spTree>
  </p:cSld>
  <p:clrMapOvr>
    <a:masterClrMapping/>
  </p:clrMapOvr>
  <p:transition spd="slow">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normAutofit/>
          </a:bodyPr>
          <a:lstStyle/>
          <a:p>
            <a:r>
              <a:rPr lang="sl-SI" sz="2800" dirty="0"/>
              <a:t>MATEMATIKA SE JE RAZVILA V ČASU PRVIH VISOKIH KULTUR, ZARADI PRAKTIČNIH POTREB (površina polj, vrednost blaga, število živali,…)</a:t>
            </a:r>
          </a:p>
          <a:p>
            <a:r>
              <a:rPr lang="sl-SI" sz="2800" dirty="0"/>
              <a:t>ŽE  V SREDNJEM VEKU SO ZNALI IZMERITI POVRŠINO KROGA π =3,14</a:t>
            </a:r>
          </a:p>
          <a:p>
            <a:endParaRPr lang="sl-SI" sz="2800" dirty="0"/>
          </a:p>
        </p:txBody>
      </p:sp>
      <p:sp>
        <p:nvSpPr>
          <p:cNvPr id="3" name="Naslov 2"/>
          <p:cNvSpPr>
            <a:spLocks noGrp="1"/>
          </p:cNvSpPr>
          <p:nvPr>
            <p:ph type="title"/>
          </p:nvPr>
        </p:nvSpPr>
        <p:spPr/>
        <p:txBody>
          <a:bodyPr/>
          <a:lstStyle/>
          <a:p>
            <a:r>
              <a:rPr lang="sl-SI" dirty="0">
                <a:latin typeface="Showcard Gothic" pitchFamily="82" charset="0"/>
              </a:rPr>
              <a:t>                      matematika</a:t>
            </a:r>
          </a:p>
        </p:txBody>
      </p:sp>
      <p:pic>
        <p:nvPicPr>
          <p:cNvPr id="6" name="Slika 5" descr="Pi-CM_svg.png"/>
          <p:cNvPicPr>
            <a:picLocks noChangeAspect="1"/>
          </p:cNvPicPr>
          <p:nvPr/>
        </p:nvPicPr>
        <p:blipFill>
          <a:blip r:embed="rId2" cstate="print"/>
          <a:stretch>
            <a:fillRect/>
          </a:stretch>
        </p:blipFill>
        <p:spPr>
          <a:xfrm>
            <a:off x="1043608" y="4365104"/>
            <a:ext cx="2232248" cy="1857806"/>
          </a:xfrm>
          <a:prstGeom prst="rect">
            <a:avLst/>
          </a:prstGeom>
        </p:spPr>
      </p:pic>
      <p:sp>
        <p:nvSpPr>
          <p:cNvPr id="7" name="Ovalni oblaček 6"/>
          <p:cNvSpPr/>
          <p:nvPr/>
        </p:nvSpPr>
        <p:spPr>
          <a:xfrm rot="871684">
            <a:off x="3284668" y="4557936"/>
            <a:ext cx="2304256" cy="1512168"/>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sl-SI" dirty="0">
                <a:solidFill>
                  <a:schemeClr val="accent1">
                    <a:lumMod val="75000"/>
                  </a:schemeClr>
                </a:solidFill>
              </a:rPr>
              <a:t>ZNAK   PI   </a:t>
            </a:r>
          </a:p>
          <a:p>
            <a:pPr algn="ctr"/>
            <a:r>
              <a:rPr lang="sl-SI" dirty="0">
                <a:solidFill>
                  <a:schemeClr val="accent1">
                    <a:lumMod val="75000"/>
                  </a:schemeClr>
                </a:solidFill>
              </a:rPr>
              <a:t>                           </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b="1" i="1" dirty="0"/>
              <a:t>Pitagorov izrek</a:t>
            </a:r>
            <a:r>
              <a:rPr lang="sl-SI" i="1" dirty="0"/>
              <a:t>:</a:t>
            </a:r>
            <a:r>
              <a:rPr lang="sl-SI" dirty="0"/>
              <a:t> V VSAKEM PRAVOKOTNEM TRIKOTNIKU JE PLOŠČINA KVADRATOV, KATERIH STRANICI USTREZATA KRAJŠIMA STRANICAMA TRIKOTNIKA (kateti) ENAKA PLOŠČINI KVADRATA S STRANICO, KI USTREZA DALJŠI STRANICI TRIKOTNIKA (hipotenuza), ALI NA KRATKO </a:t>
            </a:r>
            <a:r>
              <a:rPr lang="sl-SI" b="1" i="1" dirty="0"/>
              <a:t>A</a:t>
            </a:r>
            <a:r>
              <a:rPr lang="sl-SI" b="1" i="1" baseline="30000" dirty="0"/>
              <a:t>2</a:t>
            </a:r>
            <a:r>
              <a:rPr lang="sl-SI" b="1" i="1" dirty="0"/>
              <a:t>+B</a:t>
            </a:r>
            <a:r>
              <a:rPr lang="sl-SI" b="1" i="1" baseline="30000" dirty="0"/>
              <a:t>2</a:t>
            </a:r>
            <a:r>
              <a:rPr lang="sl-SI" b="1" i="1" dirty="0"/>
              <a:t>=C</a:t>
            </a:r>
            <a:r>
              <a:rPr lang="sl-SI" b="1" i="1" baseline="30000" dirty="0"/>
              <a:t>2</a:t>
            </a:r>
            <a:r>
              <a:rPr lang="sl-SI" dirty="0"/>
              <a:t>.</a:t>
            </a:r>
          </a:p>
          <a:p>
            <a:endParaRPr lang="sl-SI" dirty="0"/>
          </a:p>
        </p:txBody>
      </p:sp>
      <p:sp>
        <p:nvSpPr>
          <p:cNvPr id="3" name="Naslov 2"/>
          <p:cNvSpPr>
            <a:spLocks noGrp="1"/>
          </p:cNvSpPr>
          <p:nvPr>
            <p:ph type="title"/>
          </p:nvPr>
        </p:nvSpPr>
        <p:spPr/>
        <p:txBody>
          <a:bodyPr/>
          <a:lstStyle/>
          <a:p>
            <a:r>
              <a:rPr lang="sl-SI" dirty="0">
                <a:latin typeface="Showcard Gothic" pitchFamily="82" charset="0"/>
              </a:rPr>
              <a:t>               PITAGOROV  IZREK</a:t>
            </a:r>
          </a:p>
        </p:txBody>
      </p:sp>
      <p:pic>
        <p:nvPicPr>
          <p:cNvPr id="4" name="Slika 3" descr="abc.gif"/>
          <p:cNvPicPr>
            <a:picLocks noChangeAspect="1"/>
          </p:cNvPicPr>
          <p:nvPr/>
        </p:nvPicPr>
        <p:blipFill>
          <a:blip r:embed="rId2" cstate="print"/>
          <a:stretch>
            <a:fillRect/>
          </a:stretch>
        </p:blipFill>
        <p:spPr>
          <a:xfrm>
            <a:off x="3347864" y="3933056"/>
            <a:ext cx="2736304" cy="2736304"/>
          </a:xfrm>
          <a:prstGeom prst="ellipse">
            <a:avLst/>
          </a:prstGeom>
          <a:ln>
            <a:noFill/>
          </a:ln>
          <a:effectLst>
            <a:softEdge rad="112500"/>
          </a:effectLst>
        </p:spPr>
      </p:pic>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a:t>ZGODOVINA MATEMATIKE JE PODROČJE, KI SE UKVARJA Z IZVOROM NOVIH ODKRITIJ V MATEMATIKI IN MALO TUDI Z STANDARDNIMI MATEMATIČNIMI METODAMI IN ZAPISI V PRETEKLOSTI.</a:t>
            </a:r>
          </a:p>
          <a:p>
            <a:r>
              <a:rPr lang="sl-SI" dirty="0"/>
              <a:t>NA ZAČETKE RAZVOJA ZNANOSTI STA VPLIVALI ZAHTEVNEJŠA DRUŽBENA ORGANIZACIJA IN DRŽAVNA UPRAVA.</a:t>
            </a:r>
            <a:endParaRPr lang="sl-SI"/>
          </a:p>
          <a:p>
            <a:pPr>
              <a:buNone/>
            </a:pPr>
            <a:endParaRPr lang="sl-SI" dirty="0"/>
          </a:p>
        </p:txBody>
      </p:sp>
      <p:sp>
        <p:nvSpPr>
          <p:cNvPr id="3" name="Naslov 2"/>
          <p:cNvSpPr>
            <a:spLocks noGrp="1"/>
          </p:cNvSpPr>
          <p:nvPr>
            <p:ph type="title"/>
          </p:nvPr>
        </p:nvSpPr>
        <p:spPr/>
        <p:txBody>
          <a:bodyPr/>
          <a:lstStyle/>
          <a:p>
            <a:r>
              <a:rPr lang="sl-SI" dirty="0">
                <a:latin typeface="Showcard Gothic" pitchFamily="82" charset="0"/>
              </a:rPr>
              <a:t>     ZGODOVINA   MATEMATIKE</a:t>
            </a:r>
          </a:p>
        </p:txBody>
      </p:sp>
    </p:spTree>
  </p:cSld>
  <p:clrMapOvr>
    <a:masterClrMapping/>
  </p:clrMapOvr>
  <p:transition spd="med">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a:t>Ker so ljudje morali zaradi vsakoletnih poplav polja na novo meriti in določiti meje, da bi preprečili mejne spore, ali pa ker so morali izdelati načrt za gradnjo svetišča ali palače, se je začela razvijati matematika.</a:t>
            </a:r>
          </a:p>
          <a:p>
            <a:r>
              <a:rPr lang="sl-SI" dirty="0"/>
              <a:t>Znali so seštevati, odštevati, množiti in deliti ter sestavili celo tablice množenja in deljenja, znali so računati z ulomki. </a:t>
            </a:r>
          </a:p>
          <a:p>
            <a:r>
              <a:rPr lang="sl-SI" dirty="0"/>
              <a:t>Znanje geometrije je obsegalo računanje ploščine in prostornine geometrijskih teles.</a:t>
            </a:r>
          </a:p>
        </p:txBody>
      </p:sp>
      <p:sp>
        <p:nvSpPr>
          <p:cNvPr id="3" name="Naslov 2"/>
          <p:cNvSpPr>
            <a:spLocks noGrp="1"/>
          </p:cNvSpPr>
          <p:nvPr>
            <p:ph type="title"/>
          </p:nvPr>
        </p:nvSpPr>
        <p:spPr/>
        <p:txBody>
          <a:bodyPr/>
          <a:lstStyle/>
          <a:p>
            <a:r>
              <a:rPr lang="sl-SI" dirty="0">
                <a:latin typeface="Showcard Gothic" pitchFamily="82" charset="0"/>
              </a:rPr>
              <a:t>      BABILONSKA   MATEMATIKA</a:t>
            </a:r>
          </a:p>
        </p:txBody>
      </p:sp>
    </p:spTree>
  </p:cSld>
  <p:clrMapOvr>
    <a:masterClrMapping/>
  </p:clrMapOvr>
  <p:transition spd="slow">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a:t>Matematika je bila pri starih Egipčanih  povezana z astronomijo in arhitekturo.</a:t>
            </a:r>
          </a:p>
          <a:p>
            <a:r>
              <a:rPr lang="sl-SI" dirty="0"/>
              <a:t>Pri Egipčanih so našli veliko popisanih papirusov z matematično vsebino.</a:t>
            </a:r>
          </a:p>
        </p:txBody>
      </p:sp>
      <p:sp>
        <p:nvSpPr>
          <p:cNvPr id="3" name="Naslov 2"/>
          <p:cNvSpPr>
            <a:spLocks noGrp="1"/>
          </p:cNvSpPr>
          <p:nvPr>
            <p:ph type="title"/>
          </p:nvPr>
        </p:nvSpPr>
        <p:spPr/>
        <p:txBody>
          <a:bodyPr>
            <a:normAutofit/>
          </a:bodyPr>
          <a:lstStyle/>
          <a:p>
            <a:r>
              <a:rPr lang="sl-SI" dirty="0">
                <a:latin typeface="Showcard Gothic" pitchFamily="82" charset="0"/>
              </a:rPr>
              <a:t>      Egipčanska  matematika</a:t>
            </a:r>
          </a:p>
        </p:txBody>
      </p:sp>
    </p:spTree>
  </p:cSld>
  <p:clrMapOvr>
    <a:masterClrMapping/>
  </p:clrMapOvr>
  <p:transition spd="slow">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normAutofit/>
          </a:bodyPr>
          <a:lstStyle/>
          <a:p>
            <a:r>
              <a:rPr lang="sl-SI" dirty="0"/>
              <a:t>Prvi viri o matematiki na Kitajskem govorijo, da se je matematika razvila med letoma 1000 in 750 pr. n. št. </a:t>
            </a:r>
          </a:p>
          <a:p>
            <a:r>
              <a:rPr lang="sl-SI" dirty="0"/>
              <a:t>Prvi viri naj bi bili astronomski izračuni in lastnosti pravokotnega trikotnika (Pitagorov izrek).</a:t>
            </a:r>
          </a:p>
          <a:p>
            <a:r>
              <a:rPr lang="sl-SI" dirty="0"/>
              <a:t>Kitajci so uporabljali tudi palična števila, zapis s palicami: </a:t>
            </a:r>
            <a:r>
              <a:rPr lang="sl-SI" dirty="0" err="1"/>
              <a:t>enice</a:t>
            </a:r>
            <a:r>
              <a:rPr lang="sl-SI" dirty="0"/>
              <a:t>, </a:t>
            </a:r>
            <a:r>
              <a:rPr lang="sl-SI" dirty="0" err="1"/>
              <a:t>desetice</a:t>
            </a:r>
            <a:r>
              <a:rPr lang="sl-SI" dirty="0"/>
              <a:t>, prazno mesto pa je pomenilo ničlo. Poznali so tudi negativna števila. Poznali so tudi Gaussov postopek za reševanje linearnih enačb. Poznali so tudi ulomke. Števec so imenovali sin, imenovalec pa mati. Znali so računati tudi kvadratne in kubične korene.</a:t>
            </a:r>
          </a:p>
        </p:txBody>
      </p:sp>
      <p:sp>
        <p:nvSpPr>
          <p:cNvPr id="3" name="Naslov 2"/>
          <p:cNvSpPr>
            <a:spLocks noGrp="1"/>
          </p:cNvSpPr>
          <p:nvPr>
            <p:ph type="title"/>
          </p:nvPr>
        </p:nvSpPr>
        <p:spPr/>
        <p:txBody>
          <a:bodyPr/>
          <a:lstStyle/>
          <a:p>
            <a:r>
              <a:rPr lang="sl-SI" dirty="0">
                <a:latin typeface="Showcard Gothic" pitchFamily="82" charset="0"/>
              </a:rPr>
              <a:t>        Kitajska   matematika</a:t>
            </a:r>
          </a:p>
        </p:txBody>
      </p:sp>
    </p:spTree>
  </p:cSld>
  <p:clrMapOvr>
    <a:masterClrMapping/>
  </p:clrMapOvr>
  <p:transition spd="slow">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a:t>Indijska matematika se je začela s propadom Rimskega imperija.</a:t>
            </a:r>
          </a:p>
          <a:p>
            <a:r>
              <a:rPr lang="sl-SI" dirty="0"/>
              <a:t>Razvijati se je začela še preden so pred približno 4000 leti čez Himalajo z mnogih visokih planot Srednje Azije vdrla v Indijo arijska plemena.</a:t>
            </a:r>
          </a:p>
          <a:p>
            <a:r>
              <a:rPr lang="sl-SI" dirty="0"/>
              <a:t>Edino matematično besedilo iz tistega obdobja je bila knjiga o uporabni matematiki z naslovom </a:t>
            </a:r>
            <a:r>
              <a:rPr lang="sl-SI" i="1" dirty="0" err="1"/>
              <a:t>Vrvičarji</a:t>
            </a:r>
            <a:r>
              <a:rPr lang="sl-SI" i="1" dirty="0"/>
              <a:t>.</a:t>
            </a:r>
          </a:p>
          <a:p>
            <a:pPr>
              <a:buNone/>
            </a:pPr>
            <a:endParaRPr lang="sl-SI" dirty="0"/>
          </a:p>
        </p:txBody>
      </p:sp>
      <p:sp>
        <p:nvSpPr>
          <p:cNvPr id="3" name="Naslov 2"/>
          <p:cNvSpPr>
            <a:spLocks noGrp="1"/>
          </p:cNvSpPr>
          <p:nvPr>
            <p:ph type="title"/>
          </p:nvPr>
        </p:nvSpPr>
        <p:spPr/>
        <p:txBody>
          <a:bodyPr/>
          <a:lstStyle/>
          <a:p>
            <a:r>
              <a:rPr lang="sl-SI" dirty="0">
                <a:latin typeface="Showcard Gothic" pitchFamily="82" charset="0"/>
              </a:rPr>
              <a:t>         Indijska  matematika</a:t>
            </a:r>
          </a:p>
        </p:txBody>
      </p:sp>
    </p:spTree>
  </p:cSld>
  <p:clrMapOvr>
    <a:masterClrMapping/>
  </p:clrMapOvr>
  <p:transition spd="slow">
    <p:strips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dirty="0" err="1"/>
              <a:t>Bernhard</a:t>
            </a:r>
            <a:r>
              <a:rPr lang="sl-SI" dirty="0"/>
              <a:t> </a:t>
            </a:r>
            <a:r>
              <a:rPr lang="sl-SI" dirty="0" err="1"/>
              <a:t>Perger</a:t>
            </a:r>
            <a:endParaRPr lang="sl-SI" dirty="0"/>
          </a:p>
          <a:p>
            <a:r>
              <a:rPr lang="sl-SI" dirty="0"/>
              <a:t>Andrej </a:t>
            </a:r>
            <a:r>
              <a:rPr lang="sl-SI" dirty="0" err="1"/>
              <a:t>Perlah</a:t>
            </a:r>
            <a:endParaRPr lang="sl-SI" dirty="0"/>
          </a:p>
          <a:p>
            <a:r>
              <a:rPr lang="sl-SI" dirty="0"/>
              <a:t>Klemen Kukec</a:t>
            </a:r>
          </a:p>
          <a:p>
            <a:r>
              <a:rPr lang="sl-SI" dirty="0"/>
              <a:t>Janez Florjančič</a:t>
            </a:r>
          </a:p>
          <a:p>
            <a:r>
              <a:rPr lang="sl-SI" dirty="0"/>
              <a:t>Avguštin </a:t>
            </a:r>
            <a:r>
              <a:rPr lang="sl-SI" dirty="0" err="1"/>
              <a:t>Hallerstein</a:t>
            </a:r>
            <a:endParaRPr lang="sl-SI" dirty="0"/>
          </a:p>
          <a:p>
            <a:r>
              <a:rPr lang="sl-SI"/>
              <a:t>Jurij Vega</a:t>
            </a:r>
            <a:endParaRPr lang="sl-SI" dirty="0"/>
          </a:p>
          <a:p>
            <a:endParaRPr lang="sl-SI" dirty="0"/>
          </a:p>
        </p:txBody>
      </p:sp>
      <p:sp>
        <p:nvSpPr>
          <p:cNvPr id="3" name="Naslov 2"/>
          <p:cNvSpPr>
            <a:spLocks noGrp="1"/>
          </p:cNvSpPr>
          <p:nvPr>
            <p:ph type="title"/>
          </p:nvPr>
        </p:nvSpPr>
        <p:spPr/>
        <p:txBody>
          <a:bodyPr/>
          <a:lstStyle/>
          <a:p>
            <a:r>
              <a:rPr lang="sl-SI" dirty="0">
                <a:latin typeface="Showcard Gothic" pitchFamily="82" charset="0"/>
              </a:rPr>
              <a:t>Slavni  slovenski  matematiki</a:t>
            </a:r>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r">
  <a:themeElements>
    <a:clrScheme name="Stek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isarna – klasičn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410</Words>
  <Application>Microsoft Office PowerPoint</Application>
  <PresentationFormat>On-screen Show (4:3)</PresentationFormat>
  <Paragraphs>37</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Showcard Gothic</vt:lpstr>
      <vt:lpstr>Times New Roman</vt:lpstr>
      <vt:lpstr>Wingdings 2</vt:lpstr>
      <vt:lpstr>Papir</vt:lpstr>
      <vt:lpstr>MATEMATIKA  SKOZI  ČAS </vt:lpstr>
      <vt:lpstr>                      matematika</vt:lpstr>
      <vt:lpstr>               PITAGOROV  IZREK</vt:lpstr>
      <vt:lpstr>     ZGODOVINA   MATEMATIKE</vt:lpstr>
      <vt:lpstr>      BABILONSKA   MATEMATIKA</vt:lpstr>
      <vt:lpstr>      Egipčanska  matematika</vt:lpstr>
      <vt:lpstr>        Kitajska   matematika</vt:lpstr>
      <vt:lpstr>         Indijska  matematika</vt:lpstr>
      <vt:lpstr>Slavni  slovenski  matematiki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2019-07-04T11:10:06Z</dcterms:created>
  <dcterms:modified xsi:type="dcterms:W3CDTF">2019-07-04T11:10:06Z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