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808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konektor 6">
            <a:extLst>
              <a:ext uri="{FF2B5EF4-FFF2-40B4-BE49-F238E27FC236}">
                <a16:creationId xmlns:a16="http://schemas.microsoft.com/office/drawing/2014/main" id="{846B8A00-75A3-4395-A1DD-57015D32C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15">
            <a:extLst>
              <a:ext uri="{FF2B5EF4-FFF2-40B4-BE49-F238E27FC236}">
                <a16:creationId xmlns:a16="http://schemas.microsoft.com/office/drawing/2014/main" id="{EF36D7F2-C007-4387-BD50-2028D9542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4D877-1F44-4A36-94A9-4459EA534C4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1">
            <a:extLst>
              <a:ext uri="{FF2B5EF4-FFF2-40B4-BE49-F238E27FC236}">
                <a16:creationId xmlns:a16="http://schemas.microsoft.com/office/drawing/2014/main" id="{90BD51A1-02AD-4832-9710-60DD6374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4">
            <a:extLst>
              <a:ext uri="{FF2B5EF4-FFF2-40B4-BE49-F238E27FC236}">
                <a16:creationId xmlns:a16="http://schemas.microsoft.com/office/drawing/2014/main" id="{FEAF3355-3CC4-4702-B97D-F3073C859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0ADEE879-9891-499E-9BF6-32A5B3910F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5039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0">
            <a:extLst>
              <a:ext uri="{FF2B5EF4-FFF2-40B4-BE49-F238E27FC236}">
                <a16:creationId xmlns:a16="http://schemas.microsoft.com/office/drawing/2014/main" id="{4EDEB8F7-5498-42EB-A837-5CAE85BA5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95177-2AAB-4EAE-8518-66DCB1632B5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7">
            <a:extLst>
              <a:ext uri="{FF2B5EF4-FFF2-40B4-BE49-F238E27FC236}">
                <a16:creationId xmlns:a16="http://schemas.microsoft.com/office/drawing/2014/main" id="{CD451C27-420F-4552-8AA2-D732440B8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6F30BFFE-4C5C-4256-864B-21DA0FADD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B9B1B-E389-423F-AA7F-695306D78E8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3797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A80BE25-E4AF-4360-B5ED-6126C195A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B9A2C-52FC-4515-B962-74511782B2F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B37653C-122F-440F-86FE-3A6205BD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29CA9F9-CC07-41C8-AB4D-16B90C14F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5BE1C-8F30-4182-A568-0F78FBD439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3222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7" name="Ograda vsebin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4">
            <a:extLst>
              <a:ext uri="{FF2B5EF4-FFF2-40B4-BE49-F238E27FC236}">
                <a16:creationId xmlns:a16="http://schemas.microsoft.com/office/drawing/2014/main" id="{7DD135EA-8357-4965-8FBA-8183B8D97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65AF0-9027-4103-A3F0-0739C604031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18">
            <a:extLst>
              <a:ext uri="{FF2B5EF4-FFF2-40B4-BE49-F238E27FC236}">
                <a16:creationId xmlns:a16="http://schemas.microsoft.com/office/drawing/2014/main" id="{5FEF64FF-41F7-4A0E-8424-F5057BB71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5">
            <a:extLst>
              <a:ext uri="{FF2B5EF4-FFF2-40B4-BE49-F238E27FC236}">
                <a16:creationId xmlns:a16="http://schemas.microsoft.com/office/drawing/2014/main" id="{31447893-D21A-476E-8147-87DFA71EC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EAD0EAA4-2449-4688-B4DF-A3FBF1A2E85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9612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konektor 6">
            <a:extLst>
              <a:ext uri="{FF2B5EF4-FFF2-40B4-BE49-F238E27FC236}">
                <a16:creationId xmlns:a16="http://schemas.microsoft.com/office/drawing/2014/main" id="{EC620CF4-E1F2-4628-8DD9-D8A9311749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18">
            <a:extLst>
              <a:ext uri="{FF2B5EF4-FFF2-40B4-BE49-F238E27FC236}">
                <a16:creationId xmlns:a16="http://schemas.microsoft.com/office/drawing/2014/main" id="{95AF4B8B-3B3D-461D-80EA-1DE79C7F1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734A4-2916-4030-8695-89881DF0028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10">
            <a:extLst>
              <a:ext uri="{FF2B5EF4-FFF2-40B4-BE49-F238E27FC236}">
                <a16:creationId xmlns:a16="http://schemas.microsoft.com/office/drawing/2014/main" id="{5C6D4D84-84FB-4EC0-8DCD-4AA2FEDFB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5">
            <a:extLst>
              <a:ext uri="{FF2B5EF4-FFF2-40B4-BE49-F238E27FC236}">
                <a16:creationId xmlns:a16="http://schemas.microsoft.com/office/drawing/2014/main" id="{F966B9D8-77BA-41B1-894E-4116C78F2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1616D-E0A6-43A2-9411-0B4FB8D5430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55590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0">
            <a:extLst>
              <a:ext uri="{FF2B5EF4-FFF2-40B4-BE49-F238E27FC236}">
                <a16:creationId xmlns:a16="http://schemas.microsoft.com/office/drawing/2014/main" id="{CCC06FAD-6658-46B3-B1E9-CEBE5E530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8FDD-27D8-490E-9C3E-EEBCC716959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7">
            <a:extLst>
              <a:ext uri="{FF2B5EF4-FFF2-40B4-BE49-F238E27FC236}">
                <a16:creationId xmlns:a16="http://schemas.microsoft.com/office/drawing/2014/main" id="{8B5CE66F-7A1D-4E3C-879E-FD606503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4">
            <a:extLst>
              <a:ext uri="{FF2B5EF4-FFF2-40B4-BE49-F238E27FC236}">
                <a16:creationId xmlns:a16="http://schemas.microsoft.com/office/drawing/2014/main" id="{0CDA7D18-76F9-45E8-BB9E-D3104367E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35827-FC63-4BCE-9951-E8F1F1E2BB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5333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10">
            <a:extLst>
              <a:ext uri="{FF2B5EF4-FFF2-40B4-BE49-F238E27FC236}">
                <a16:creationId xmlns:a16="http://schemas.microsoft.com/office/drawing/2014/main" id="{BCF1AA01-8E80-49E8-BFD5-43F71DA02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5" name="Ograda besedil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8" name="Ograda vsebin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8" name="Ograda datuma 9">
            <a:extLst>
              <a:ext uri="{FF2B5EF4-FFF2-40B4-BE49-F238E27FC236}">
                <a16:creationId xmlns:a16="http://schemas.microsoft.com/office/drawing/2014/main" id="{40E65BD9-72C7-41B6-A5E4-C289E150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EB29C-4F29-4666-A52B-5851737D1E3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Ograda noge 5">
            <a:extLst>
              <a:ext uri="{FF2B5EF4-FFF2-40B4-BE49-F238E27FC236}">
                <a16:creationId xmlns:a16="http://schemas.microsoft.com/office/drawing/2014/main" id="{83AB1852-6903-4231-A1D6-AEDA42307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6">
            <a:extLst>
              <a:ext uri="{FF2B5EF4-FFF2-40B4-BE49-F238E27FC236}">
                <a16:creationId xmlns:a16="http://schemas.microsoft.com/office/drawing/2014/main" id="{A974C2E8-6712-40CC-976D-9C870D49C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A8B05C06-D398-4519-A488-5C76E99D66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677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0">
            <a:extLst>
              <a:ext uri="{FF2B5EF4-FFF2-40B4-BE49-F238E27FC236}">
                <a16:creationId xmlns:a16="http://schemas.microsoft.com/office/drawing/2014/main" id="{F28C1343-2320-480C-8C4C-1686D4676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098A4-6081-4072-B23F-148C4A953E2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7">
            <a:extLst>
              <a:ext uri="{FF2B5EF4-FFF2-40B4-BE49-F238E27FC236}">
                <a16:creationId xmlns:a16="http://schemas.microsoft.com/office/drawing/2014/main" id="{956C8B50-C427-4AE3-BFE9-38F02749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25FF143B-2A4C-45C3-9024-2706A22BC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B530F-0DA7-434B-98F5-726B991818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4982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">
            <a:extLst>
              <a:ext uri="{FF2B5EF4-FFF2-40B4-BE49-F238E27FC236}">
                <a16:creationId xmlns:a16="http://schemas.microsoft.com/office/drawing/2014/main" id="{105050BD-9BB7-46A4-AA8E-F74F0A5A3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6FF5C-8BF0-4F18-B05A-F62DBE23324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3">
            <a:extLst>
              <a:ext uri="{FF2B5EF4-FFF2-40B4-BE49-F238E27FC236}">
                <a16:creationId xmlns:a16="http://schemas.microsoft.com/office/drawing/2014/main" id="{9FF7B014-555E-40AC-820B-8401A6B40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A3D5116E-981F-4E6F-9A73-BDA0ED0C9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C3CBC-8608-4932-A33F-9250373F8D8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441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7">
            <a:extLst>
              <a:ext uri="{FF2B5EF4-FFF2-40B4-BE49-F238E27FC236}">
                <a16:creationId xmlns:a16="http://schemas.microsoft.com/office/drawing/2014/main" id="{0E2EB05C-FDB9-40C8-A993-639903E2C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24">
            <a:extLst>
              <a:ext uri="{FF2B5EF4-FFF2-40B4-BE49-F238E27FC236}">
                <a16:creationId xmlns:a16="http://schemas.microsoft.com/office/drawing/2014/main" id="{65386A40-35CF-4281-B81D-C177B530C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482CB-7DA1-4B86-A616-1A55A348D79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28">
            <a:extLst>
              <a:ext uri="{FF2B5EF4-FFF2-40B4-BE49-F238E27FC236}">
                <a16:creationId xmlns:a16="http://schemas.microsoft.com/office/drawing/2014/main" id="{3E2AACBD-74B3-43CF-BE4A-6D56671E0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6">
            <a:extLst>
              <a:ext uri="{FF2B5EF4-FFF2-40B4-BE49-F238E27FC236}">
                <a16:creationId xmlns:a16="http://schemas.microsoft.com/office/drawing/2014/main" id="{2A5FEF43-13EB-4B08-AD0A-EBCE19017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D3FD7-39EE-4E7F-BEB6-06633BB12D5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456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6">
            <a:extLst>
              <a:ext uri="{FF2B5EF4-FFF2-40B4-BE49-F238E27FC236}">
                <a16:creationId xmlns:a16="http://schemas.microsoft.com/office/drawing/2014/main" id="{525AEA13-0152-43C1-AFFF-D66E6644E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E2715-AB9E-4793-A619-45D1102BAAD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40380CBA-0FB1-4CE9-88E3-06820B239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30">
            <a:extLst>
              <a:ext uri="{FF2B5EF4-FFF2-40B4-BE49-F238E27FC236}">
                <a16:creationId xmlns:a16="http://schemas.microsoft.com/office/drawing/2014/main" id="{8AF0C88D-1A70-415F-9251-06C41641E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08C0B-7372-4EDE-9CA8-8E33B4ACAFF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846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6">
            <a:extLst>
              <a:ext uri="{FF2B5EF4-FFF2-40B4-BE49-F238E27FC236}">
                <a16:creationId xmlns:a16="http://schemas.microsoft.com/office/drawing/2014/main" id="{686BBB05-817B-4A33-98FD-EB1FD4D73C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Ograda besedila 7">
            <a:extLst>
              <a:ext uri="{FF2B5EF4-FFF2-40B4-BE49-F238E27FC236}">
                <a16:creationId xmlns:a16="http://schemas.microsoft.com/office/drawing/2014/main" id="{29999CD5-36CE-42D3-BE04-6A7622F7EB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1" name="Ograda datuma 10">
            <a:extLst>
              <a:ext uri="{FF2B5EF4-FFF2-40B4-BE49-F238E27FC236}">
                <a16:creationId xmlns:a16="http://schemas.microsoft.com/office/drawing/2014/main" id="{25C1711B-345B-4A56-9AD9-204A1D7515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C20186-2F44-4427-8072-288731090C6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8" name="Ograda noge 27">
            <a:extLst>
              <a:ext uri="{FF2B5EF4-FFF2-40B4-BE49-F238E27FC236}">
                <a16:creationId xmlns:a16="http://schemas.microsoft.com/office/drawing/2014/main" id="{AEDAC002-D7C7-4BDC-91E2-EC9D7D038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75441D14-F524-4E91-A555-6C311FC0C7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fld id="{0A0E8FC2-E5AE-40C4-9A5B-275AB1069E0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aslova 9">
            <a:extLst>
              <a:ext uri="{FF2B5EF4-FFF2-40B4-BE49-F238E27FC236}">
                <a16:creationId xmlns:a16="http://schemas.microsoft.com/office/drawing/2014/main" id="{20766E1E-BB86-4962-BCDF-16587C64D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Raven konektor 8">
            <a:extLst>
              <a:ext uri="{FF2B5EF4-FFF2-40B4-BE49-F238E27FC236}">
                <a16:creationId xmlns:a16="http://schemas.microsoft.com/office/drawing/2014/main" id="{398047F2-6D52-4F86-97F4-8828A307E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1">
            <a:extLst>
              <a:ext uri="{FF2B5EF4-FFF2-40B4-BE49-F238E27FC236}">
                <a16:creationId xmlns:a16="http://schemas.microsoft.com/office/drawing/2014/main" id="{E6E31E76-BA83-4178-939E-DF26DE2D45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0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2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splet-stari.fnm.uni-mb.si/pedagoska/didgradiva/2005/uc_geotelesa/Povezave/piramida/piramida_8.wr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splet-stari.fnm.uni-mb.si/pedagoska/didgradiva/2005/uc_geotelesa/Povezave/piramida/piramida_8.wr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l.wikipedia.org/wiki/Osemkotni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24775CF0-83C0-4523-A325-AD6D78A87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260350"/>
            <a:ext cx="8458200" cy="9144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4800" b="1" dirty="0">
                <a:latin typeface="Tempus Sans ITC" pitchFamily="82" charset="0"/>
              </a:rPr>
              <a:t>Pravilna pokon</a:t>
            </a:r>
            <a:r>
              <a:rPr lang="sl-SI" sz="4800" dirty="0">
                <a:latin typeface="Tempus Sans ITC" pitchFamily="82" charset="0"/>
              </a:rPr>
              <a:t>č</a:t>
            </a:r>
            <a:r>
              <a:rPr lang="sl-SI" sz="4800" b="1" dirty="0">
                <a:latin typeface="Tempus Sans ITC" pitchFamily="82" charset="0"/>
              </a:rPr>
              <a:t>na </a:t>
            </a:r>
            <a:r>
              <a:rPr lang="sl-SI" sz="4800" b="1" dirty="0" err="1">
                <a:latin typeface="Tempus Sans ITC" pitchFamily="82" charset="0"/>
              </a:rPr>
              <a:t>osemstrana</a:t>
            </a:r>
            <a:r>
              <a:rPr lang="sl-SI" sz="4800" b="1" dirty="0">
                <a:latin typeface="Tempus Sans ITC" pitchFamily="82" charset="0"/>
              </a:rPr>
              <a:t> piramida</a:t>
            </a:r>
          </a:p>
        </p:txBody>
      </p:sp>
      <p:pic>
        <p:nvPicPr>
          <p:cNvPr id="23556" name="Picture 4" descr="http://splet-stari.fnm.uni-mb.si/pedagoska/didgradiva/2005/uc_geotelesa/Povezave/piramida/piramida_8.gif">
            <a:hlinkClick r:id="rId2"/>
            <a:extLst>
              <a:ext uri="{FF2B5EF4-FFF2-40B4-BE49-F238E27FC236}">
                <a16:creationId xmlns:a16="http://schemas.microsoft.com/office/drawing/2014/main" id="{C37045D6-9608-4F87-A8CD-13A9FCE08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1916113"/>
            <a:ext cx="5113338" cy="4597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7" name="Raven konektor 6">
            <a:extLst>
              <a:ext uri="{FF2B5EF4-FFF2-40B4-BE49-F238E27FC236}">
                <a16:creationId xmlns:a16="http://schemas.microsoft.com/office/drawing/2014/main" id="{B6CE0386-F40E-4E85-9B34-92044E6E5E5C}"/>
              </a:ext>
            </a:extLst>
          </p:cNvPr>
          <p:cNvCxnSpPr/>
          <p:nvPr/>
        </p:nvCxnSpPr>
        <p:spPr>
          <a:xfrm flipV="1">
            <a:off x="1835696" y="4869160"/>
            <a:ext cx="648072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aven konektor 8">
            <a:extLst>
              <a:ext uri="{FF2B5EF4-FFF2-40B4-BE49-F238E27FC236}">
                <a16:creationId xmlns:a16="http://schemas.microsoft.com/office/drawing/2014/main" id="{FB1CA039-0AD1-4491-B832-47F529B48739}"/>
              </a:ext>
            </a:extLst>
          </p:cNvPr>
          <p:cNvCxnSpPr/>
          <p:nvPr/>
        </p:nvCxnSpPr>
        <p:spPr>
          <a:xfrm flipV="1">
            <a:off x="2483768" y="4365104"/>
            <a:ext cx="2088232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Raven konektor 11">
            <a:extLst>
              <a:ext uri="{FF2B5EF4-FFF2-40B4-BE49-F238E27FC236}">
                <a16:creationId xmlns:a16="http://schemas.microsoft.com/office/drawing/2014/main" id="{774DCC9F-FCD3-465D-A1B5-B4A0F16FE0F2}"/>
              </a:ext>
            </a:extLst>
          </p:cNvPr>
          <p:cNvCxnSpPr/>
          <p:nvPr/>
        </p:nvCxnSpPr>
        <p:spPr>
          <a:xfrm>
            <a:off x="4572000" y="4365104"/>
            <a:ext cx="158417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aven konektor 13">
            <a:extLst>
              <a:ext uri="{FF2B5EF4-FFF2-40B4-BE49-F238E27FC236}">
                <a16:creationId xmlns:a16="http://schemas.microsoft.com/office/drawing/2014/main" id="{52913276-D4D3-45F5-A81F-CD2FC948C7C4}"/>
              </a:ext>
            </a:extLst>
          </p:cNvPr>
          <p:cNvCxnSpPr/>
          <p:nvPr/>
        </p:nvCxnSpPr>
        <p:spPr>
          <a:xfrm>
            <a:off x="1835696" y="5589240"/>
            <a:ext cx="792088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Raven konektor 16">
            <a:extLst>
              <a:ext uri="{FF2B5EF4-FFF2-40B4-BE49-F238E27FC236}">
                <a16:creationId xmlns:a16="http://schemas.microsoft.com/office/drawing/2014/main" id="{4D6F4308-E657-4742-865F-F08158153305}"/>
              </a:ext>
            </a:extLst>
          </p:cNvPr>
          <p:cNvCxnSpPr/>
          <p:nvPr/>
        </p:nvCxnSpPr>
        <p:spPr>
          <a:xfrm>
            <a:off x="6156176" y="4581128"/>
            <a:ext cx="144016" cy="648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Raven konektor 19">
            <a:extLst>
              <a:ext uri="{FF2B5EF4-FFF2-40B4-BE49-F238E27FC236}">
                <a16:creationId xmlns:a16="http://schemas.microsoft.com/office/drawing/2014/main" id="{1B6009D4-E12B-4980-BCE2-C5B668ABF4A9}"/>
              </a:ext>
            </a:extLst>
          </p:cNvPr>
          <p:cNvCxnSpPr/>
          <p:nvPr/>
        </p:nvCxnSpPr>
        <p:spPr>
          <a:xfrm flipV="1">
            <a:off x="5364088" y="5229200"/>
            <a:ext cx="936104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Raven konektor 21">
            <a:extLst>
              <a:ext uri="{FF2B5EF4-FFF2-40B4-BE49-F238E27FC236}">
                <a16:creationId xmlns:a16="http://schemas.microsoft.com/office/drawing/2014/main" id="{EE5081A7-21E2-4288-8958-3CF552676B3F}"/>
              </a:ext>
            </a:extLst>
          </p:cNvPr>
          <p:cNvCxnSpPr/>
          <p:nvPr/>
        </p:nvCxnSpPr>
        <p:spPr>
          <a:xfrm flipV="1">
            <a:off x="4067944" y="5733256"/>
            <a:ext cx="1296144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Raven konektor 28">
            <a:extLst>
              <a:ext uri="{FF2B5EF4-FFF2-40B4-BE49-F238E27FC236}">
                <a16:creationId xmlns:a16="http://schemas.microsoft.com/office/drawing/2014/main" id="{D4106FA6-17C0-4099-B6F3-FD2D6AABBF61}"/>
              </a:ext>
            </a:extLst>
          </p:cNvPr>
          <p:cNvCxnSpPr/>
          <p:nvPr/>
        </p:nvCxnSpPr>
        <p:spPr>
          <a:xfrm>
            <a:off x="2627784" y="6072187"/>
            <a:ext cx="14401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Raven konektor 33">
            <a:extLst>
              <a:ext uri="{FF2B5EF4-FFF2-40B4-BE49-F238E27FC236}">
                <a16:creationId xmlns:a16="http://schemas.microsoft.com/office/drawing/2014/main" id="{048FECAF-F19A-4868-98E7-EF70E9A0FDFD}"/>
              </a:ext>
            </a:extLst>
          </p:cNvPr>
          <p:cNvCxnSpPr/>
          <p:nvPr/>
        </p:nvCxnSpPr>
        <p:spPr>
          <a:xfrm flipH="1" flipV="1">
            <a:off x="3707904" y="2132856"/>
            <a:ext cx="792088" cy="223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Raven konektor 37">
            <a:extLst>
              <a:ext uri="{FF2B5EF4-FFF2-40B4-BE49-F238E27FC236}">
                <a16:creationId xmlns:a16="http://schemas.microsoft.com/office/drawing/2014/main" id="{5600D7CA-CA57-4177-8070-76284EDE6BB1}"/>
              </a:ext>
            </a:extLst>
          </p:cNvPr>
          <p:cNvCxnSpPr/>
          <p:nvPr/>
        </p:nvCxnSpPr>
        <p:spPr>
          <a:xfrm flipV="1">
            <a:off x="1835696" y="2060848"/>
            <a:ext cx="1872208" cy="3528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Raven konektor 42">
            <a:extLst>
              <a:ext uri="{FF2B5EF4-FFF2-40B4-BE49-F238E27FC236}">
                <a16:creationId xmlns:a16="http://schemas.microsoft.com/office/drawing/2014/main" id="{92946A39-7BD2-4177-A0E7-6CDD84DCFDD5}"/>
              </a:ext>
            </a:extLst>
          </p:cNvPr>
          <p:cNvCxnSpPr/>
          <p:nvPr/>
        </p:nvCxnSpPr>
        <p:spPr>
          <a:xfrm flipV="1">
            <a:off x="2483768" y="2060848"/>
            <a:ext cx="1224136" cy="28083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aven konektor 45">
            <a:extLst>
              <a:ext uri="{FF2B5EF4-FFF2-40B4-BE49-F238E27FC236}">
                <a16:creationId xmlns:a16="http://schemas.microsoft.com/office/drawing/2014/main" id="{083D7486-E87B-43DB-AF49-3B36E609CFAA}"/>
              </a:ext>
            </a:extLst>
          </p:cNvPr>
          <p:cNvCxnSpPr/>
          <p:nvPr/>
        </p:nvCxnSpPr>
        <p:spPr>
          <a:xfrm flipH="1" flipV="1">
            <a:off x="3635896" y="2060848"/>
            <a:ext cx="2520280" cy="25202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Vsota 55">
            <a:extLst>
              <a:ext uri="{FF2B5EF4-FFF2-40B4-BE49-F238E27FC236}">
                <a16:creationId xmlns:a16="http://schemas.microsoft.com/office/drawing/2014/main" id="{F111BA5B-44D6-4866-8375-5D9CFFC1BFBC}"/>
              </a:ext>
            </a:extLst>
          </p:cNvPr>
          <p:cNvSpPr/>
          <p:nvPr/>
        </p:nvSpPr>
        <p:spPr>
          <a:xfrm>
            <a:off x="3563888" y="2060848"/>
            <a:ext cx="216024" cy="144016"/>
          </a:xfrm>
          <a:prstGeom prst="flowChartSummingJuncti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57" name="PoljeZBesedilom 56">
            <a:extLst>
              <a:ext uri="{FF2B5EF4-FFF2-40B4-BE49-F238E27FC236}">
                <a16:creationId xmlns:a16="http://schemas.microsoft.com/office/drawing/2014/main" id="{6189B6B4-E3E9-4FFE-9CE1-E08B898D3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700213"/>
            <a:ext cx="1008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800" b="1">
                <a:solidFill>
                  <a:srgbClr val="808000"/>
                </a:solidFill>
                <a:latin typeface="Bradley Hand ITC" panose="03070402050302030203" pitchFamily="66" charset="0"/>
              </a:rPr>
              <a:t>VRH</a:t>
            </a:r>
          </a:p>
        </p:txBody>
      </p:sp>
      <p:cxnSp>
        <p:nvCxnSpPr>
          <p:cNvPr id="60" name="Raven puščični konektor 59">
            <a:extLst>
              <a:ext uri="{FF2B5EF4-FFF2-40B4-BE49-F238E27FC236}">
                <a16:creationId xmlns:a16="http://schemas.microsoft.com/office/drawing/2014/main" id="{5007138F-6F6D-4A4D-84C4-9B1734B9D1ED}"/>
              </a:ext>
            </a:extLst>
          </p:cNvPr>
          <p:cNvCxnSpPr/>
          <p:nvPr/>
        </p:nvCxnSpPr>
        <p:spPr>
          <a:xfrm>
            <a:off x="5580112" y="4919662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PoljeZBesedilom 60">
            <a:extLst>
              <a:ext uri="{FF2B5EF4-FFF2-40B4-BE49-F238E27FC236}">
                <a16:creationId xmlns:a16="http://schemas.microsoft.com/office/drawing/2014/main" id="{880CCFF3-C4E1-44D0-97D1-D5CB18907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4005263"/>
            <a:ext cx="208756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800" b="1">
                <a:solidFill>
                  <a:srgbClr val="808000"/>
                </a:solidFill>
                <a:latin typeface="Bradley Hand ITC" panose="03070402050302030203" pitchFamily="66" charset="0"/>
              </a:rPr>
              <a:t>Osnovna ploskev –</a:t>
            </a:r>
          </a:p>
          <a:p>
            <a:r>
              <a:rPr lang="sl-SI" altLang="sl-SI" sz="2800" b="1">
                <a:solidFill>
                  <a:srgbClr val="808000"/>
                </a:solidFill>
                <a:latin typeface="Bradley Hand ITC" panose="03070402050302030203" pitchFamily="66" charset="0"/>
              </a:rPr>
              <a:t>Pravilni osemkotnik</a:t>
            </a:r>
          </a:p>
        </p:txBody>
      </p:sp>
      <p:cxnSp>
        <p:nvCxnSpPr>
          <p:cNvPr id="63" name="Raven puščični konektor 62">
            <a:extLst>
              <a:ext uri="{FF2B5EF4-FFF2-40B4-BE49-F238E27FC236}">
                <a16:creationId xmlns:a16="http://schemas.microsoft.com/office/drawing/2014/main" id="{9A387241-EE1A-42EE-8975-B04CA5F205BE}"/>
              </a:ext>
            </a:extLst>
          </p:cNvPr>
          <p:cNvCxnSpPr/>
          <p:nvPr/>
        </p:nvCxnSpPr>
        <p:spPr>
          <a:xfrm flipH="1">
            <a:off x="1763688" y="491966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PoljeZBesedilom 63">
            <a:extLst>
              <a:ext uri="{FF2B5EF4-FFF2-40B4-BE49-F238E27FC236}">
                <a16:creationId xmlns:a16="http://schemas.microsoft.com/office/drawing/2014/main" id="{44BCA122-87EA-45B2-9E38-255CA09F7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652963"/>
            <a:ext cx="1547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800" b="1">
                <a:solidFill>
                  <a:srgbClr val="808000"/>
                </a:solidFill>
                <a:latin typeface="Bradley Hand ITC" panose="03070402050302030203" pitchFamily="66" charset="0"/>
              </a:rPr>
              <a:t>8 ogljiš</a:t>
            </a:r>
            <a:r>
              <a:rPr lang="sl-SI" altLang="sl-SI" sz="2800">
                <a:solidFill>
                  <a:srgbClr val="808000"/>
                </a:solidFill>
                <a:latin typeface="Bradley Hand ITC" panose="03070402050302030203" pitchFamily="66" charset="0"/>
              </a:rPr>
              <a:t>č</a:t>
            </a:r>
          </a:p>
        </p:txBody>
      </p:sp>
      <p:cxnSp>
        <p:nvCxnSpPr>
          <p:cNvPr id="68" name="Raven puščični konektor 67">
            <a:extLst>
              <a:ext uri="{FF2B5EF4-FFF2-40B4-BE49-F238E27FC236}">
                <a16:creationId xmlns:a16="http://schemas.microsoft.com/office/drawing/2014/main" id="{1161115F-D16A-4205-8689-F656E006C679}"/>
              </a:ext>
            </a:extLst>
          </p:cNvPr>
          <p:cNvCxnSpPr/>
          <p:nvPr/>
        </p:nvCxnSpPr>
        <p:spPr>
          <a:xfrm>
            <a:off x="4427984" y="3261519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PoljeZBesedilom 68">
            <a:extLst>
              <a:ext uri="{FF2B5EF4-FFF2-40B4-BE49-F238E27FC236}">
                <a16:creationId xmlns:a16="http://schemas.microsoft.com/office/drawing/2014/main" id="{24B9533F-B07D-44AE-8ED0-36466390B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2276475"/>
            <a:ext cx="2160587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800" b="1">
                <a:solidFill>
                  <a:srgbClr val="808000"/>
                </a:solidFill>
                <a:latin typeface="Bradley Hand ITC" panose="03070402050302030203" pitchFamily="66" charset="0"/>
              </a:rPr>
              <a:t>Plaš</a:t>
            </a:r>
            <a:r>
              <a:rPr lang="sl-SI" altLang="sl-SI" sz="2800">
                <a:solidFill>
                  <a:srgbClr val="808000"/>
                </a:solidFill>
                <a:latin typeface="Bradley Hand ITC" panose="03070402050302030203" pitchFamily="66" charset="0"/>
              </a:rPr>
              <a:t>č</a:t>
            </a:r>
            <a:r>
              <a:rPr lang="sl-SI" altLang="sl-SI" sz="2800" b="1">
                <a:solidFill>
                  <a:srgbClr val="808000"/>
                </a:solidFill>
                <a:latin typeface="Bradley Hand ITC" panose="03070402050302030203" pitchFamily="66" charset="0"/>
              </a:rPr>
              <a:t> – 8 enakokrakih trikotnikov</a:t>
            </a:r>
          </a:p>
        </p:txBody>
      </p:sp>
      <p:cxnSp>
        <p:nvCxnSpPr>
          <p:cNvPr id="86" name="Raven puščični konektor 85">
            <a:extLst>
              <a:ext uri="{FF2B5EF4-FFF2-40B4-BE49-F238E27FC236}">
                <a16:creationId xmlns:a16="http://schemas.microsoft.com/office/drawing/2014/main" id="{8C5228A9-3A47-4E0E-B396-F06A91502C9E}"/>
              </a:ext>
            </a:extLst>
          </p:cNvPr>
          <p:cNvCxnSpPr/>
          <p:nvPr/>
        </p:nvCxnSpPr>
        <p:spPr>
          <a:xfrm flipH="1" flipV="1">
            <a:off x="2051720" y="3356992"/>
            <a:ext cx="1152128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PoljeZBesedilom 86">
            <a:extLst>
              <a:ext uri="{FF2B5EF4-FFF2-40B4-BE49-F238E27FC236}">
                <a16:creationId xmlns:a16="http://schemas.microsoft.com/office/drawing/2014/main" id="{0B430B20-A6C1-49C7-8FB7-4B4399714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924175"/>
            <a:ext cx="19796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800" b="1">
                <a:solidFill>
                  <a:srgbClr val="808000"/>
                </a:solidFill>
                <a:latin typeface="Bradley Hand ITC" panose="03070402050302030203" pitchFamily="66" charset="0"/>
              </a:rPr>
              <a:t>Osnovni rob (a)</a:t>
            </a:r>
          </a:p>
        </p:txBody>
      </p:sp>
      <p:cxnSp>
        <p:nvCxnSpPr>
          <p:cNvPr id="89" name="Raven puščični konektor 88">
            <a:extLst>
              <a:ext uri="{FF2B5EF4-FFF2-40B4-BE49-F238E27FC236}">
                <a16:creationId xmlns:a16="http://schemas.microsoft.com/office/drawing/2014/main" id="{89001C46-8A5B-4F5C-BD89-BA51F83CCAC1}"/>
              </a:ext>
            </a:extLst>
          </p:cNvPr>
          <p:cNvCxnSpPr/>
          <p:nvPr/>
        </p:nvCxnSpPr>
        <p:spPr>
          <a:xfrm flipH="1" flipV="1">
            <a:off x="2051720" y="2060848"/>
            <a:ext cx="1152128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0" name="PoljeZBesedilom 89">
            <a:extLst>
              <a:ext uri="{FF2B5EF4-FFF2-40B4-BE49-F238E27FC236}">
                <a16:creationId xmlns:a16="http://schemas.microsoft.com/office/drawing/2014/main" id="{442D21F2-C6F0-4B0F-9BDE-4E83C9197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28775"/>
            <a:ext cx="17287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800">
                <a:solidFill>
                  <a:srgbClr val="808000"/>
                </a:solidFill>
                <a:latin typeface="Tempus Sans ITC" panose="04020404030D07020202" pitchFamily="82" charset="0"/>
              </a:rPr>
              <a:t>Stranski rob (s)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9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9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0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7" grpId="0"/>
      <p:bldP spid="61" grpId="0"/>
      <p:bldP spid="64" grpId="0"/>
      <p:bldP spid="69" grpId="0"/>
      <p:bldP spid="87" grpId="0"/>
      <p:bldP spid="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splet-stari.fnm.uni-mb.si/pedagoska/didgradiva/2005/uc_geotelesa/Povezave/piramida/piramida_8.gif">
            <a:hlinkClick r:id="rId2"/>
            <a:extLst>
              <a:ext uri="{FF2B5EF4-FFF2-40B4-BE49-F238E27FC236}">
                <a16:creationId xmlns:a16="http://schemas.microsoft.com/office/drawing/2014/main" id="{3844CA5F-4C21-44EF-8566-829CEEB8A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44675"/>
            <a:ext cx="4537075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aven konektor 5">
            <a:extLst>
              <a:ext uri="{FF2B5EF4-FFF2-40B4-BE49-F238E27FC236}">
                <a16:creationId xmlns:a16="http://schemas.microsoft.com/office/drawing/2014/main" id="{AE9E3277-097D-47DC-A905-D737A6CB23D9}"/>
              </a:ext>
            </a:extLst>
          </p:cNvPr>
          <p:cNvCxnSpPr/>
          <p:nvPr/>
        </p:nvCxnSpPr>
        <p:spPr>
          <a:xfrm flipH="1" flipV="1">
            <a:off x="2339975" y="1989138"/>
            <a:ext cx="1439863" cy="20875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DF93739C-B67E-4A9F-8B52-928FC0825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341438"/>
            <a:ext cx="33845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400" b="1">
                <a:latin typeface="Bradley Hand ITC" panose="03070402050302030203" pitchFamily="66" charset="0"/>
              </a:rPr>
              <a:t>Stranska višina – v₁</a:t>
            </a:r>
          </a:p>
          <a:p>
            <a:endParaRPr lang="sl-SI" altLang="sl-SI"/>
          </a:p>
        </p:txBody>
      </p:sp>
      <p:cxnSp>
        <p:nvCxnSpPr>
          <p:cNvPr id="13" name="Raven konektor 12">
            <a:extLst>
              <a:ext uri="{FF2B5EF4-FFF2-40B4-BE49-F238E27FC236}">
                <a16:creationId xmlns:a16="http://schemas.microsoft.com/office/drawing/2014/main" id="{86846F74-60E8-4D94-8648-FC7534196D91}"/>
              </a:ext>
            </a:extLst>
          </p:cNvPr>
          <p:cNvCxnSpPr/>
          <p:nvPr/>
        </p:nvCxnSpPr>
        <p:spPr>
          <a:xfrm>
            <a:off x="1331913" y="4437063"/>
            <a:ext cx="2519362" cy="792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konektor 14">
            <a:extLst>
              <a:ext uri="{FF2B5EF4-FFF2-40B4-BE49-F238E27FC236}">
                <a16:creationId xmlns:a16="http://schemas.microsoft.com/office/drawing/2014/main" id="{47BA07E1-BC2A-47A9-B300-CE8BC50393FE}"/>
              </a:ext>
            </a:extLst>
          </p:cNvPr>
          <p:cNvCxnSpPr/>
          <p:nvPr/>
        </p:nvCxnSpPr>
        <p:spPr>
          <a:xfrm flipH="1">
            <a:off x="2627313" y="4076700"/>
            <a:ext cx="504825" cy="1439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konektor 16">
            <a:extLst>
              <a:ext uri="{FF2B5EF4-FFF2-40B4-BE49-F238E27FC236}">
                <a16:creationId xmlns:a16="http://schemas.microsoft.com/office/drawing/2014/main" id="{D3945B6C-F92B-4620-B804-F477F75D1F2B}"/>
              </a:ext>
            </a:extLst>
          </p:cNvPr>
          <p:cNvCxnSpPr/>
          <p:nvPr/>
        </p:nvCxnSpPr>
        <p:spPr>
          <a:xfrm>
            <a:off x="2339975" y="1989138"/>
            <a:ext cx="503238" cy="29527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PoljeZBesedilom 25">
            <a:extLst>
              <a:ext uri="{FF2B5EF4-FFF2-40B4-BE49-F238E27FC236}">
                <a16:creationId xmlns:a16="http://schemas.microsoft.com/office/drawing/2014/main" id="{327D7728-6118-4258-A7EF-DB14FDB78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573463"/>
            <a:ext cx="719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/>
              <a:t>v₁</a:t>
            </a:r>
          </a:p>
        </p:txBody>
      </p:sp>
      <p:sp>
        <p:nvSpPr>
          <p:cNvPr id="27" name="PoljeZBesedilom 26">
            <a:extLst>
              <a:ext uri="{FF2B5EF4-FFF2-40B4-BE49-F238E27FC236}">
                <a16:creationId xmlns:a16="http://schemas.microsoft.com/office/drawing/2014/main" id="{8950E8FF-DD5F-411D-9219-BCD0EF45F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789363"/>
            <a:ext cx="287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/>
              <a:t>v</a:t>
            </a:r>
          </a:p>
        </p:txBody>
      </p:sp>
      <p:sp>
        <p:nvSpPr>
          <p:cNvPr id="28" name="PoljeZBesedilom 27">
            <a:extLst>
              <a:ext uri="{FF2B5EF4-FFF2-40B4-BE49-F238E27FC236}">
                <a16:creationId xmlns:a16="http://schemas.microsoft.com/office/drawing/2014/main" id="{10A18B1C-DB4F-41AE-A81D-2658664CD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2420938"/>
            <a:ext cx="3960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400" b="1">
                <a:latin typeface="Bradley Hand ITC" panose="03070402050302030203" pitchFamily="66" charset="0"/>
              </a:rPr>
              <a:t>Telesna višina - v</a:t>
            </a:r>
          </a:p>
        </p:txBody>
      </p:sp>
      <p:cxnSp>
        <p:nvCxnSpPr>
          <p:cNvPr id="30" name="Raven konektor 29">
            <a:extLst>
              <a:ext uri="{FF2B5EF4-FFF2-40B4-BE49-F238E27FC236}">
                <a16:creationId xmlns:a16="http://schemas.microsoft.com/office/drawing/2014/main" id="{89396147-9874-4095-92FB-CA189CA7BF82}"/>
              </a:ext>
            </a:extLst>
          </p:cNvPr>
          <p:cNvCxnSpPr/>
          <p:nvPr/>
        </p:nvCxnSpPr>
        <p:spPr>
          <a:xfrm flipV="1">
            <a:off x="1331913" y="4005263"/>
            <a:ext cx="1800225" cy="431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ven konektor 32">
            <a:extLst>
              <a:ext uri="{FF2B5EF4-FFF2-40B4-BE49-F238E27FC236}">
                <a16:creationId xmlns:a16="http://schemas.microsoft.com/office/drawing/2014/main" id="{FD2F1E98-2ACA-42CA-94F6-49F9E3A7A521}"/>
              </a:ext>
            </a:extLst>
          </p:cNvPr>
          <p:cNvCxnSpPr/>
          <p:nvPr/>
        </p:nvCxnSpPr>
        <p:spPr>
          <a:xfrm>
            <a:off x="3132138" y="4005263"/>
            <a:ext cx="1439862" cy="215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aven konektor 34">
            <a:extLst>
              <a:ext uri="{FF2B5EF4-FFF2-40B4-BE49-F238E27FC236}">
                <a16:creationId xmlns:a16="http://schemas.microsoft.com/office/drawing/2014/main" id="{9B94707B-11A5-40C4-9411-957700AF87C0}"/>
              </a:ext>
            </a:extLst>
          </p:cNvPr>
          <p:cNvCxnSpPr/>
          <p:nvPr/>
        </p:nvCxnSpPr>
        <p:spPr>
          <a:xfrm>
            <a:off x="4572000" y="4221163"/>
            <a:ext cx="144463" cy="5032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Raven konektor 37">
            <a:extLst>
              <a:ext uri="{FF2B5EF4-FFF2-40B4-BE49-F238E27FC236}">
                <a16:creationId xmlns:a16="http://schemas.microsoft.com/office/drawing/2014/main" id="{5ACAC216-B5E8-4F17-998F-B2E089738FA4}"/>
              </a:ext>
            </a:extLst>
          </p:cNvPr>
          <p:cNvCxnSpPr/>
          <p:nvPr/>
        </p:nvCxnSpPr>
        <p:spPr>
          <a:xfrm flipH="1">
            <a:off x="755650" y="4437063"/>
            <a:ext cx="576263" cy="647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Raven konektor 40">
            <a:extLst>
              <a:ext uri="{FF2B5EF4-FFF2-40B4-BE49-F238E27FC236}">
                <a16:creationId xmlns:a16="http://schemas.microsoft.com/office/drawing/2014/main" id="{55B35B16-DFA1-426E-B64A-DD062AD53081}"/>
              </a:ext>
            </a:extLst>
          </p:cNvPr>
          <p:cNvCxnSpPr/>
          <p:nvPr/>
        </p:nvCxnSpPr>
        <p:spPr>
          <a:xfrm>
            <a:off x="755650" y="5084763"/>
            <a:ext cx="647700" cy="431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Raven konektor 42">
            <a:extLst>
              <a:ext uri="{FF2B5EF4-FFF2-40B4-BE49-F238E27FC236}">
                <a16:creationId xmlns:a16="http://schemas.microsoft.com/office/drawing/2014/main" id="{A5D85671-2158-46DC-B767-18E5AB09DC21}"/>
              </a:ext>
            </a:extLst>
          </p:cNvPr>
          <p:cNvCxnSpPr/>
          <p:nvPr/>
        </p:nvCxnSpPr>
        <p:spPr>
          <a:xfrm flipH="1">
            <a:off x="3924300" y="4724400"/>
            <a:ext cx="792163" cy="5048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Raven konektor 45">
            <a:extLst>
              <a:ext uri="{FF2B5EF4-FFF2-40B4-BE49-F238E27FC236}">
                <a16:creationId xmlns:a16="http://schemas.microsoft.com/office/drawing/2014/main" id="{C6033B0F-D987-45B9-A634-713C10195985}"/>
              </a:ext>
            </a:extLst>
          </p:cNvPr>
          <p:cNvCxnSpPr/>
          <p:nvPr/>
        </p:nvCxnSpPr>
        <p:spPr>
          <a:xfrm>
            <a:off x="1403350" y="5516563"/>
            <a:ext cx="1223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Raven konektor 47">
            <a:extLst>
              <a:ext uri="{FF2B5EF4-FFF2-40B4-BE49-F238E27FC236}">
                <a16:creationId xmlns:a16="http://schemas.microsoft.com/office/drawing/2014/main" id="{4EFE4946-C127-4E1C-AC91-2A3DF8567B05}"/>
              </a:ext>
            </a:extLst>
          </p:cNvPr>
          <p:cNvCxnSpPr/>
          <p:nvPr/>
        </p:nvCxnSpPr>
        <p:spPr>
          <a:xfrm flipV="1">
            <a:off x="2627313" y="5229225"/>
            <a:ext cx="1296987" cy="2873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PoljeZBesedilom 50">
            <a:extLst>
              <a:ext uri="{FF2B5EF4-FFF2-40B4-BE49-F238E27FC236}">
                <a16:creationId xmlns:a16="http://schemas.microsoft.com/office/drawing/2014/main" id="{68A220D4-DCFA-4110-B751-002EAE5D4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15888"/>
            <a:ext cx="352901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6600">
                <a:latin typeface="Tempus Sans ITC" panose="04020404030D07020202" pitchFamily="82" charset="0"/>
              </a:rPr>
              <a:t>Višine :</a:t>
            </a:r>
          </a:p>
        </p:txBody>
      </p:sp>
      <p:cxnSp>
        <p:nvCxnSpPr>
          <p:cNvPr id="21" name="Raven konektor 20">
            <a:extLst>
              <a:ext uri="{FF2B5EF4-FFF2-40B4-BE49-F238E27FC236}">
                <a16:creationId xmlns:a16="http://schemas.microsoft.com/office/drawing/2014/main" id="{35E62E43-6451-4C40-9AC7-F572E3520955}"/>
              </a:ext>
            </a:extLst>
          </p:cNvPr>
          <p:cNvCxnSpPr/>
          <p:nvPr/>
        </p:nvCxnSpPr>
        <p:spPr>
          <a:xfrm flipV="1">
            <a:off x="827088" y="4724400"/>
            <a:ext cx="3889375" cy="360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konektor 22">
            <a:extLst>
              <a:ext uri="{FF2B5EF4-FFF2-40B4-BE49-F238E27FC236}">
                <a16:creationId xmlns:a16="http://schemas.microsoft.com/office/drawing/2014/main" id="{DF5DF276-17D0-4F97-994D-A15B2FC31107}"/>
              </a:ext>
            </a:extLst>
          </p:cNvPr>
          <p:cNvCxnSpPr/>
          <p:nvPr/>
        </p:nvCxnSpPr>
        <p:spPr>
          <a:xfrm flipV="1">
            <a:off x="1403350" y="4221163"/>
            <a:ext cx="316865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7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7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4600"/>
                            </p:stCondLst>
                            <p:childTnLst>
                              <p:par>
                                <p:cTn id="8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/>
      <p:bldP spid="27" grpId="0"/>
      <p:bldP spid="28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upload.wikimedia.org/wikipedia/commons/thumb/4/43/Octagon.svg/200px-Octagon.svg.png">
            <a:extLst>
              <a:ext uri="{FF2B5EF4-FFF2-40B4-BE49-F238E27FC236}">
                <a16:creationId xmlns:a16="http://schemas.microsoft.com/office/drawing/2014/main" id="{883D5745-E50C-4E4E-A8CF-B122FAE0F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15816" y="1916832"/>
            <a:ext cx="2952328" cy="2952328"/>
          </a:xfrm>
          <a:prstGeom prst="rect">
            <a:avLst/>
          </a:prstGeom>
          <a:noFill/>
        </p:spPr>
      </p:pic>
      <p:sp>
        <p:nvSpPr>
          <p:cNvPr id="7" name="Enakokraki trikotnik 6">
            <a:extLst>
              <a:ext uri="{FF2B5EF4-FFF2-40B4-BE49-F238E27FC236}">
                <a16:creationId xmlns:a16="http://schemas.microsoft.com/office/drawing/2014/main" id="{D442D95D-75F5-42A0-8862-70C438B41726}"/>
              </a:ext>
            </a:extLst>
          </p:cNvPr>
          <p:cNvSpPr/>
          <p:nvPr/>
        </p:nvSpPr>
        <p:spPr>
          <a:xfrm rot="2655674">
            <a:off x="5502506" y="715387"/>
            <a:ext cx="1268392" cy="1944216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8" name="Enakokraki trikotnik 7">
            <a:extLst>
              <a:ext uri="{FF2B5EF4-FFF2-40B4-BE49-F238E27FC236}">
                <a16:creationId xmlns:a16="http://schemas.microsoft.com/office/drawing/2014/main" id="{FD19236D-D76E-4398-8177-4612F056EB12}"/>
              </a:ext>
            </a:extLst>
          </p:cNvPr>
          <p:cNvSpPr/>
          <p:nvPr/>
        </p:nvSpPr>
        <p:spPr>
          <a:xfrm rot="18898516">
            <a:off x="2056144" y="695872"/>
            <a:ext cx="1221864" cy="1944000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9" name="Enakokraki trikotnik 8">
            <a:extLst>
              <a:ext uri="{FF2B5EF4-FFF2-40B4-BE49-F238E27FC236}">
                <a16:creationId xmlns:a16="http://schemas.microsoft.com/office/drawing/2014/main" id="{6915642D-B0EE-4225-AFE9-56175AD2D3A9}"/>
              </a:ext>
            </a:extLst>
          </p:cNvPr>
          <p:cNvSpPr/>
          <p:nvPr/>
        </p:nvSpPr>
        <p:spPr>
          <a:xfrm>
            <a:off x="3779912" y="0"/>
            <a:ext cx="1224136" cy="1944216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0" name="Enakokraki trikotnik 9">
            <a:extLst>
              <a:ext uri="{FF2B5EF4-FFF2-40B4-BE49-F238E27FC236}">
                <a16:creationId xmlns:a16="http://schemas.microsoft.com/office/drawing/2014/main" id="{A577159C-6119-4DD9-90F7-EF84256DA81E}"/>
              </a:ext>
            </a:extLst>
          </p:cNvPr>
          <p:cNvSpPr/>
          <p:nvPr/>
        </p:nvSpPr>
        <p:spPr>
          <a:xfrm rot="16200000">
            <a:off x="1295636" y="2456892"/>
            <a:ext cx="1296144" cy="1944216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1" name="Enakokraki trikotnik 10">
            <a:extLst>
              <a:ext uri="{FF2B5EF4-FFF2-40B4-BE49-F238E27FC236}">
                <a16:creationId xmlns:a16="http://schemas.microsoft.com/office/drawing/2014/main" id="{5A936B4A-DA7F-4E7B-8DAE-F2910BB18BA6}"/>
              </a:ext>
            </a:extLst>
          </p:cNvPr>
          <p:cNvSpPr/>
          <p:nvPr/>
        </p:nvSpPr>
        <p:spPr>
          <a:xfrm rot="5400000">
            <a:off x="6228076" y="2420996"/>
            <a:ext cx="1224136" cy="1944000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2" name="Enakokraki trikotnik 11">
            <a:extLst>
              <a:ext uri="{FF2B5EF4-FFF2-40B4-BE49-F238E27FC236}">
                <a16:creationId xmlns:a16="http://schemas.microsoft.com/office/drawing/2014/main" id="{40F316ED-D656-4920-9376-2AFD3CF2DC65}"/>
              </a:ext>
            </a:extLst>
          </p:cNvPr>
          <p:cNvSpPr/>
          <p:nvPr/>
        </p:nvSpPr>
        <p:spPr>
          <a:xfrm rot="8101083">
            <a:off x="5501464" y="4150035"/>
            <a:ext cx="1255605" cy="1960794"/>
          </a:xfrm>
          <a:prstGeom prst="triangle">
            <a:avLst>
              <a:gd name="adj" fmla="val 52276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3" name="Enakokraki trikotnik 12">
            <a:extLst>
              <a:ext uri="{FF2B5EF4-FFF2-40B4-BE49-F238E27FC236}">
                <a16:creationId xmlns:a16="http://schemas.microsoft.com/office/drawing/2014/main" id="{13AC6976-7745-46FF-B39F-D96ABED13208}"/>
              </a:ext>
            </a:extLst>
          </p:cNvPr>
          <p:cNvSpPr/>
          <p:nvPr/>
        </p:nvSpPr>
        <p:spPr>
          <a:xfrm rot="13543374">
            <a:off x="2061545" y="4143416"/>
            <a:ext cx="1206110" cy="1944000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4" name="Enakokraki trikotnik 13">
            <a:extLst>
              <a:ext uri="{FF2B5EF4-FFF2-40B4-BE49-F238E27FC236}">
                <a16:creationId xmlns:a16="http://schemas.microsoft.com/office/drawing/2014/main" id="{27CAA7C8-9C13-476F-9816-4BA54F5468D8}"/>
              </a:ext>
            </a:extLst>
          </p:cNvPr>
          <p:cNvSpPr/>
          <p:nvPr/>
        </p:nvSpPr>
        <p:spPr>
          <a:xfrm rot="10800000">
            <a:off x="3779912" y="4869160"/>
            <a:ext cx="1224136" cy="1988840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E7CCA18A-0F0E-4A11-A09F-DA3B9B2E8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15888"/>
            <a:ext cx="29527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6600">
                <a:solidFill>
                  <a:srgbClr val="333333"/>
                </a:solidFill>
                <a:latin typeface="Tempus Sans ITC" panose="04020404030D07020202" pitchFamily="82" charset="0"/>
              </a:rPr>
              <a:t>Mreža :</a:t>
            </a:r>
          </a:p>
        </p:txBody>
      </p:sp>
      <p:sp>
        <p:nvSpPr>
          <p:cNvPr id="12316" name="Rectangle 4">
            <a:extLst>
              <a:ext uri="{FF2B5EF4-FFF2-40B4-BE49-F238E27FC236}">
                <a16:creationId xmlns:a16="http://schemas.microsoft.com/office/drawing/2014/main" id="{AA23523E-679D-4965-AB29-B8B22CFB0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/>
          </a:p>
        </p:txBody>
      </p:sp>
      <p:sp>
        <p:nvSpPr>
          <p:cNvPr id="12317" name="Rectangle 6">
            <a:extLst>
              <a:ext uri="{FF2B5EF4-FFF2-40B4-BE49-F238E27FC236}">
                <a16:creationId xmlns:a16="http://schemas.microsoft.com/office/drawing/2014/main" id="{996CD40A-5753-4850-AECE-D57F5640E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/>
          </a:p>
        </p:txBody>
      </p:sp>
      <p:pic>
        <p:nvPicPr>
          <p:cNvPr id="26629" name="Picture 5">
            <a:extLst>
              <a:ext uri="{FF2B5EF4-FFF2-40B4-BE49-F238E27FC236}">
                <a16:creationId xmlns:a16="http://schemas.microsoft.com/office/drawing/2014/main" id="{42B69D6E-37B8-4192-9D34-4B3BEDA9B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357563"/>
            <a:ext cx="13906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9" name="Rectangle 7">
            <a:extLst>
              <a:ext uri="{FF2B5EF4-FFF2-40B4-BE49-F238E27FC236}">
                <a16:creationId xmlns:a16="http://schemas.microsoft.com/office/drawing/2014/main" id="{7542F2C6-3413-418E-B28D-626B4DF32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23" name="PoljeZBesedilom 22">
            <a:extLst>
              <a:ext uri="{FF2B5EF4-FFF2-40B4-BE49-F238E27FC236}">
                <a16:creationId xmlns:a16="http://schemas.microsoft.com/office/drawing/2014/main" id="{549243E9-F246-4D03-B547-2364F9074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2276475"/>
            <a:ext cx="302418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3600" b="1">
                <a:solidFill>
                  <a:srgbClr val="333333"/>
                </a:solidFill>
                <a:latin typeface="Bradley Hand ITC" panose="03070402050302030203" pitchFamily="66" charset="0"/>
              </a:rPr>
              <a:t>Osnovna ploskev</a:t>
            </a:r>
          </a:p>
          <a:p>
            <a:r>
              <a:rPr lang="sl-SI" altLang="sl-SI" sz="3600"/>
              <a:t>=</a:t>
            </a:r>
          </a:p>
        </p:txBody>
      </p:sp>
      <p:sp>
        <p:nvSpPr>
          <p:cNvPr id="12321" name="Rectangle 9">
            <a:extLst>
              <a:ext uri="{FF2B5EF4-FFF2-40B4-BE49-F238E27FC236}">
                <a16:creationId xmlns:a16="http://schemas.microsoft.com/office/drawing/2014/main" id="{7A7627DA-69C3-4C6B-A868-A50C6DDD1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/>
          </a:p>
        </p:txBody>
      </p:sp>
      <p:pic>
        <p:nvPicPr>
          <p:cNvPr id="26632" name="Picture 8">
            <a:extLst>
              <a:ext uri="{FF2B5EF4-FFF2-40B4-BE49-F238E27FC236}">
                <a16:creationId xmlns:a16="http://schemas.microsoft.com/office/drawing/2014/main" id="{93A79A13-0EC6-469A-9537-DCFCBDEF0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628775"/>
            <a:ext cx="13906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23" name="Rectangle 10">
            <a:extLst>
              <a:ext uri="{FF2B5EF4-FFF2-40B4-BE49-F238E27FC236}">
                <a16:creationId xmlns:a16="http://schemas.microsoft.com/office/drawing/2014/main" id="{6E41A4F9-9C0D-4D36-BD4F-9C4184ECC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27" name="PoljeZBesedilom 26">
            <a:extLst>
              <a:ext uri="{FF2B5EF4-FFF2-40B4-BE49-F238E27FC236}">
                <a16:creationId xmlns:a16="http://schemas.microsoft.com/office/drawing/2014/main" id="{7137C0CC-A07A-4639-893D-CFA0C878B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060575"/>
            <a:ext cx="1368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3600" b="1">
                <a:latin typeface="Bradley Hand ITC" panose="03070402050302030203" pitchFamily="66" charset="0"/>
              </a:rPr>
              <a:t>pl =</a:t>
            </a:r>
          </a:p>
        </p:txBody>
      </p:sp>
      <p:cxnSp>
        <p:nvCxnSpPr>
          <p:cNvPr id="29" name="Raven konektor 28">
            <a:extLst>
              <a:ext uri="{FF2B5EF4-FFF2-40B4-BE49-F238E27FC236}">
                <a16:creationId xmlns:a16="http://schemas.microsoft.com/office/drawing/2014/main" id="{6E1F085F-608B-494B-ADB1-859AC10F0EAA}"/>
              </a:ext>
            </a:extLst>
          </p:cNvPr>
          <p:cNvCxnSpPr>
            <a:stCxn id="0" idx="3"/>
          </p:cNvCxnSpPr>
          <p:nvPr/>
        </p:nvCxnSpPr>
        <p:spPr>
          <a:xfrm flipV="1">
            <a:off x="5457825" y="981075"/>
            <a:ext cx="1346200" cy="1403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en konektor 30">
            <a:extLst>
              <a:ext uri="{FF2B5EF4-FFF2-40B4-BE49-F238E27FC236}">
                <a16:creationId xmlns:a16="http://schemas.microsoft.com/office/drawing/2014/main" id="{72D8912F-B407-43DE-B11E-1EF9C1E5AF56}"/>
              </a:ext>
            </a:extLst>
          </p:cNvPr>
          <p:cNvCxnSpPr/>
          <p:nvPr/>
        </p:nvCxnSpPr>
        <p:spPr>
          <a:xfrm>
            <a:off x="1979613" y="981075"/>
            <a:ext cx="1368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en konektor 32">
            <a:extLst>
              <a:ext uri="{FF2B5EF4-FFF2-40B4-BE49-F238E27FC236}">
                <a16:creationId xmlns:a16="http://schemas.microsoft.com/office/drawing/2014/main" id="{54400741-41A9-4227-9737-1B48A75E4717}"/>
              </a:ext>
            </a:extLst>
          </p:cNvPr>
          <p:cNvCxnSpPr>
            <a:stCxn id="0" idx="0"/>
            <a:endCxn id="0" idx="3"/>
          </p:cNvCxnSpPr>
          <p:nvPr/>
        </p:nvCxnSpPr>
        <p:spPr>
          <a:xfrm>
            <a:off x="971550" y="3429000"/>
            <a:ext cx="1944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en konektor 34">
            <a:extLst>
              <a:ext uri="{FF2B5EF4-FFF2-40B4-BE49-F238E27FC236}">
                <a16:creationId xmlns:a16="http://schemas.microsoft.com/office/drawing/2014/main" id="{B39D34A0-364F-41C8-ACEC-E94F3A64404E}"/>
              </a:ext>
            </a:extLst>
          </p:cNvPr>
          <p:cNvCxnSpPr/>
          <p:nvPr/>
        </p:nvCxnSpPr>
        <p:spPr>
          <a:xfrm flipV="1">
            <a:off x="1979613" y="4437063"/>
            <a:ext cx="13684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ven konektor 36">
            <a:extLst>
              <a:ext uri="{FF2B5EF4-FFF2-40B4-BE49-F238E27FC236}">
                <a16:creationId xmlns:a16="http://schemas.microsoft.com/office/drawing/2014/main" id="{5DCB94B4-B1CA-4F6B-BBD7-AB452B195BF8}"/>
              </a:ext>
            </a:extLst>
          </p:cNvPr>
          <p:cNvCxnSpPr>
            <a:endCxn id="0" idx="3"/>
          </p:cNvCxnSpPr>
          <p:nvPr/>
        </p:nvCxnSpPr>
        <p:spPr>
          <a:xfrm>
            <a:off x="4356100" y="0"/>
            <a:ext cx="36513" cy="1944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en konektor 38">
            <a:extLst>
              <a:ext uri="{FF2B5EF4-FFF2-40B4-BE49-F238E27FC236}">
                <a16:creationId xmlns:a16="http://schemas.microsoft.com/office/drawing/2014/main" id="{F9A1DED7-B99D-4A79-92BD-B638E68E218D}"/>
              </a:ext>
            </a:extLst>
          </p:cNvPr>
          <p:cNvCxnSpPr>
            <a:stCxn id="0" idx="0"/>
            <a:endCxn id="0" idx="3"/>
          </p:cNvCxnSpPr>
          <p:nvPr/>
        </p:nvCxnSpPr>
        <p:spPr>
          <a:xfrm flipH="1">
            <a:off x="5867400" y="3392488"/>
            <a:ext cx="1944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ven konektor 40">
            <a:extLst>
              <a:ext uri="{FF2B5EF4-FFF2-40B4-BE49-F238E27FC236}">
                <a16:creationId xmlns:a16="http://schemas.microsoft.com/office/drawing/2014/main" id="{DADEA495-1DA4-4647-9871-C56B54D98753}"/>
              </a:ext>
            </a:extLst>
          </p:cNvPr>
          <p:cNvCxnSpPr>
            <a:stCxn id="0" idx="0"/>
            <a:endCxn id="0" idx="3"/>
          </p:cNvCxnSpPr>
          <p:nvPr/>
        </p:nvCxnSpPr>
        <p:spPr>
          <a:xfrm flipV="1">
            <a:off x="4392613" y="4868863"/>
            <a:ext cx="0" cy="1989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en konektor 42">
            <a:extLst>
              <a:ext uri="{FF2B5EF4-FFF2-40B4-BE49-F238E27FC236}">
                <a16:creationId xmlns:a16="http://schemas.microsoft.com/office/drawing/2014/main" id="{E0CF83FA-7027-492B-BEB9-7D4EAF8449BC}"/>
              </a:ext>
            </a:extLst>
          </p:cNvPr>
          <p:cNvCxnSpPr>
            <a:stCxn id="0" idx="0"/>
            <a:endCxn id="0" idx="3"/>
          </p:cNvCxnSpPr>
          <p:nvPr/>
        </p:nvCxnSpPr>
        <p:spPr>
          <a:xfrm flipH="1" flipV="1">
            <a:off x="5416550" y="4457700"/>
            <a:ext cx="1385888" cy="1385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ven konektor 44">
            <a:extLst>
              <a:ext uri="{FF2B5EF4-FFF2-40B4-BE49-F238E27FC236}">
                <a16:creationId xmlns:a16="http://schemas.microsoft.com/office/drawing/2014/main" id="{C3D5496A-B290-4F07-82A5-146C550352F9}"/>
              </a:ext>
            </a:extLst>
          </p:cNvPr>
          <p:cNvCxnSpPr>
            <a:endCxn id="0" idx="4"/>
          </p:cNvCxnSpPr>
          <p:nvPr/>
        </p:nvCxnSpPr>
        <p:spPr>
          <a:xfrm>
            <a:off x="3779838" y="1989138"/>
            <a:ext cx="1212850" cy="289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ven konektor 46">
            <a:extLst>
              <a:ext uri="{FF2B5EF4-FFF2-40B4-BE49-F238E27FC236}">
                <a16:creationId xmlns:a16="http://schemas.microsoft.com/office/drawing/2014/main" id="{086707AA-070F-47EE-BF9C-CC7B4D1B5B98}"/>
              </a:ext>
            </a:extLst>
          </p:cNvPr>
          <p:cNvCxnSpPr>
            <a:stCxn id="0" idx="2"/>
            <a:endCxn id="0" idx="2"/>
          </p:cNvCxnSpPr>
          <p:nvPr/>
        </p:nvCxnSpPr>
        <p:spPr>
          <a:xfrm flipH="1">
            <a:off x="3781425" y="1941513"/>
            <a:ext cx="1222375" cy="292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ven konektor 48">
            <a:extLst>
              <a:ext uri="{FF2B5EF4-FFF2-40B4-BE49-F238E27FC236}">
                <a16:creationId xmlns:a16="http://schemas.microsoft.com/office/drawing/2014/main" id="{509312E8-4A84-4843-9582-F88DD9C7910B}"/>
              </a:ext>
            </a:extLst>
          </p:cNvPr>
          <p:cNvCxnSpPr>
            <a:endCxn id="0" idx="2"/>
          </p:cNvCxnSpPr>
          <p:nvPr/>
        </p:nvCxnSpPr>
        <p:spPr>
          <a:xfrm>
            <a:off x="2987675" y="2781300"/>
            <a:ext cx="2892425" cy="1211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ven konektor 50">
            <a:extLst>
              <a:ext uri="{FF2B5EF4-FFF2-40B4-BE49-F238E27FC236}">
                <a16:creationId xmlns:a16="http://schemas.microsoft.com/office/drawing/2014/main" id="{A06D90A3-2666-4544-BBE6-17D053FF04DE}"/>
              </a:ext>
            </a:extLst>
          </p:cNvPr>
          <p:cNvCxnSpPr>
            <a:stCxn id="0" idx="4"/>
            <a:endCxn id="0" idx="2"/>
          </p:cNvCxnSpPr>
          <p:nvPr/>
        </p:nvCxnSpPr>
        <p:spPr>
          <a:xfrm flipV="1">
            <a:off x="2940050" y="2781300"/>
            <a:ext cx="2927350" cy="1223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ravokotnik 51">
            <a:extLst>
              <a:ext uri="{FF2B5EF4-FFF2-40B4-BE49-F238E27FC236}">
                <a16:creationId xmlns:a16="http://schemas.microsoft.com/office/drawing/2014/main" id="{11F2399F-3ADF-4F35-87A1-47A6A2AD193A}"/>
              </a:ext>
            </a:extLst>
          </p:cNvPr>
          <p:cNvSpPr/>
          <p:nvPr/>
        </p:nvSpPr>
        <p:spPr>
          <a:xfrm>
            <a:off x="4427538" y="4868863"/>
            <a:ext cx="215900" cy="215900"/>
          </a:xfrm>
          <a:prstGeom prst="rect">
            <a:avLst/>
          </a:prstGeom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4005A4-7F08-4464-AC3D-9E1811A8A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DC71328B-F734-4727-8D87-94DDF629D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9031C8D5-2A9D-4DD7-A092-CDB4B352C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8913"/>
            <a:ext cx="32400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6000"/>
              <a:t>Volumen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0F315B3E-F6F5-4208-BF3A-B7B132405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188913"/>
            <a:ext cx="32400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6000"/>
              <a:t>Površina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98684D34-A927-4311-B4D5-49A3AAD92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052513"/>
            <a:ext cx="23764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3600"/>
              <a:t>Piramide :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A46A1C2B-825C-43C0-B78E-55BA95DB3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052513"/>
            <a:ext cx="23034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3600"/>
              <a:t>Piramide :</a:t>
            </a:r>
          </a:p>
        </p:txBody>
      </p:sp>
      <p:sp>
        <p:nvSpPr>
          <p:cNvPr id="14342" name="Rectangle 2">
            <a:extLst>
              <a:ext uri="{FF2B5EF4-FFF2-40B4-BE49-F238E27FC236}">
                <a16:creationId xmlns:a16="http://schemas.microsoft.com/office/drawing/2014/main" id="{FD2F2008-25ED-48D7-A72E-A92194462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/>
          </a:p>
        </p:txBody>
      </p:sp>
      <p:pic>
        <p:nvPicPr>
          <p:cNvPr id="28673" name="Picture 1">
            <a:extLst>
              <a:ext uri="{FF2B5EF4-FFF2-40B4-BE49-F238E27FC236}">
                <a16:creationId xmlns:a16="http://schemas.microsoft.com/office/drawing/2014/main" id="{4487AAEE-CAE1-4CCC-B9FB-6C7AF5E1A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708275"/>
            <a:ext cx="12096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Rectangle 3">
            <a:extLst>
              <a:ext uri="{FF2B5EF4-FFF2-40B4-BE49-F238E27FC236}">
                <a16:creationId xmlns:a16="http://schemas.microsoft.com/office/drawing/2014/main" id="{38E37FE6-AC30-484A-A45E-58658C93E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BF1F991B-BEDD-46EA-A437-F7C6979A5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924175"/>
            <a:ext cx="1223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3600"/>
              <a:t>V =</a:t>
            </a:r>
          </a:p>
        </p:txBody>
      </p: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9C86D26E-63C3-46F4-ADC2-774323A0B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2440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3600"/>
              <a:t>V =</a:t>
            </a:r>
            <a:r>
              <a:rPr lang="sl-SI" altLang="sl-SI"/>
              <a:t> </a:t>
            </a:r>
          </a:p>
        </p:txBody>
      </p:sp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9C83E41C-8325-4EED-A6A2-2FF41D4B8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781300"/>
            <a:ext cx="2881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3600"/>
              <a:t>P = O + Pl</a:t>
            </a:r>
          </a:p>
        </p:txBody>
      </p:sp>
      <p:sp>
        <p:nvSpPr>
          <p:cNvPr id="14348" name="Rectangle 5">
            <a:extLst>
              <a:ext uri="{FF2B5EF4-FFF2-40B4-BE49-F238E27FC236}">
                <a16:creationId xmlns:a16="http://schemas.microsoft.com/office/drawing/2014/main" id="{851B4925-210A-4313-93BC-22D2D2284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/>
          </a:p>
        </p:txBody>
      </p:sp>
      <p:sp>
        <p:nvSpPr>
          <p:cNvPr id="14349" name="Rectangle 6">
            <a:extLst>
              <a:ext uri="{FF2B5EF4-FFF2-40B4-BE49-F238E27FC236}">
                <a16:creationId xmlns:a16="http://schemas.microsoft.com/office/drawing/2014/main" id="{DDD326B3-AC2F-4D96-8DF3-5F8D4D66A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23" name="PoljeZBesedilom 22">
            <a:extLst>
              <a:ext uri="{FF2B5EF4-FFF2-40B4-BE49-F238E27FC236}">
                <a16:creationId xmlns:a16="http://schemas.microsoft.com/office/drawing/2014/main" id="{D735AEB7-FA4C-4D71-AD69-B3514049B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724400"/>
            <a:ext cx="10080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3600"/>
              <a:t>P =</a:t>
            </a:r>
          </a:p>
        </p:txBody>
      </p:sp>
      <p:sp>
        <p:nvSpPr>
          <p:cNvPr id="14351" name="Rectangle 8">
            <a:extLst>
              <a:ext uri="{FF2B5EF4-FFF2-40B4-BE49-F238E27FC236}">
                <a16:creationId xmlns:a16="http://schemas.microsoft.com/office/drawing/2014/main" id="{B6B2A4FB-3315-4E78-9C10-300281A79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/>
          </a:p>
        </p:txBody>
      </p:sp>
      <p:sp>
        <p:nvSpPr>
          <p:cNvPr id="14352" name="Rectangle 9">
            <a:extLst>
              <a:ext uri="{FF2B5EF4-FFF2-40B4-BE49-F238E27FC236}">
                <a16:creationId xmlns:a16="http://schemas.microsoft.com/office/drawing/2014/main" id="{4B963D05-344D-44B5-A554-101D771FD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14353" name="Rectangle 11">
            <a:extLst>
              <a:ext uri="{FF2B5EF4-FFF2-40B4-BE49-F238E27FC236}">
                <a16:creationId xmlns:a16="http://schemas.microsoft.com/office/drawing/2014/main" id="{10321D15-BFE9-4352-A896-DBA6BF1B1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/>
          </a:p>
        </p:txBody>
      </p:sp>
      <p:pic>
        <p:nvPicPr>
          <p:cNvPr id="28682" name="Picture 10">
            <a:extLst>
              <a:ext uri="{FF2B5EF4-FFF2-40B4-BE49-F238E27FC236}">
                <a16:creationId xmlns:a16="http://schemas.microsoft.com/office/drawing/2014/main" id="{A0E729C9-934A-4C4C-8E2E-28F827FB0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365625"/>
            <a:ext cx="13430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5" name="Rectangle 12">
            <a:extLst>
              <a:ext uri="{FF2B5EF4-FFF2-40B4-BE49-F238E27FC236}">
                <a16:creationId xmlns:a16="http://schemas.microsoft.com/office/drawing/2014/main" id="{7A60B142-7AA9-4F7B-9460-41B3DFA7D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14356" name="Rectangle 14">
            <a:extLst>
              <a:ext uri="{FF2B5EF4-FFF2-40B4-BE49-F238E27FC236}">
                <a16:creationId xmlns:a16="http://schemas.microsoft.com/office/drawing/2014/main" id="{4C4667AA-F108-4F2A-95F0-97037DA58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/>
          </a:p>
        </p:txBody>
      </p:sp>
      <p:sp>
        <p:nvSpPr>
          <p:cNvPr id="14357" name="Rectangle 15">
            <a:extLst>
              <a:ext uri="{FF2B5EF4-FFF2-40B4-BE49-F238E27FC236}">
                <a16:creationId xmlns:a16="http://schemas.microsoft.com/office/drawing/2014/main" id="{1C310E71-206E-4510-93F4-B56E2F3DC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14358" name="Rectangle 17">
            <a:extLst>
              <a:ext uri="{FF2B5EF4-FFF2-40B4-BE49-F238E27FC236}">
                <a16:creationId xmlns:a16="http://schemas.microsoft.com/office/drawing/2014/main" id="{34BDA7C8-40CA-43A8-BBE7-EEFCD646B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/>
          </a:p>
        </p:txBody>
      </p:sp>
      <p:pic>
        <p:nvPicPr>
          <p:cNvPr id="28688" name="Picture 16">
            <a:extLst>
              <a:ext uri="{FF2B5EF4-FFF2-40B4-BE49-F238E27FC236}">
                <a16:creationId xmlns:a16="http://schemas.microsoft.com/office/drawing/2014/main" id="{05C8149E-D823-473B-BD1F-0A40ECA17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437063"/>
            <a:ext cx="14192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0" name="Rectangle 18">
            <a:extLst>
              <a:ext uri="{FF2B5EF4-FFF2-40B4-BE49-F238E27FC236}">
                <a16:creationId xmlns:a16="http://schemas.microsoft.com/office/drawing/2014/main" id="{79A45777-379E-46E8-9CF3-18D2B888C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14361" name="Rectangle 20">
            <a:extLst>
              <a:ext uri="{FF2B5EF4-FFF2-40B4-BE49-F238E27FC236}">
                <a16:creationId xmlns:a16="http://schemas.microsoft.com/office/drawing/2014/main" id="{7AD66CD3-2066-4B9A-AC7C-40D7ACFB0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/>
          </a:p>
        </p:txBody>
      </p:sp>
      <p:pic>
        <p:nvPicPr>
          <p:cNvPr id="28691" name="Picture 19">
            <a:extLst>
              <a:ext uri="{FF2B5EF4-FFF2-40B4-BE49-F238E27FC236}">
                <a16:creationId xmlns:a16="http://schemas.microsoft.com/office/drawing/2014/main" id="{B5E21D87-81D7-4938-B61B-813BD36DB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437063"/>
            <a:ext cx="9017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3" name="Rectangle 21">
            <a:extLst>
              <a:ext uri="{FF2B5EF4-FFF2-40B4-BE49-F238E27FC236}">
                <a16:creationId xmlns:a16="http://schemas.microsoft.com/office/drawing/2014/main" id="{606894C0-0BBB-43F4-BAFC-76169E352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40" name="PoljeZBesedilom 39">
            <a:extLst>
              <a:ext uri="{FF2B5EF4-FFF2-40B4-BE49-F238E27FC236}">
                <a16:creationId xmlns:a16="http://schemas.microsoft.com/office/drawing/2014/main" id="{6B8E4F2E-3333-4870-9D8B-6E69E9F96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4724400"/>
            <a:ext cx="5762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3600"/>
              <a:t>+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2" grpId="0"/>
      <p:bldP spid="13" grpId="0"/>
      <p:bldP spid="14" grpId="0"/>
      <p:bldP spid="23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>
            <a:extLst>
              <a:ext uri="{FF2B5EF4-FFF2-40B4-BE49-F238E27FC236}">
                <a16:creationId xmlns:a16="http://schemas.microsoft.com/office/drawing/2014/main" id="{391664BC-04F0-42D6-B28E-14700AD50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84978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800"/>
              <a:t>Vsakdanje življenje :</a:t>
            </a:r>
          </a:p>
        </p:txBody>
      </p:sp>
      <p:pic>
        <p:nvPicPr>
          <p:cNvPr id="29698" name="Picture 2" descr="http://www.kazz.si/Slike_video/OctaFun.jpg">
            <a:extLst>
              <a:ext uri="{FF2B5EF4-FFF2-40B4-BE49-F238E27FC236}">
                <a16:creationId xmlns:a16="http://schemas.microsoft.com/office/drawing/2014/main" id="{B218374D-DBFF-4A46-BCD3-2D45F6B1D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24744"/>
            <a:ext cx="4248472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0" name="Picture 4" descr="http://www.logika.si/jovo/uv17.jpg">
            <a:extLst>
              <a:ext uri="{FF2B5EF4-FFF2-40B4-BE49-F238E27FC236}">
                <a16:creationId xmlns:a16="http://schemas.microsoft.com/office/drawing/2014/main" id="{A10AAC61-C258-401B-BE81-B4F32D190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65104"/>
            <a:ext cx="3014042" cy="2492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6" descr="http://s3.bolha.si/0/thumb2/106037/108668/VRTNI-SENCNIK---MARELA_4fa6904db7547.jpg">
            <a:extLst>
              <a:ext uri="{FF2B5EF4-FFF2-40B4-BE49-F238E27FC236}">
                <a16:creationId xmlns:a16="http://schemas.microsoft.com/office/drawing/2014/main" id="{636C7D32-EA84-4D28-AFD5-7E2596EC4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184067" y="1520789"/>
            <a:ext cx="3096345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4" descr="http://veja-iv.skavt.net/stran/wp-content/uploads/2010/08/DSC08942-Small.jpg">
            <a:extLst>
              <a:ext uri="{FF2B5EF4-FFF2-40B4-BE49-F238E27FC236}">
                <a16:creationId xmlns:a16="http://schemas.microsoft.com/office/drawing/2014/main" id="{98732BB2-2529-4FC1-AABC-16CAC182C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4365104"/>
            <a:ext cx="3227851" cy="2492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 descr="http://www.bimo.si/photo/38960.jpg">
            <a:extLst>
              <a:ext uri="{FF2B5EF4-FFF2-40B4-BE49-F238E27FC236}">
                <a16:creationId xmlns:a16="http://schemas.microsoft.com/office/drawing/2014/main" id="{F1E7EE6C-1F67-41D6-96A7-AB8A203E2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4409728"/>
            <a:ext cx="3059832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>
            <a:extLst>
              <a:ext uri="{FF2B5EF4-FFF2-40B4-BE49-F238E27FC236}">
                <a16:creationId xmlns:a16="http://schemas.microsoft.com/office/drawing/2014/main" id="{EE3D2085-01F0-43C4-9D9C-DD7FFD8AF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8913"/>
            <a:ext cx="22320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5400">
                <a:latin typeface="Tempus Sans ITC" panose="04020404030D07020202" pitchFamily="82" charset="0"/>
              </a:rPr>
              <a:t>Viri :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53CCBD02-5A48-4D23-A69A-5981E894C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41438"/>
            <a:ext cx="835342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sl-SI" altLang="sl-SI"/>
              <a:t>http://www.google.si/imgres?q=osemkotnik&amp;hl=sl&amp;qscrl=1&amp;nord=1&amp;rlz=1T4ASUT_slSI454SI454&amp;biw=1581&amp;bih=620&amp;tbm=isch&amp;tbnid=GOwIWfMjkTlzrM:&amp;imgrefurl=http://www.kazz.si/oktagon.html&amp;docid=tcrbgL8e11sHDM&amp;imgurl=http://www.kazz.si/Slike_video/OctaFun.jpg&amp;w=400&amp;h=336&amp;ei=JSi5T5KOKIfLtAbGxKmACA&amp;zoom=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/>
              <a:t>http://www.google.si/imgres?q=osemkotnik&amp;hl=sl&amp;qscrl=1&amp;nord=1&amp;rlz=1T4ASUT_slSI454SI454&amp;biw=1581&amp;bih=620&amp;tbm=isch&amp;tbnid=h0kwKaGGLDA71M:&amp;imgrefurl=http://www.logika.si/jovo/unacrtvrtec.htm&amp;docid=GBTWD51BsTfjbM&amp;imgurl=http://www.logika.si/jovo/uv17.jpg&amp;w=268&amp;h=240&amp;ei=JSi5T5KOKIfLtAbGxKmACA&amp;zoom=1 … in ostale slike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/>
              <a:t> Učbenik za matematiko v 9.razredu OŠ, Skrivnosti števil in oblik.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/>
              <a:t> moja zdrava pamet.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>
                <a:hlinkClick r:id="rId2"/>
              </a:rPr>
              <a:t>http://sl.wikipedia.org/wiki/Osemkotnik</a:t>
            </a:r>
            <a:r>
              <a:rPr lang="sl-SI" altLang="sl-SI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endParaRPr lang="sl-SI" altLang="sl-S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ovanje">
  <a:themeElements>
    <a:clrScheme name="Po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o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o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tovanje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306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Bradley Hand ITC</vt:lpstr>
      <vt:lpstr>Franklin Gothic Book</vt:lpstr>
      <vt:lpstr>Franklin Gothic Medium</vt:lpstr>
      <vt:lpstr>Tempus Sans ITC</vt:lpstr>
      <vt:lpstr>Wingdings</vt:lpstr>
      <vt:lpstr>Wingdings 2</vt:lpstr>
      <vt:lpstr>Potovanje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2019-06-03T09:05:05Z</dcterms:created>
  <dcterms:modified xsi:type="dcterms:W3CDTF">2019-06-03T09:05:05Z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