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72" r:id="rId1"/>
  </p:sldMasterIdLst>
  <p:notesMasterIdLst>
    <p:notesMasterId r:id="rId19"/>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1" r:id="rId16"/>
    <p:sldId id="270" r:id="rId17"/>
    <p:sldId id="272" r:id="rId18"/>
  </p:sldIdLst>
  <p:sldSz cx="9144000" cy="6858000" type="screen4x3"/>
  <p:notesSz cx="6858000" cy="9144000"/>
  <p:defaultTextStyle>
    <a:defPPr>
      <a:defRPr lang="sl-SI"/>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A4EF8"/>
    <a:srgbClr val="0B0BF3"/>
    <a:srgbClr val="FF3300"/>
    <a:srgbClr val="01BFBF"/>
    <a:srgbClr val="39BB05"/>
    <a:srgbClr val="08A3B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5" d="100"/>
          <a:sy n="75" d="100"/>
        </p:scale>
        <p:origin x="-2034" y="-72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Ograda glave 1">
            <a:extLst>
              <a:ext uri="{FF2B5EF4-FFF2-40B4-BE49-F238E27FC236}">
                <a16:creationId xmlns:a16="http://schemas.microsoft.com/office/drawing/2014/main" id="{91E89720-F284-4B63-B524-BCDBAF1D8A8D}"/>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sl-SI"/>
          </a:p>
        </p:txBody>
      </p:sp>
      <p:sp>
        <p:nvSpPr>
          <p:cNvPr id="3" name="Ograda datuma 2">
            <a:extLst>
              <a:ext uri="{FF2B5EF4-FFF2-40B4-BE49-F238E27FC236}">
                <a16:creationId xmlns:a16="http://schemas.microsoft.com/office/drawing/2014/main" id="{69D79F63-6886-49ED-8815-56F6AEE2F7C5}"/>
              </a:ext>
            </a:extLst>
          </p:cNvPr>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defRPr>
            </a:lvl1pPr>
          </a:lstStyle>
          <a:p>
            <a:pPr>
              <a:defRPr/>
            </a:pPr>
            <a:fld id="{A2BE8DEB-8719-4E22-9FBF-F17E8EF3068F}" type="datetimeFigureOut">
              <a:rPr lang="sl-SI"/>
              <a:pPr>
                <a:defRPr/>
              </a:pPr>
              <a:t>3. 06. 2019</a:t>
            </a:fld>
            <a:endParaRPr lang="sl-SI"/>
          </a:p>
        </p:txBody>
      </p:sp>
      <p:sp>
        <p:nvSpPr>
          <p:cNvPr id="4" name="Ograda stranske slike 3">
            <a:extLst>
              <a:ext uri="{FF2B5EF4-FFF2-40B4-BE49-F238E27FC236}">
                <a16:creationId xmlns:a16="http://schemas.microsoft.com/office/drawing/2014/main" id="{AA807624-AA25-4BF7-8FF3-792A08E3ED76}"/>
              </a:ext>
            </a:extLst>
          </p:cNvPr>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sl-SI" noProof="0"/>
          </a:p>
        </p:txBody>
      </p:sp>
      <p:sp>
        <p:nvSpPr>
          <p:cNvPr id="5" name="Ograda opomb 4">
            <a:extLst>
              <a:ext uri="{FF2B5EF4-FFF2-40B4-BE49-F238E27FC236}">
                <a16:creationId xmlns:a16="http://schemas.microsoft.com/office/drawing/2014/main" id="{25C5B008-0C8B-4F04-9B6E-0D53CD57C44A}"/>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sl-SI" noProof="0"/>
              <a:t>Kliknite, če želite urediti sloge besedila matrice</a:t>
            </a:r>
          </a:p>
          <a:p>
            <a:pPr lvl="1"/>
            <a:r>
              <a:rPr lang="sl-SI" noProof="0"/>
              <a:t>Druga raven</a:t>
            </a:r>
          </a:p>
          <a:p>
            <a:pPr lvl="2"/>
            <a:r>
              <a:rPr lang="sl-SI" noProof="0"/>
              <a:t>Tretja raven</a:t>
            </a:r>
          </a:p>
          <a:p>
            <a:pPr lvl="3"/>
            <a:r>
              <a:rPr lang="sl-SI" noProof="0"/>
              <a:t>Četrta raven</a:t>
            </a:r>
          </a:p>
          <a:p>
            <a:pPr lvl="4"/>
            <a:r>
              <a:rPr lang="sl-SI" noProof="0"/>
              <a:t>Peta raven</a:t>
            </a:r>
          </a:p>
        </p:txBody>
      </p:sp>
      <p:sp>
        <p:nvSpPr>
          <p:cNvPr id="6" name="Ograda noge 5">
            <a:extLst>
              <a:ext uri="{FF2B5EF4-FFF2-40B4-BE49-F238E27FC236}">
                <a16:creationId xmlns:a16="http://schemas.microsoft.com/office/drawing/2014/main" id="{7DCF797D-358E-4442-8DCB-BD0C5886E650}"/>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sl-SI"/>
          </a:p>
        </p:txBody>
      </p:sp>
      <p:sp>
        <p:nvSpPr>
          <p:cNvPr id="7" name="Ograda številke diapozitiva 6">
            <a:extLst>
              <a:ext uri="{FF2B5EF4-FFF2-40B4-BE49-F238E27FC236}">
                <a16:creationId xmlns:a16="http://schemas.microsoft.com/office/drawing/2014/main" id="{7BC88F52-BA33-4A7A-B55C-B1EF2B2944BB}"/>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anose="020F0502020204030204" pitchFamily="34" charset="0"/>
              </a:defRPr>
            </a:lvl1pPr>
          </a:lstStyle>
          <a:p>
            <a:fld id="{B7112923-441E-4041-BF01-3D934ECEF353}" type="slidenum">
              <a:rPr lang="sl-SI" altLang="sl-SI"/>
              <a:pPr/>
              <a:t>‹#›</a:t>
            </a:fld>
            <a:endParaRPr lang="sl-SI" altLang="sl-SI"/>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Ograda stranske slike 1">
            <a:extLst>
              <a:ext uri="{FF2B5EF4-FFF2-40B4-BE49-F238E27FC236}">
                <a16:creationId xmlns:a16="http://schemas.microsoft.com/office/drawing/2014/main" id="{97B8A351-DE00-413A-8DE8-7C78D4EA262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Ograda opomb 2">
            <a:extLst>
              <a:ext uri="{FF2B5EF4-FFF2-40B4-BE49-F238E27FC236}">
                <a16:creationId xmlns:a16="http://schemas.microsoft.com/office/drawing/2014/main" id="{46B88246-A048-4E73-ABD3-B07C4B3B534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sl-SI" altLang="sl-SI"/>
          </a:p>
        </p:txBody>
      </p:sp>
      <p:sp>
        <p:nvSpPr>
          <p:cNvPr id="21508" name="Ograda številke diapozitiva 3">
            <a:extLst>
              <a:ext uri="{FF2B5EF4-FFF2-40B4-BE49-F238E27FC236}">
                <a16:creationId xmlns:a16="http://schemas.microsoft.com/office/drawing/2014/main" id="{75C94F93-E02D-4625-B60F-45D1FEB949B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Book Antiqua" panose="02040602050305030304" pitchFamily="18" charset="0"/>
              </a:defRPr>
            </a:lvl1pPr>
            <a:lvl2pPr marL="742950" indent="-285750">
              <a:defRPr>
                <a:solidFill>
                  <a:schemeClr val="tx1"/>
                </a:solidFill>
                <a:latin typeface="Book Antiqua" panose="02040602050305030304" pitchFamily="18" charset="0"/>
              </a:defRPr>
            </a:lvl2pPr>
            <a:lvl3pPr marL="1143000" indent="-228600">
              <a:defRPr>
                <a:solidFill>
                  <a:schemeClr val="tx1"/>
                </a:solidFill>
                <a:latin typeface="Book Antiqua" panose="02040602050305030304" pitchFamily="18" charset="0"/>
              </a:defRPr>
            </a:lvl3pPr>
            <a:lvl4pPr marL="1600200" indent="-228600">
              <a:defRPr>
                <a:solidFill>
                  <a:schemeClr val="tx1"/>
                </a:solidFill>
                <a:latin typeface="Book Antiqua" panose="02040602050305030304" pitchFamily="18" charset="0"/>
              </a:defRPr>
            </a:lvl4pPr>
            <a:lvl5pPr marL="2057400" indent="-228600">
              <a:defRPr>
                <a:solidFill>
                  <a:schemeClr val="tx1"/>
                </a:solidFill>
                <a:latin typeface="Book Antiqua" panose="02040602050305030304" pitchFamily="18" charset="0"/>
              </a:defRPr>
            </a:lvl5pPr>
            <a:lvl6pPr marL="2514600" indent="-228600" fontAlgn="base">
              <a:spcBef>
                <a:spcPct val="0"/>
              </a:spcBef>
              <a:spcAft>
                <a:spcPct val="0"/>
              </a:spcAft>
              <a:defRPr>
                <a:solidFill>
                  <a:schemeClr val="tx1"/>
                </a:solidFill>
                <a:latin typeface="Book Antiqua" panose="02040602050305030304" pitchFamily="18" charset="0"/>
              </a:defRPr>
            </a:lvl6pPr>
            <a:lvl7pPr marL="2971800" indent="-228600" fontAlgn="base">
              <a:spcBef>
                <a:spcPct val="0"/>
              </a:spcBef>
              <a:spcAft>
                <a:spcPct val="0"/>
              </a:spcAft>
              <a:defRPr>
                <a:solidFill>
                  <a:schemeClr val="tx1"/>
                </a:solidFill>
                <a:latin typeface="Book Antiqua" panose="02040602050305030304" pitchFamily="18" charset="0"/>
              </a:defRPr>
            </a:lvl7pPr>
            <a:lvl8pPr marL="3429000" indent="-228600" fontAlgn="base">
              <a:spcBef>
                <a:spcPct val="0"/>
              </a:spcBef>
              <a:spcAft>
                <a:spcPct val="0"/>
              </a:spcAft>
              <a:defRPr>
                <a:solidFill>
                  <a:schemeClr val="tx1"/>
                </a:solidFill>
                <a:latin typeface="Book Antiqua" panose="02040602050305030304" pitchFamily="18" charset="0"/>
              </a:defRPr>
            </a:lvl8pPr>
            <a:lvl9pPr marL="3886200" indent="-228600" fontAlgn="base">
              <a:spcBef>
                <a:spcPct val="0"/>
              </a:spcBef>
              <a:spcAft>
                <a:spcPct val="0"/>
              </a:spcAft>
              <a:defRPr>
                <a:solidFill>
                  <a:schemeClr val="tx1"/>
                </a:solidFill>
                <a:latin typeface="Book Antiqua" panose="02040602050305030304" pitchFamily="18" charset="0"/>
              </a:defRPr>
            </a:lvl9pPr>
          </a:lstStyle>
          <a:p>
            <a:fld id="{D37ED7F7-A9FB-46FD-9D85-7C2AA0300397}" type="slidenum">
              <a:rPr lang="sl-SI" altLang="sl-SI">
                <a:latin typeface="Calibri" panose="020F0502020204030204" pitchFamily="34" charset="0"/>
              </a:rPr>
              <a:pPr/>
              <a:t>1</a:t>
            </a:fld>
            <a:endParaRPr lang="sl-SI" altLang="sl-SI">
              <a:latin typeface="Calibri" panose="020F050202020403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Naslovni diapozitiv">
    <p:spTree>
      <p:nvGrpSpPr>
        <p:cNvPr id="1" name=""/>
        <p:cNvGrpSpPr/>
        <p:nvPr/>
      </p:nvGrpSpPr>
      <p:grpSpPr>
        <a:xfrm>
          <a:off x="0" y="0"/>
          <a:ext cx="0" cy="0"/>
          <a:chOff x="0" y="0"/>
          <a:chExt cx="0" cy="0"/>
        </a:xfrm>
      </p:grpSpPr>
      <p:sp>
        <p:nvSpPr>
          <p:cNvPr id="8" name="Naslov 7"/>
          <p:cNvSpPr>
            <a:spLocks noGrp="1"/>
          </p:cNvSpPr>
          <p:nvPr>
            <p:ph type="ctrTitle"/>
          </p:nvPr>
        </p:nvSpPr>
        <p:spPr>
          <a:xfrm>
            <a:off x="422030" y="1371600"/>
            <a:ext cx="8229600" cy="1828800"/>
          </a:xfrm>
        </p:spPr>
        <p:txBody>
          <a:bodyPr lIns="45720" tIns="0" rIns="45720" bIns="0" anchor="b">
            <a:scene3d>
              <a:camera prst="orthographicFront"/>
              <a:lightRig rig="soft" dir="t">
                <a:rot lat="0" lon="0" rev="17220000"/>
              </a:lightRig>
            </a:scene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lang="sl-SI"/>
              <a:t>Kliknite, če želite urediti slog naslova matrice</a:t>
            </a:r>
            <a:endParaRPr lang="en-US"/>
          </a:p>
        </p:txBody>
      </p:sp>
      <p:sp>
        <p:nvSpPr>
          <p:cNvPr id="9" name="Podnaslov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sl-SI"/>
              <a:t>Kliknite, če želite urediti slog podnaslova matrice</a:t>
            </a:r>
            <a:endParaRPr lang="en-US"/>
          </a:p>
        </p:txBody>
      </p:sp>
      <p:sp>
        <p:nvSpPr>
          <p:cNvPr id="4" name="Ograda datuma 13">
            <a:extLst>
              <a:ext uri="{FF2B5EF4-FFF2-40B4-BE49-F238E27FC236}">
                <a16:creationId xmlns:a16="http://schemas.microsoft.com/office/drawing/2014/main" id="{99D21F1E-F8C6-413A-8DE9-D1C20EBD0882}"/>
              </a:ext>
            </a:extLst>
          </p:cNvPr>
          <p:cNvSpPr>
            <a:spLocks noGrp="1"/>
          </p:cNvSpPr>
          <p:nvPr>
            <p:ph type="dt" sz="half" idx="10"/>
          </p:nvPr>
        </p:nvSpPr>
        <p:spPr/>
        <p:txBody>
          <a:bodyPr/>
          <a:lstStyle>
            <a:lvl1pPr>
              <a:defRPr/>
            </a:lvl1pPr>
          </a:lstStyle>
          <a:p>
            <a:pPr>
              <a:defRPr/>
            </a:pPr>
            <a:fld id="{AFB53186-8569-4F68-94F6-25E7B116A415}" type="datetimeFigureOut">
              <a:rPr lang="sl-SI"/>
              <a:pPr>
                <a:defRPr/>
              </a:pPr>
              <a:t>3. 06. 2019</a:t>
            </a:fld>
            <a:endParaRPr lang="sl-SI"/>
          </a:p>
        </p:txBody>
      </p:sp>
      <p:sp>
        <p:nvSpPr>
          <p:cNvPr id="5" name="Ograda noge 2">
            <a:extLst>
              <a:ext uri="{FF2B5EF4-FFF2-40B4-BE49-F238E27FC236}">
                <a16:creationId xmlns:a16="http://schemas.microsoft.com/office/drawing/2014/main" id="{05C9A30A-764C-4F2F-9971-EBAF63B45713}"/>
              </a:ext>
            </a:extLst>
          </p:cNvPr>
          <p:cNvSpPr>
            <a:spLocks noGrp="1"/>
          </p:cNvSpPr>
          <p:nvPr>
            <p:ph type="ftr" sz="quarter" idx="11"/>
          </p:nvPr>
        </p:nvSpPr>
        <p:spPr/>
        <p:txBody>
          <a:bodyPr/>
          <a:lstStyle>
            <a:lvl1pPr>
              <a:defRPr/>
            </a:lvl1pPr>
          </a:lstStyle>
          <a:p>
            <a:pPr>
              <a:defRPr/>
            </a:pPr>
            <a:endParaRPr lang="sl-SI"/>
          </a:p>
        </p:txBody>
      </p:sp>
      <p:sp>
        <p:nvSpPr>
          <p:cNvPr id="6" name="Ograda številke diapozitiva 22">
            <a:extLst>
              <a:ext uri="{FF2B5EF4-FFF2-40B4-BE49-F238E27FC236}">
                <a16:creationId xmlns:a16="http://schemas.microsoft.com/office/drawing/2014/main" id="{1696C92F-67C3-4DCC-8230-4B6E4F7750D5}"/>
              </a:ext>
            </a:extLst>
          </p:cNvPr>
          <p:cNvSpPr>
            <a:spLocks noGrp="1"/>
          </p:cNvSpPr>
          <p:nvPr>
            <p:ph type="sldNum" sz="quarter" idx="12"/>
          </p:nvPr>
        </p:nvSpPr>
        <p:spPr/>
        <p:txBody>
          <a:bodyPr/>
          <a:lstStyle>
            <a:lvl1pPr>
              <a:defRPr/>
            </a:lvl1pPr>
          </a:lstStyle>
          <a:p>
            <a:fld id="{DF800111-60A6-45C6-AD2F-E202B7900615}" type="slidenum">
              <a:rPr lang="sl-SI" altLang="sl-SI"/>
              <a:pPr/>
              <a:t>‹#›</a:t>
            </a:fld>
            <a:endParaRPr lang="sl-SI" altLang="sl-SI"/>
          </a:p>
        </p:txBody>
      </p:sp>
    </p:spTree>
    <p:extLst>
      <p:ext uri="{BB962C8B-B14F-4D97-AF65-F5344CB8AC3E}">
        <p14:creationId xmlns:p14="http://schemas.microsoft.com/office/powerpoint/2010/main" val="6449356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slov in navpično besedilo">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a:t>Kliknite, če želite urediti slog naslova matrice</a:t>
            </a:r>
            <a:endParaRPr lang="en-US"/>
          </a:p>
        </p:txBody>
      </p:sp>
      <p:sp>
        <p:nvSpPr>
          <p:cNvPr id="3" name="Ograda navpičnega besedila 2"/>
          <p:cNvSpPr>
            <a:spLocks noGrp="1"/>
          </p:cNvSpPr>
          <p:nvPr>
            <p:ph type="body" orient="vert" idx="1"/>
          </p:nvPr>
        </p:nvSpPr>
        <p:spPr/>
        <p:txBody>
          <a:bodyPr vert="eaVert"/>
          <a:lstStyle/>
          <a:p>
            <a:pPr lvl="0"/>
            <a:r>
              <a:rPr lang="sl-SI"/>
              <a:t>Kliknite, če želite urediti sloge besedila matrice</a:t>
            </a:r>
          </a:p>
          <a:p>
            <a:pPr lvl="1"/>
            <a:r>
              <a:rPr lang="sl-SI"/>
              <a:t>Druga raven</a:t>
            </a:r>
          </a:p>
          <a:p>
            <a:pPr lvl="2"/>
            <a:r>
              <a:rPr lang="sl-SI"/>
              <a:t>Tretja raven</a:t>
            </a:r>
          </a:p>
          <a:p>
            <a:pPr lvl="3"/>
            <a:r>
              <a:rPr lang="sl-SI"/>
              <a:t>Četrta raven</a:t>
            </a:r>
          </a:p>
          <a:p>
            <a:pPr lvl="4"/>
            <a:r>
              <a:rPr lang="sl-SI"/>
              <a:t>Peta raven</a:t>
            </a:r>
            <a:endParaRPr lang="en-US"/>
          </a:p>
        </p:txBody>
      </p:sp>
      <p:sp>
        <p:nvSpPr>
          <p:cNvPr id="4" name="Ograda datuma 13">
            <a:extLst>
              <a:ext uri="{FF2B5EF4-FFF2-40B4-BE49-F238E27FC236}">
                <a16:creationId xmlns:a16="http://schemas.microsoft.com/office/drawing/2014/main" id="{B917C6AD-94DC-433C-B36A-68E81D924CCA}"/>
              </a:ext>
            </a:extLst>
          </p:cNvPr>
          <p:cNvSpPr>
            <a:spLocks noGrp="1"/>
          </p:cNvSpPr>
          <p:nvPr>
            <p:ph type="dt" sz="half" idx="10"/>
          </p:nvPr>
        </p:nvSpPr>
        <p:spPr/>
        <p:txBody>
          <a:bodyPr/>
          <a:lstStyle>
            <a:lvl1pPr>
              <a:defRPr/>
            </a:lvl1pPr>
          </a:lstStyle>
          <a:p>
            <a:pPr>
              <a:defRPr/>
            </a:pPr>
            <a:fld id="{EABD2020-1B32-46CC-A31B-31FF283FF21F}" type="datetimeFigureOut">
              <a:rPr lang="sl-SI"/>
              <a:pPr>
                <a:defRPr/>
              </a:pPr>
              <a:t>3. 06. 2019</a:t>
            </a:fld>
            <a:endParaRPr lang="sl-SI"/>
          </a:p>
        </p:txBody>
      </p:sp>
      <p:sp>
        <p:nvSpPr>
          <p:cNvPr id="5" name="Ograda noge 2">
            <a:extLst>
              <a:ext uri="{FF2B5EF4-FFF2-40B4-BE49-F238E27FC236}">
                <a16:creationId xmlns:a16="http://schemas.microsoft.com/office/drawing/2014/main" id="{8AE4561F-33C8-49F0-8E86-2677C4355EE2}"/>
              </a:ext>
            </a:extLst>
          </p:cNvPr>
          <p:cNvSpPr>
            <a:spLocks noGrp="1"/>
          </p:cNvSpPr>
          <p:nvPr>
            <p:ph type="ftr" sz="quarter" idx="11"/>
          </p:nvPr>
        </p:nvSpPr>
        <p:spPr/>
        <p:txBody>
          <a:bodyPr/>
          <a:lstStyle>
            <a:lvl1pPr>
              <a:defRPr/>
            </a:lvl1pPr>
          </a:lstStyle>
          <a:p>
            <a:pPr>
              <a:defRPr/>
            </a:pPr>
            <a:endParaRPr lang="sl-SI"/>
          </a:p>
        </p:txBody>
      </p:sp>
      <p:sp>
        <p:nvSpPr>
          <p:cNvPr id="6" name="Ograda številke diapozitiva 22">
            <a:extLst>
              <a:ext uri="{FF2B5EF4-FFF2-40B4-BE49-F238E27FC236}">
                <a16:creationId xmlns:a16="http://schemas.microsoft.com/office/drawing/2014/main" id="{0B030296-0A92-442B-B10F-AF3A08C3F7DC}"/>
              </a:ext>
            </a:extLst>
          </p:cNvPr>
          <p:cNvSpPr>
            <a:spLocks noGrp="1"/>
          </p:cNvSpPr>
          <p:nvPr>
            <p:ph type="sldNum" sz="quarter" idx="12"/>
          </p:nvPr>
        </p:nvSpPr>
        <p:spPr/>
        <p:txBody>
          <a:bodyPr/>
          <a:lstStyle>
            <a:lvl1pPr>
              <a:defRPr/>
            </a:lvl1pPr>
          </a:lstStyle>
          <a:p>
            <a:fld id="{03B0EB17-FB9E-418B-94D5-D7E5AD5F106E}" type="slidenum">
              <a:rPr lang="sl-SI" altLang="sl-SI"/>
              <a:pPr/>
              <a:t>‹#›</a:t>
            </a:fld>
            <a:endParaRPr lang="sl-SI" altLang="sl-SI"/>
          </a:p>
        </p:txBody>
      </p:sp>
    </p:spTree>
    <p:extLst>
      <p:ext uri="{BB962C8B-B14F-4D97-AF65-F5344CB8AC3E}">
        <p14:creationId xmlns:p14="http://schemas.microsoft.com/office/powerpoint/2010/main" val="41222896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Navpični naslov in besedilo">
    <p:spTree>
      <p:nvGrpSpPr>
        <p:cNvPr id="1" name=""/>
        <p:cNvGrpSpPr/>
        <p:nvPr/>
      </p:nvGrpSpPr>
      <p:grpSpPr>
        <a:xfrm>
          <a:off x="0" y="0"/>
          <a:ext cx="0" cy="0"/>
          <a:chOff x="0" y="0"/>
          <a:chExt cx="0" cy="0"/>
        </a:xfrm>
      </p:grpSpPr>
      <p:sp>
        <p:nvSpPr>
          <p:cNvPr id="2" name="Navpični naslov 1"/>
          <p:cNvSpPr>
            <a:spLocks noGrp="1"/>
          </p:cNvSpPr>
          <p:nvPr>
            <p:ph type="title" orient="vert"/>
          </p:nvPr>
        </p:nvSpPr>
        <p:spPr>
          <a:xfrm>
            <a:off x="6629400" y="274638"/>
            <a:ext cx="2057400" cy="5851525"/>
          </a:xfrm>
        </p:spPr>
        <p:txBody>
          <a:bodyPr vert="eaVert"/>
          <a:lstStyle/>
          <a:p>
            <a:r>
              <a:rPr lang="sl-SI"/>
              <a:t>Kliknite, če želite urediti slog naslova matrice</a:t>
            </a:r>
            <a:endParaRPr lang="en-US"/>
          </a:p>
        </p:txBody>
      </p:sp>
      <p:sp>
        <p:nvSpPr>
          <p:cNvPr id="3" name="Ograda navpičnega besedila 2"/>
          <p:cNvSpPr>
            <a:spLocks noGrp="1"/>
          </p:cNvSpPr>
          <p:nvPr>
            <p:ph type="body" orient="vert" idx="1"/>
          </p:nvPr>
        </p:nvSpPr>
        <p:spPr>
          <a:xfrm>
            <a:off x="457200" y="274638"/>
            <a:ext cx="6019800" cy="5851525"/>
          </a:xfrm>
        </p:spPr>
        <p:txBody>
          <a:bodyPr vert="eaVert"/>
          <a:lstStyle/>
          <a:p>
            <a:pPr lvl="0"/>
            <a:r>
              <a:rPr lang="sl-SI"/>
              <a:t>Kliknite, če želite urediti sloge besedila matrice</a:t>
            </a:r>
          </a:p>
          <a:p>
            <a:pPr lvl="1"/>
            <a:r>
              <a:rPr lang="sl-SI"/>
              <a:t>Druga raven</a:t>
            </a:r>
          </a:p>
          <a:p>
            <a:pPr lvl="2"/>
            <a:r>
              <a:rPr lang="sl-SI"/>
              <a:t>Tretja raven</a:t>
            </a:r>
          </a:p>
          <a:p>
            <a:pPr lvl="3"/>
            <a:r>
              <a:rPr lang="sl-SI"/>
              <a:t>Četrta raven</a:t>
            </a:r>
          </a:p>
          <a:p>
            <a:pPr lvl="4"/>
            <a:r>
              <a:rPr lang="sl-SI"/>
              <a:t>Peta raven</a:t>
            </a:r>
            <a:endParaRPr lang="en-US"/>
          </a:p>
        </p:txBody>
      </p:sp>
      <p:sp>
        <p:nvSpPr>
          <p:cNvPr id="4" name="Ograda datuma 13">
            <a:extLst>
              <a:ext uri="{FF2B5EF4-FFF2-40B4-BE49-F238E27FC236}">
                <a16:creationId xmlns:a16="http://schemas.microsoft.com/office/drawing/2014/main" id="{BB8804FC-8B1D-434F-A3B6-EA9096541A77}"/>
              </a:ext>
            </a:extLst>
          </p:cNvPr>
          <p:cNvSpPr>
            <a:spLocks noGrp="1"/>
          </p:cNvSpPr>
          <p:nvPr>
            <p:ph type="dt" sz="half" idx="10"/>
          </p:nvPr>
        </p:nvSpPr>
        <p:spPr/>
        <p:txBody>
          <a:bodyPr/>
          <a:lstStyle>
            <a:lvl1pPr>
              <a:defRPr/>
            </a:lvl1pPr>
          </a:lstStyle>
          <a:p>
            <a:pPr>
              <a:defRPr/>
            </a:pPr>
            <a:fld id="{B258009F-4BD3-4723-A442-82AA7C77D38E}" type="datetimeFigureOut">
              <a:rPr lang="sl-SI"/>
              <a:pPr>
                <a:defRPr/>
              </a:pPr>
              <a:t>3. 06. 2019</a:t>
            </a:fld>
            <a:endParaRPr lang="sl-SI"/>
          </a:p>
        </p:txBody>
      </p:sp>
      <p:sp>
        <p:nvSpPr>
          <p:cNvPr id="5" name="Ograda noge 2">
            <a:extLst>
              <a:ext uri="{FF2B5EF4-FFF2-40B4-BE49-F238E27FC236}">
                <a16:creationId xmlns:a16="http://schemas.microsoft.com/office/drawing/2014/main" id="{EB3DED46-42C1-4138-A063-388F5D4EAF35}"/>
              </a:ext>
            </a:extLst>
          </p:cNvPr>
          <p:cNvSpPr>
            <a:spLocks noGrp="1"/>
          </p:cNvSpPr>
          <p:nvPr>
            <p:ph type="ftr" sz="quarter" idx="11"/>
          </p:nvPr>
        </p:nvSpPr>
        <p:spPr/>
        <p:txBody>
          <a:bodyPr/>
          <a:lstStyle>
            <a:lvl1pPr>
              <a:defRPr/>
            </a:lvl1pPr>
          </a:lstStyle>
          <a:p>
            <a:pPr>
              <a:defRPr/>
            </a:pPr>
            <a:endParaRPr lang="sl-SI"/>
          </a:p>
        </p:txBody>
      </p:sp>
      <p:sp>
        <p:nvSpPr>
          <p:cNvPr id="6" name="Ograda številke diapozitiva 22">
            <a:extLst>
              <a:ext uri="{FF2B5EF4-FFF2-40B4-BE49-F238E27FC236}">
                <a16:creationId xmlns:a16="http://schemas.microsoft.com/office/drawing/2014/main" id="{1ECFCB35-FA2F-411E-A7B2-713D30AC74AD}"/>
              </a:ext>
            </a:extLst>
          </p:cNvPr>
          <p:cNvSpPr>
            <a:spLocks noGrp="1"/>
          </p:cNvSpPr>
          <p:nvPr>
            <p:ph type="sldNum" sz="quarter" idx="12"/>
          </p:nvPr>
        </p:nvSpPr>
        <p:spPr/>
        <p:txBody>
          <a:bodyPr/>
          <a:lstStyle>
            <a:lvl1pPr>
              <a:defRPr/>
            </a:lvl1pPr>
          </a:lstStyle>
          <a:p>
            <a:fld id="{60CCAA2B-EBB8-4854-8AF2-D63CCD910E1C}" type="slidenum">
              <a:rPr lang="sl-SI" altLang="sl-SI"/>
              <a:pPr/>
              <a:t>‹#›</a:t>
            </a:fld>
            <a:endParaRPr lang="sl-SI" altLang="sl-SI"/>
          </a:p>
        </p:txBody>
      </p:sp>
    </p:spTree>
    <p:extLst>
      <p:ext uri="{BB962C8B-B14F-4D97-AF65-F5344CB8AC3E}">
        <p14:creationId xmlns:p14="http://schemas.microsoft.com/office/powerpoint/2010/main" val="11905529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n vsebina">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a:t>Kliknite, če želite urediti slog naslova matrice</a:t>
            </a:r>
            <a:endParaRPr lang="en-US"/>
          </a:p>
        </p:txBody>
      </p:sp>
      <p:sp>
        <p:nvSpPr>
          <p:cNvPr id="3" name="Ograda vsebine 2"/>
          <p:cNvSpPr>
            <a:spLocks noGrp="1"/>
          </p:cNvSpPr>
          <p:nvPr>
            <p:ph idx="1"/>
          </p:nvPr>
        </p:nvSpPr>
        <p:spPr/>
        <p:txBody>
          <a:bodyPr/>
          <a:lstStyle/>
          <a:p>
            <a:pPr lvl="0"/>
            <a:r>
              <a:rPr lang="sl-SI"/>
              <a:t>Kliknite, če želite urediti sloge besedila matrice</a:t>
            </a:r>
          </a:p>
          <a:p>
            <a:pPr lvl="1"/>
            <a:r>
              <a:rPr lang="sl-SI"/>
              <a:t>Druga raven</a:t>
            </a:r>
          </a:p>
          <a:p>
            <a:pPr lvl="2"/>
            <a:r>
              <a:rPr lang="sl-SI"/>
              <a:t>Tretja raven</a:t>
            </a:r>
          </a:p>
          <a:p>
            <a:pPr lvl="3"/>
            <a:r>
              <a:rPr lang="sl-SI"/>
              <a:t>Četrta raven</a:t>
            </a:r>
          </a:p>
          <a:p>
            <a:pPr lvl="4"/>
            <a:r>
              <a:rPr lang="sl-SI"/>
              <a:t>Peta raven</a:t>
            </a:r>
            <a:endParaRPr lang="en-US"/>
          </a:p>
        </p:txBody>
      </p:sp>
      <p:sp>
        <p:nvSpPr>
          <p:cNvPr id="4" name="Ograda datuma 13">
            <a:extLst>
              <a:ext uri="{FF2B5EF4-FFF2-40B4-BE49-F238E27FC236}">
                <a16:creationId xmlns:a16="http://schemas.microsoft.com/office/drawing/2014/main" id="{9491C7D2-CA33-4D9A-A1CB-76B849F9C9E4}"/>
              </a:ext>
            </a:extLst>
          </p:cNvPr>
          <p:cNvSpPr>
            <a:spLocks noGrp="1"/>
          </p:cNvSpPr>
          <p:nvPr>
            <p:ph type="dt" sz="half" idx="10"/>
          </p:nvPr>
        </p:nvSpPr>
        <p:spPr/>
        <p:txBody>
          <a:bodyPr/>
          <a:lstStyle>
            <a:lvl1pPr>
              <a:defRPr/>
            </a:lvl1pPr>
          </a:lstStyle>
          <a:p>
            <a:pPr>
              <a:defRPr/>
            </a:pPr>
            <a:fld id="{17A8930C-3961-49CB-A1C6-ABAC04B86B02}" type="datetimeFigureOut">
              <a:rPr lang="sl-SI"/>
              <a:pPr>
                <a:defRPr/>
              </a:pPr>
              <a:t>3. 06. 2019</a:t>
            </a:fld>
            <a:endParaRPr lang="sl-SI"/>
          </a:p>
        </p:txBody>
      </p:sp>
      <p:sp>
        <p:nvSpPr>
          <p:cNvPr id="5" name="Ograda noge 2">
            <a:extLst>
              <a:ext uri="{FF2B5EF4-FFF2-40B4-BE49-F238E27FC236}">
                <a16:creationId xmlns:a16="http://schemas.microsoft.com/office/drawing/2014/main" id="{74A34439-0219-4D5F-8608-DB9F05E3EB93}"/>
              </a:ext>
            </a:extLst>
          </p:cNvPr>
          <p:cNvSpPr>
            <a:spLocks noGrp="1"/>
          </p:cNvSpPr>
          <p:nvPr>
            <p:ph type="ftr" sz="quarter" idx="11"/>
          </p:nvPr>
        </p:nvSpPr>
        <p:spPr/>
        <p:txBody>
          <a:bodyPr/>
          <a:lstStyle>
            <a:lvl1pPr>
              <a:defRPr/>
            </a:lvl1pPr>
          </a:lstStyle>
          <a:p>
            <a:pPr>
              <a:defRPr/>
            </a:pPr>
            <a:endParaRPr lang="sl-SI"/>
          </a:p>
        </p:txBody>
      </p:sp>
      <p:sp>
        <p:nvSpPr>
          <p:cNvPr id="6" name="Ograda številke diapozitiva 22">
            <a:extLst>
              <a:ext uri="{FF2B5EF4-FFF2-40B4-BE49-F238E27FC236}">
                <a16:creationId xmlns:a16="http://schemas.microsoft.com/office/drawing/2014/main" id="{C6B55B07-89C0-43F5-9B99-525C6266DA77}"/>
              </a:ext>
            </a:extLst>
          </p:cNvPr>
          <p:cNvSpPr>
            <a:spLocks noGrp="1"/>
          </p:cNvSpPr>
          <p:nvPr>
            <p:ph type="sldNum" sz="quarter" idx="12"/>
          </p:nvPr>
        </p:nvSpPr>
        <p:spPr/>
        <p:txBody>
          <a:bodyPr/>
          <a:lstStyle>
            <a:lvl1pPr>
              <a:defRPr/>
            </a:lvl1pPr>
          </a:lstStyle>
          <a:p>
            <a:fld id="{A5E26A7C-3ABA-4562-A3A3-457A566622D3}" type="slidenum">
              <a:rPr lang="sl-SI" altLang="sl-SI"/>
              <a:pPr/>
              <a:t>‹#›</a:t>
            </a:fld>
            <a:endParaRPr lang="sl-SI" altLang="sl-SI"/>
          </a:p>
        </p:txBody>
      </p:sp>
    </p:spTree>
    <p:extLst>
      <p:ext uri="{BB962C8B-B14F-4D97-AF65-F5344CB8AC3E}">
        <p14:creationId xmlns:p14="http://schemas.microsoft.com/office/powerpoint/2010/main" val="25942125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Glava odseka">
    <p:spTree>
      <p:nvGrpSpPr>
        <p:cNvPr id="1" name=""/>
        <p:cNvGrpSpPr/>
        <p:nvPr/>
      </p:nvGrpSpPr>
      <p:grpSpPr>
        <a:xfrm>
          <a:off x="0" y="0"/>
          <a:ext cx="0" cy="0"/>
          <a:chOff x="0" y="0"/>
          <a:chExt cx="0" cy="0"/>
        </a:xfrm>
      </p:grpSpPr>
      <p:sp>
        <p:nvSpPr>
          <p:cNvPr id="2" name="Naslov 1"/>
          <p:cNvSpPr>
            <a:spLocks noGrp="1"/>
          </p:cNvSpPr>
          <p:nvPr>
            <p:ph type="title"/>
          </p:nvPr>
        </p:nvSpPr>
        <p:spPr>
          <a:xfrm>
            <a:off x="1600200" y="609600"/>
            <a:ext cx="7086600" cy="1828800"/>
          </a:xfrm>
        </p:spPr>
        <p:txBody>
          <a:bodyPr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lang="sl-SI"/>
              <a:t>Kliknite, če želite urediti slog naslova matrice</a:t>
            </a:r>
            <a:endParaRPr lang="en-US"/>
          </a:p>
        </p:txBody>
      </p:sp>
      <p:sp>
        <p:nvSpPr>
          <p:cNvPr id="3" name="Ograda besedila 2"/>
          <p:cNvSpPr>
            <a:spLocks noGrp="1"/>
          </p:cNvSpPr>
          <p:nvPr>
            <p:ph type="body" idx="1"/>
          </p:nvPr>
        </p:nvSpPr>
        <p:spPr>
          <a:xfrm>
            <a:off x="1600200" y="2507786"/>
            <a:ext cx="7086600" cy="1509712"/>
          </a:xfrm>
        </p:spPr>
        <p:txBody>
          <a:bodyPr/>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sl-SI"/>
              <a:t>Kliknite, če želite urediti sloge besedila matrice</a:t>
            </a:r>
          </a:p>
        </p:txBody>
      </p:sp>
      <p:sp>
        <p:nvSpPr>
          <p:cNvPr id="4" name="Ograda datuma 3">
            <a:extLst>
              <a:ext uri="{FF2B5EF4-FFF2-40B4-BE49-F238E27FC236}">
                <a16:creationId xmlns:a16="http://schemas.microsoft.com/office/drawing/2014/main" id="{F36254E5-9578-4B7C-99EA-F87A7020A2B4}"/>
              </a:ext>
            </a:extLst>
          </p:cNvPr>
          <p:cNvSpPr>
            <a:spLocks noGrp="1"/>
          </p:cNvSpPr>
          <p:nvPr>
            <p:ph type="dt" sz="half" idx="10"/>
          </p:nvPr>
        </p:nvSpPr>
        <p:spPr/>
        <p:txBody>
          <a:bodyPr/>
          <a:lstStyle>
            <a:lvl1pPr>
              <a:defRPr/>
            </a:lvl1pPr>
          </a:lstStyle>
          <a:p>
            <a:pPr>
              <a:defRPr/>
            </a:pPr>
            <a:fld id="{9FF55F18-95FF-4E99-93E1-4B1D25FB1BA6}" type="datetimeFigureOut">
              <a:rPr lang="sl-SI"/>
              <a:pPr>
                <a:defRPr/>
              </a:pPr>
              <a:t>3. 06. 2019</a:t>
            </a:fld>
            <a:endParaRPr lang="sl-SI"/>
          </a:p>
        </p:txBody>
      </p:sp>
      <p:sp>
        <p:nvSpPr>
          <p:cNvPr id="5" name="Ograda noge 4">
            <a:extLst>
              <a:ext uri="{FF2B5EF4-FFF2-40B4-BE49-F238E27FC236}">
                <a16:creationId xmlns:a16="http://schemas.microsoft.com/office/drawing/2014/main" id="{24FA3594-4838-40AF-B846-E60B3F3EF32A}"/>
              </a:ext>
            </a:extLst>
          </p:cNvPr>
          <p:cNvSpPr>
            <a:spLocks noGrp="1"/>
          </p:cNvSpPr>
          <p:nvPr>
            <p:ph type="ftr" sz="quarter" idx="11"/>
          </p:nvPr>
        </p:nvSpPr>
        <p:spPr/>
        <p:txBody>
          <a:bodyPr/>
          <a:lstStyle>
            <a:lvl1pPr>
              <a:defRPr/>
            </a:lvl1pPr>
          </a:lstStyle>
          <a:p>
            <a:pPr>
              <a:defRPr/>
            </a:pPr>
            <a:endParaRPr lang="sl-SI"/>
          </a:p>
        </p:txBody>
      </p:sp>
      <p:sp>
        <p:nvSpPr>
          <p:cNvPr id="6" name="Ograda številke diapozitiva 5">
            <a:extLst>
              <a:ext uri="{FF2B5EF4-FFF2-40B4-BE49-F238E27FC236}">
                <a16:creationId xmlns:a16="http://schemas.microsoft.com/office/drawing/2014/main" id="{07197796-175F-41FE-A2EA-F806B18C210A}"/>
              </a:ext>
            </a:extLst>
          </p:cNvPr>
          <p:cNvSpPr>
            <a:spLocks noGrp="1"/>
          </p:cNvSpPr>
          <p:nvPr>
            <p:ph type="sldNum" sz="quarter" idx="12"/>
          </p:nvPr>
        </p:nvSpPr>
        <p:spPr/>
        <p:txBody>
          <a:bodyPr/>
          <a:lstStyle>
            <a:lvl1pPr>
              <a:defRPr/>
            </a:lvl1pPr>
          </a:lstStyle>
          <a:p>
            <a:fld id="{63EF8257-27B7-4FE3-8427-AFA32A9B584F}" type="slidenum">
              <a:rPr lang="sl-SI" altLang="sl-SI"/>
              <a:pPr/>
              <a:t>‹#›</a:t>
            </a:fld>
            <a:endParaRPr lang="sl-SI" altLang="sl-SI"/>
          </a:p>
        </p:txBody>
      </p:sp>
    </p:spTree>
    <p:extLst>
      <p:ext uri="{BB962C8B-B14F-4D97-AF65-F5344CB8AC3E}">
        <p14:creationId xmlns:p14="http://schemas.microsoft.com/office/powerpoint/2010/main" val="1971054573"/>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e vsebini">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a:t>Kliknite, če želite urediti slog naslova matrice</a:t>
            </a:r>
            <a:endParaRPr lang="en-US"/>
          </a:p>
        </p:txBody>
      </p:sp>
      <p:sp>
        <p:nvSpPr>
          <p:cNvPr id="3" name="Ograda vsebine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a:r>
              <a:rPr lang="sl-SI"/>
              <a:t>Kliknite, če želite urediti sloge besedila matrice</a:t>
            </a:r>
          </a:p>
          <a:p>
            <a:pPr lvl="1"/>
            <a:r>
              <a:rPr lang="sl-SI"/>
              <a:t>Druga raven</a:t>
            </a:r>
          </a:p>
          <a:p>
            <a:pPr lvl="2"/>
            <a:r>
              <a:rPr lang="sl-SI"/>
              <a:t>Tretja raven</a:t>
            </a:r>
          </a:p>
          <a:p>
            <a:pPr lvl="3"/>
            <a:r>
              <a:rPr lang="sl-SI"/>
              <a:t>Četrta raven</a:t>
            </a:r>
          </a:p>
          <a:p>
            <a:pPr lvl="4"/>
            <a:r>
              <a:rPr lang="sl-SI"/>
              <a:t>Peta raven</a:t>
            </a:r>
            <a:endParaRPr lang="en-US"/>
          </a:p>
        </p:txBody>
      </p:sp>
      <p:sp>
        <p:nvSpPr>
          <p:cNvPr id="4" name="Ograda vsebine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a:r>
              <a:rPr lang="sl-SI"/>
              <a:t>Kliknite, če želite urediti sloge besedila matrice</a:t>
            </a:r>
          </a:p>
          <a:p>
            <a:pPr lvl="1"/>
            <a:r>
              <a:rPr lang="sl-SI"/>
              <a:t>Druga raven</a:t>
            </a:r>
          </a:p>
          <a:p>
            <a:pPr lvl="2"/>
            <a:r>
              <a:rPr lang="sl-SI"/>
              <a:t>Tretja raven</a:t>
            </a:r>
          </a:p>
          <a:p>
            <a:pPr lvl="3"/>
            <a:r>
              <a:rPr lang="sl-SI"/>
              <a:t>Četrta raven</a:t>
            </a:r>
          </a:p>
          <a:p>
            <a:pPr lvl="4"/>
            <a:r>
              <a:rPr lang="sl-SI"/>
              <a:t>Peta raven</a:t>
            </a:r>
            <a:endParaRPr lang="en-US"/>
          </a:p>
        </p:txBody>
      </p:sp>
      <p:sp>
        <p:nvSpPr>
          <p:cNvPr id="5" name="Ograda datuma 13">
            <a:extLst>
              <a:ext uri="{FF2B5EF4-FFF2-40B4-BE49-F238E27FC236}">
                <a16:creationId xmlns:a16="http://schemas.microsoft.com/office/drawing/2014/main" id="{C9D88BE2-A605-4D65-86D0-C52FACE06968}"/>
              </a:ext>
            </a:extLst>
          </p:cNvPr>
          <p:cNvSpPr>
            <a:spLocks noGrp="1"/>
          </p:cNvSpPr>
          <p:nvPr>
            <p:ph type="dt" sz="half" idx="10"/>
          </p:nvPr>
        </p:nvSpPr>
        <p:spPr/>
        <p:txBody>
          <a:bodyPr/>
          <a:lstStyle>
            <a:lvl1pPr>
              <a:defRPr/>
            </a:lvl1pPr>
          </a:lstStyle>
          <a:p>
            <a:pPr>
              <a:defRPr/>
            </a:pPr>
            <a:fld id="{07C57348-3037-46AD-8E53-283C3F36E7A9}" type="datetimeFigureOut">
              <a:rPr lang="sl-SI"/>
              <a:pPr>
                <a:defRPr/>
              </a:pPr>
              <a:t>3. 06. 2019</a:t>
            </a:fld>
            <a:endParaRPr lang="sl-SI"/>
          </a:p>
        </p:txBody>
      </p:sp>
      <p:sp>
        <p:nvSpPr>
          <p:cNvPr id="6" name="Ograda noge 2">
            <a:extLst>
              <a:ext uri="{FF2B5EF4-FFF2-40B4-BE49-F238E27FC236}">
                <a16:creationId xmlns:a16="http://schemas.microsoft.com/office/drawing/2014/main" id="{DC2BC71A-C3FA-4011-A571-13E51345DDE3}"/>
              </a:ext>
            </a:extLst>
          </p:cNvPr>
          <p:cNvSpPr>
            <a:spLocks noGrp="1"/>
          </p:cNvSpPr>
          <p:nvPr>
            <p:ph type="ftr" sz="quarter" idx="11"/>
          </p:nvPr>
        </p:nvSpPr>
        <p:spPr/>
        <p:txBody>
          <a:bodyPr/>
          <a:lstStyle>
            <a:lvl1pPr>
              <a:defRPr/>
            </a:lvl1pPr>
          </a:lstStyle>
          <a:p>
            <a:pPr>
              <a:defRPr/>
            </a:pPr>
            <a:endParaRPr lang="sl-SI"/>
          </a:p>
        </p:txBody>
      </p:sp>
      <p:sp>
        <p:nvSpPr>
          <p:cNvPr id="7" name="Ograda številke diapozitiva 22">
            <a:extLst>
              <a:ext uri="{FF2B5EF4-FFF2-40B4-BE49-F238E27FC236}">
                <a16:creationId xmlns:a16="http://schemas.microsoft.com/office/drawing/2014/main" id="{9D21C56A-C335-4A48-ABCA-74A57E01F8B6}"/>
              </a:ext>
            </a:extLst>
          </p:cNvPr>
          <p:cNvSpPr>
            <a:spLocks noGrp="1"/>
          </p:cNvSpPr>
          <p:nvPr>
            <p:ph type="sldNum" sz="quarter" idx="12"/>
          </p:nvPr>
        </p:nvSpPr>
        <p:spPr/>
        <p:txBody>
          <a:bodyPr/>
          <a:lstStyle>
            <a:lvl1pPr>
              <a:defRPr/>
            </a:lvl1pPr>
          </a:lstStyle>
          <a:p>
            <a:fld id="{C7086BC2-D1A9-490B-936F-93F85B0C773F}" type="slidenum">
              <a:rPr lang="sl-SI" altLang="sl-SI"/>
              <a:pPr/>
              <a:t>‹#›</a:t>
            </a:fld>
            <a:endParaRPr lang="sl-SI" altLang="sl-SI"/>
          </a:p>
        </p:txBody>
      </p:sp>
    </p:spTree>
    <p:extLst>
      <p:ext uri="{BB962C8B-B14F-4D97-AF65-F5344CB8AC3E}">
        <p14:creationId xmlns:p14="http://schemas.microsoft.com/office/powerpoint/2010/main" val="28966485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rimerjava">
    <p:spTree>
      <p:nvGrpSpPr>
        <p:cNvPr id="1" name=""/>
        <p:cNvGrpSpPr/>
        <p:nvPr/>
      </p:nvGrpSpPr>
      <p:grpSpPr>
        <a:xfrm>
          <a:off x="0" y="0"/>
          <a:ext cx="0" cy="0"/>
          <a:chOff x="0" y="0"/>
          <a:chExt cx="0" cy="0"/>
        </a:xfrm>
      </p:grpSpPr>
      <p:sp>
        <p:nvSpPr>
          <p:cNvPr id="2" name="Naslov 1"/>
          <p:cNvSpPr>
            <a:spLocks noGrp="1"/>
          </p:cNvSpPr>
          <p:nvPr>
            <p:ph type="title"/>
          </p:nvPr>
        </p:nvSpPr>
        <p:spPr>
          <a:xfrm>
            <a:off x="457200" y="273050"/>
            <a:ext cx="8229600" cy="1143000"/>
          </a:xfrm>
        </p:spPr>
        <p:txBody>
          <a:bodyPr/>
          <a:lstStyle>
            <a:lvl1pPr>
              <a:defRPr/>
            </a:lvl1pPr>
          </a:lstStyle>
          <a:p>
            <a:r>
              <a:rPr lang="sl-SI"/>
              <a:t>Kliknite, če želite urediti slog naslova matrice</a:t>
            </a:r>
            <a:endParaRPr lang="en-US"/>
          </a:p>
        </p:txBody>
      </p:sp>
      <p:sp>
        <p:nvSpPr>
          <p:cNvPr id="3" name="Ograda besedila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a:r>
              <a:rPr lang="sl-SI"/>
              <a:t>Kliknite, če želite urediti sloge besedila matrice</a:t>
            </a:r>
          </a:p>
        </p:txBody>
      </p:sp>
      <p:sp>
        <p:nvSpPr>
          <p:cNvPr id="4" name="Ograda besedila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a:r>
              <a:rPr lang="sl-SI"/>
              <a:t>Kliknite, če želite urediti sloge besedila matrice</a:t>
            </a:r>
          </a:p>
        </p:txBody>
      </p:sp>
      <p:sp>
        <p:nvSpPr>
          <p:cNvPr id="5" name="Ograda vsebine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a:r>
              <a:rPr lang="sl-SI"/>
              <a:t>Kliknite, če želite urediti sloge besedila matrice</a:t>
            </a:r>
          </a:p>
          <a:p>
            <a:pPr lvl="1"/>
            <a:r>
              <a:rPr lang="sl-SI"/>
              <a:t>Druga raven</a:t>
            </a:r>
          </a:p>
          <a:p>
            <a:pPr lvl="2"/>
            <a:r>
              <a:rPr lang="sl-SI"/>
              <a:t>Tretja raven</a:t>
            </a:r>
          </a:p>
          <a:p>
            <a:pPr lvl="3"/>
            <a:r>
              <a:rPr lang="sl-SI"/>
              <a:t>Četrta raven</a:t>
            </a:r>
          </a:p>
          <a:p>
            <a:pPr lvl="4"/>
            <a:r>
              <a:rPr lang="sl-SI"/>
              <a:t>Peta raven</a:t>
            </a:r>
            <a:endParaRPr lang="en-US"/>
          </a:p>
        </p:txBody>
      </p:sp>
      <p:sp>
        <p:nvSpPr>
          <p:cNvPr id="6" name="Ograda vsebine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a:r>
              <a:rPr lang="sl-SI"/>
              <a:t>Kliknite, če želite urediti sloge besedila matrice</a:t>
            </a:r>
          </a:p>
          <a:p>
            <a:pPr lvl="1"/>
            <a:r>
              <a:rPr lang="sl-SI"/>
              <a:t>Druga raven</a:t>
            </a:r>
          </a:p>
          <a:p>
            <a:pPr lvl="2"/>
            <a:r>
              <a:rPr lang="sl-SI"/>
              <a:t>Tretja raven</a:t>
            </a:r>
          </a:p>
          <a:p>
            <a:pPr lvl="3"/>
            <a:r>
              <a:rPr lang="sl-SI"/>
              <a:t>Četrta raven</a:t>
            </a:r>
          </a:p>
          <a:p>
            <a:pPr lvl="4"/>
            <a:r>
              <a:rPr lang="sl-SI"/>
              <a:t>Peta raven</a:t>
            </a:r>
            <a:endParaRPr lang="en-US"/>
          </a:p>
        </p:txBody>
      </p:sp>
      <p:sp>
        <p:nvSpPr>
          <p:cNvPr id="7" name="Ograda datuma 13">
            <a:extLst>
              <a:ext uri="{FF2B5EF4-FFF2-40B4-BE49-F238E27FC236}">
                <a16:creationId xmlns:a16="http://schemas.microsoft.com/office/drawing/2014/main" id="{3141E56D-0783-4323-9BDF-E1A7E40F9921}"/>
              </a:ext>
            </a:extLst>
          </p:cNvPr>
          <p:cNvSpPr>
            <a:spLocks noGrp="1"/>
          </p:cNvSpPr>
          <p:nvPr>
            <p:ph type="dt" sz="half" idx="10"/>
          </p:nvPr>
        </p:nvSpPr>
        <p:spPr/>
        <p:txBody>
          <a:bodyPr/>
          <a:lstStyle>
            <a:lvl1pPr>
              <a:defRPr/>
            </a:lvl1pPr>
          </a:lstStyle>
          <a:p>
            <a:pPr>
              <a:defRPr/>
            </a:pPr>
            <a:fld id="{9F8EA48C-1C16-4565-9A83-7A04BEB726E8}" type="datetimeFigureOut">
              <a:rPr lang="sl-SI"/>
              <a:pPr>
                <a:defRPr/>
              </a:pPr>
              <a:t>3. 06. 2019</a:t>
            </a:fld>
            <a:endParaRPr lang="sl-SI"/>
          </a:p>
        </p:txBody>
      </p:sp>
      <p:sp>
        <p:nvSpPr>
          <p:cNvPr id="8" name="Ograda noge 2">
            <a:extLst>
              <a:ext uri="{FF2B5EF4-FFF2-40B4-BE49-F238E27FC236}">
                <a16:creationId xmlns:a16="http://schemas.microsoft.com/office/drawing/2014/main" id="{49A606B4-4555-46CB-A083-F4A34F329659}"/>
              </a:ext>
            </a:extLst>
          </p:cNvPr>
          <p:cNvSpPr>
            <a:spLocks noGrp="1"/>
          </p:cNvSpPr>
          <p:nvPr>
            <p:ph type="ftr" sz="quarter" idx="11"/>
          </p:nvPr>
        </p:nvSpPr>
        <p:spPr/>
        <p:txBody>
          <a:bodyPr/>
          <a:lstStyle>
            <a:lvl1pPr>
              <a:defRPr/>
            </a:lvl1pPr>
          </a:lstStyle>
          <a:p>
            <a:pPr>
              <a:defRPr/>
            </a:pPr>
            <a:endParaRPr lang="sl-SI"/>
          </a:p>
        </p:txBody>
      </p:sp>
      <p:sp>
        <p:nvSpPr>
          <p:cNvPr id="9" name="Ograda številke diapozitiva 22">
            <a:extLst>
              <a:ext uri="{FF2B5EF4-FFF2-40B4-BE49-F238E27FC236}">
                <a16:creationId xmlns:a16="http://schemas.microsoft.com/office/drawing/2014/main" id="{3931124B-70E6-49CD-9E28-C4064A770964}"/>
              </a:ext>
            </a:extLst>
          </p:cNvPr>
          <p:cNvSpPr>
            <a:spLocks noGrp="1"/>
          </p:cNvSpPr>
          <p:nvPr>
            <p:ph type="sldNum" sz="quarter" idx="12"/>
          </p:nvPr>
        </p:nvSpPr>
        <p:spPr/>
        <p:txBody>
          <a:bodyPr/>
          <a:lstStyle>
            <a:lvl1pPr>
              <a:defRPr/>
            </a:lvl1pPr>
          </a:lstStyle>
          <a:p>
            <a:fld id="{A3ADCF79-ABB6-4956-940A-3A8D2C6008E0}" type="slidenum">
              <a:rPr lang="sl-SI" altLang="sl-SI"/>
              <a:pPr/>
              <a:t>‹#›</a:t>
            </a:fld>
            <a:endParaRPr lang="sl-SI" altLang="sl-SI"/>
          </a:p>
        </p:txBody>
      </p:sp>
    </p:spTree>
    <p:extLst>
      <p:ext uri="{BB962C8B-B14F-4D97-AF65-F5344CB8AC3E}">
        <p14:creationId xmlns:p14="http://schemas.microsoft.com/office/powerpoint/2010/main" val="12918525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a:t>Kliknite, če želite urediti slog naslova matrice</a:t>
            </a:r>
            <a:endParaRPr lang="en-US"/>
          </a:p>
        </p:txBody>
      </p:sp>
      <p:sp>
        <p:nvSpPr>
          <p:cNvPr id="3" name="Ograda datuma 13">
            <a:extLst>
              <a:ext uri="{FF2B5EF4-FFF2-40B4-BE49-F238E27FC236}">
                <a16:creationId xmlns:a16="http://schemas.microsoft.com/office/drawing/2014/main" id="{6260D9A8-F3D0-4377-8119-EE2F36625531}"/>
              </a:ext>
            </a:extLst>
          </p:cNvPr>
          <p:cNvSpPr>
            <a:spLocks noGrp="1"/>
          </p:cNvSpPr>
          <p:nvPr>
            <p:ph type="dt" sz="half" idx="10"/>
          </p:nvPr>
        </p:nvSpPr>
        <p:spPr/>
        <p:txBody>
          <a:bodyPr/>
          <a:lstStyle>
            <a:lvl1pPr>
              <a:defRPr/>
            </a:lvl1pPr>
          </a:lstStyle>
          <a:p>
            <a:pPr>
              <a:defRPr/>
            </a:pPr>
            <a:fld id="{CC0D0CAF-3CE8-487D-93B8-2285D78E7CD3}" type="datetimeFigureOut">
              <a:rPr lang="sl-SI"/>
              <a:pPr>
                <a:defRPr/>
              </a:pPr>
              <a:t>3. 06. 2019</a:t>
            </a:fld>
            <a:endParaRPr lang="sl-SI"/>
          </a:p>
        </p:txBody>
      </p:sp>
      <p:sp>
        <p:nvSpPr>
          <p:cNvPr id="4" name="Ograda noge 2">
            <a:extLst>
              <a:ext uri="{FF2B5EF4-FFF2-40B4-BE49-F238E27FC236}">
                <a16:creationId xmlns:a16="http://schemas.microsoft.com/office/drawing/2014/main" id="{9E5BC918-8A47-439F-8A68-144DF4974F0A}"/>
              </a:ext>
            </a:extLst>
          </p:cNvPr>
          <p:cNvSpPr>
            <a:spLocks noGrp="1"/>
          </p:cNvSpPr>
          <p:nvPr>
            <p:ph type="ftr" sz="quarter" idx="11"/>
          </p:nvPr>
        </p:nvSpPr>
        <p:spPr/>
        <p:txBody>
          <a:bodyPr/>
          <a:lstStyle>
            <a:lvl1pPr>
              <a:defRPr/>
            </a:lvl1pPr>
          </a:lstStyle>
          <a:p>
            <a:pPr>
              <a:defRPr/>
            </a:pPr>
            <a:endParaRPr lang="sl-SI"/>
          </a:p>
        </p:txBody>
      </p:sp>
      <p:sp>
        <p:nvSpPr>
          <p:cNvPr id="5" name="Ograda številke diapozitiva 22">
            <a:extLst>
              <a:ext uri="{FF2B5EF4-FFF2-40B4-BE49-F238E27FC236}">
                <a16:creationId xmlns:a16="http://schemas.microsoft.com/office/drawing/2014/main" id="{F137D591-1B05-482A-A2CB-B680522D3C2E}"/>
              </a:ext>
            </a:extLst>
          </p:cNvPr>
          <p:cNvSpPr>
            <a:spLocks noGrp="1"/>
          </p:cNvSpPr>
          <p:nvPr>
            <p:ph type="sldNum" sz="quarter" idx="12"/>
          </p:nvPr>
        </p:nvSpPr>
        <p:spPr/>
        <p:txBody>
          <a:bodyPr/>
          <a:lstStyle>
            <a:lvl1pPr>
              <a:defRPr/>
            </a:lvl1pPr>
          </a:lstStyle>
          <a:p>
            <a:fld id="{003B4330-87EB-45D9-B6F8-35E71DBE593A}" type="slidenum">
              <a:rPr lang="sl-SI" altLang="sl-SI"/>
              <a:pPr/>
              <a:t>‹#›</a:t>
            </a:fld>
            <a:endParaRPr lang="sl-SI" altLang="sl-SI"/>
          </a:p>
        </p:txBody>
      </p:sp>
    </p:spTree>
    <p:extLst>
      <p:ext uri="{BB962C8B-B14F-4D97-AF65-F5344CB8AC3E}">
        <p14:creationId xmlns:p14="http://schemas.microsoft.com/office/powerpoint/2010/main" val="11753348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azen">
    <p:spTree>
      <p:nvGrpSpPr>
        <p:cNvPr id="1" name=""/>
        <p:cNvGrpSpPr/>
        <p:nvPr/>
      </p:nvGrpSpPr>
      <p:grpSpPr>
        <a:xfrm>
          <a:off x="0" y="0"/>
          <a:ext cx="0" cy="0"/>
          <a:chOff x="0" y="0"/>
          <a:chExt cx="0" cy="0"/>
        </a:xfrm>
      </p:grpSpPr>
      <p:sp>
        <p:nvSpPr>
          <p:cNvPr id="2" name="Ograda datuma 13">
            <a:extLst>
              <a:ext uri="{FF2B5EF4-FFF2-40B4-BE49-F238E27FC236}">
                <a16:creationId xmlns:a16="http://schemas.microsoft.com/office/drawing/2014/main" id="{7B797020-86DE-4F58-AA7D-7E23BD4978F9}"/>
              </a:ext>
            </a:extLst>
          </p:cNvPr>
          <p:cNvSpPr>
            <a:spLocks noGrp="1"/>
          </p:cNvSpPr>
          <p:nvPr>
            <p:ph type="dt" sz="half" idx="10"/>
          </p:nvPr>
        </p:nvSpPr>
        <p:spPr/>
        <p:txBody>
          <a:bodyPr/>
          <a:lstStyle>
            <a:lvl1pPr>
              <a:defRPr/>
            </a:lvl1pPr>
          </a:lstStyle>
          <a:p>
            <a:pPr>
              <a:defRPr/>
            </a:pPr>
            <a:fld id="{7190F109-1A0E-4526-AAF5-FA7E5496EF3A}" type="datetimeFigureOut">
              <a:rPr lang="sl-SI"/>
              <a:pPr>
                <a:defRPr/>
              </a:pPr>
              <a:t>3. 06. 2019</a:t>
            </a:fld>
            <a:endParaRPr lang="sl-SI"/>
          </a:p>
        </p:txBody>
      </p:sp>
      <p:sp>
        <p:nvSpPr>
          <p:cNvPr id="3" name="Ograda noge 2">
            <a:extLst>
              <a:ext uri="{FF2B5EF4-FFF2-40B4-BE49-F238E27FC236}">
                <a16:creationId xmlns:a16="http://schemas.microsoft.com/office/drawing/2014/main" id="{F991FC9B-298E-47CE-B722-19ABC79AB39F}"/>
              </a:ext>
            </a:extLst>
          </p:cNvPr>
          <p:cNvSpPr>
            <a:spLocks noGrp="1"/>
          </p:cNvSpPr>
          <p:nvPr>
            <p:ph type="ftr" sz="quarter" idx="11"/>
          </p:nvPr>
        </p:nvSpPr>
        <p:spPr/>
        <p:txBody>
          <a:bodyPr/>
          <a:lstStyle>
            <a:lvl1pPr>
              <a:defRPr/>
            </a:lvl1pPr>
          </a:lstStyle>
          <a:p>
            <a:pPr>
              <a:defRPr/>
            </a:pPr>
            <a:endParaRPr lang="sl-SI"/>
          </a:p>
        </p:txBody>
      </p:sp>
      <p:sp>
        <p:nvSpPr>
          <p:cNvPr id="4" name="Ograda številke diapozitiva 22">
            <a:extLst>
              <a:ext uri="{FF2B5EF4-FFF2-40B4-BE49-F238E27FC236}">
                <a16:creationId xmlns:a16="http://schemas.microsoft.com/office/drawing/2014/main" id="{C2055B65-CE8A-410A-B039-93B854428507}"/>
              </a:ext>
            </a:extLst>
          </p:cNvPr>
          <p:cNvSpPr>
            <a:spLocks noGrp="1"/>
          </p:cNvSpPr>
          <p:nvPr>
            <p:ph type="sldNum" sz="quarter" idx="12"/>
          </p:nvPr>
        </p:nvSpPr>
        <p:spPr/>
        <p:txBody>
          <a:bodyPr/>
          <a:lstStyle>
            <a:lvl1pPr>
              <a:defRPr/>
            </a:lvl1pPr>
          </a:lstStyle>
          <a:p>
            <a:fld id="{76CB788F-53A0-46A1-A208-1B7479E75B6C}" type="slidenum">
              <a:rPr lang="sl-SI" altLang="sl-SI"/>
              <a:pPr/>
              <a:t>‹#›</a:t>
            </a:fld>
            <a:endParaRPr lang="sl-SI" altLang="sl-SI"/>
          </a:p>
        </p:txBody>
      </p:sp>
    </p:spTree>
    <p:extLst>
      <p:ext uri="{BB962C8B-B14F-4D97-AF65-F5344CB8AC3E}">
        <p14:creationId xmlns:p14="http://schemas.microsoft.com/office/powerpoint/2010/main" val="14116070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1_Naslov in vsebina">
    <p:spTree>
      <p:nvGrpSpPr>
        <p:cNvPr id="1" name=""/>
        <p:cNvGrpSpPr/>
        <p:nvPr/>
      </p:nvGrpSpPr>
      <p:grpSpPr>
        <a:xfrm>
          <a:off x="0" y="0"/>
          <a:ext cx="0" cy="0"/>
          <a:chOff x="0" y="0"/>
          <a:chExt cx="0" cy="0"/>
        </a:xfrm>
      </p:grpSpPr>
      <p:sp>
        <p:nvSpPr>
          <p:cNvPr id="2" name="Naslov 1"/>
          <p:cNvSpPr>
            <a:spLocks noGrp="1"/>
          </p:cNvSpPr>
          <p:nvPr>
            <p:ph type="title"/>
          </p:nvPr>
        </p:nvSpPr>
        <p:spPr>
          <a:xfrm>
            <a:off x="457200" y="273050"/>
            <a:ext cx="3008313" cy="1162050"/>
          </a:xfrm>
        </p:spPr>
        <p:txBody>
          <a:bodyPr anchor="b">
            <a:sp3d prstMaterial="softEdge"/>
          </a:bodyPr>
          <a:lstStyle>
            <a:lvl1pPr algn="l">
              <a:buNone/>
              <a:defRPr sz="2200" b="0">
                <a:ln w="6350">
                  <a:noFill/>
                </a:ln>
                <a:solidFill>
                  <a:schemeClr val="accent1">
                    <a:tint val="73000"/>
                    <a:satMod val="180000"/>
                  </a:schemeClr>
                </a:solidFill>
              </a:defRPr>
            </a:lvl1pPr>
          </a:lstStyle>
          <a:p>
            <a:r>
              <a:rPr lang="sl-SI"/>
              <a:t>Kliknite, če želite urediti slog naslova matrice</a:t>
            </a:r>
            <a:endParaRPr lang="en-US"/>
          </a:p>
        </p:txBody>
      </p:sp>
      <p:sp>
        <p:nvSpPr>
          <p:cNvPr id="3" name="Ograda besedila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a:r>
              <a:rPr lang="sl-SI"/>
              <a:t>Kliknite, če želite urediti sloge besedila matrice</a:t>
            </a:r>
          </a:p>
        </p:txBody>
      </p:sp>
      <p:sp>
        <p:nvSpPr>
          <p:cNvPr id="4" name="Ograda vsebine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a:r>
              <a:rPr lang="sl-SI"/>
              <a:t>Kliknite, če želite urediti sloge besedila matrice</a:t>
            </a:r>
          </a:p>
          <a:p>
            <a:pPr lvl="1"/>
            <a:r>
              <a:rPr lang="sl-SI"/>
              <a:t>Druga raven</a:t>
            </a:r>
          </a:p>
          <a:p>
            <a:pPr lvl="2"/>
            <a:r>
              <a:rPr lang="sl-SI"/>
              <a:t>Tretja raven</a:t>
            </a:r>
          </a:p>
          <a:p>
            <a:pPr lvl="3"/>
            <a:r>
              <a:rPr lang="sl-SI"/>
              <a:t>Četrta raven</a:t>
            </a:r>
          </a:p>
          <a:p>
            <a:pPr lvl="4"/>
            <a:r>
              <a:rPr lang="sl-SI"/>
              <a:t>Peta raven</a:t>
            </a:r>
            <a:endParaRPr lang="en-US"/>
          </a:p>
        </p:txBody>
      </p:sp>
      <p:sp>
        <p:nvSpPr>
          <p:cNvPr id="5" name="Ograda datuma 13">
            <a:extLst>
              <a:ext uri="{FF2B5EF4-FFF2-40B4-BE49-F238E27FC236}">
                <a16:creationId xmlns:a16="http://schemas.microsoft.com/office/drawing/2014/main" id="{F1FC5F8D-D558-4366-8AAA-DD467D74B6BD}"/>
              </a:ext>
            </a:extLst>
          </p:cNvPr>
          <p:cNvSpPr>
            <a:spLocks noGrp="1"/>
          </p:cNvSpPr>
          <p:nvPr>
            <p:ph type="dt" sz="half" idx="10"/>
          </p:nvPr>
        </p:nvSpPr>
        <p:spPr/>
        <p:txBody>
          <a:bodyPr/>
          <a:lstStyle>
            <a:lvl1pPr>
              <a:defRPr/>
            </a:lvl1pPr>
          </a:lstStyle>
          <a:p>
            <a:pPr>
              <a:defRPr/>
            </a:pPr>
            <a:fld id="{3C262F0C-5890-4EDD-B1BD-89366F06F383}" type="datetimeFigureOut">
              <a:rPr lang="sl-SI"/>
              <a:pPr>
                <a:defRPr/>
              </a:pPr>
              <a:t>3. 06. 2019</a:t>
            </a:fld>
            <a:endParaRPr lang="sl-SI"/>
          </a:p>
        </p:txBody>
      </p:sp>
      <p:sp>
        <p:nvSpPr>
          <p:cNvPr id="6" name="Ograda noge 2">
            <a:extLst>
              <a:ext uri="{FF2B5EF4-FFF2-40B4-BE49-F238E27FC236}">
                <a16:creationId xmlns:a16="http://schemas.microsoft.com/office/drawing/2014/main" id="{9DE0B3B7-6EB5-4A64-82E2-CB214E401F45}"/>
              </a:ext>
            </a:extLst>
          </p:cNvPr>
          <p:cNvSpPr>
            <a:spLocks noGrp="1"/>
          </p:cNvSpPr>
          <p:nvPr>
            <p:ph type="ftr" sz="quarter" idx="11"/>
          </p:nvPr>
        </p:nvSpPr>
        <p:spPr/>
        <p:txBody>
          <a:bodyPr/>
          <a:lstStyle>
            <a:lvl1pPr>
              <a:defRPr/>
            </a:lvl1pPr>
          </a:lstStyle>
          <a:p>
            <a:pPr>
              <a:defRPr/>
            </a:pPr>
            <a:endParaRPr lang="sl-SI"/>
          </a:p>
        </p:txBody>
      </p:sp>
      <p:sp>
        <p:nvSpPr>
          <p:cNvPr id="7" name="Ograda številke diapozitiva 22">
            <a:extLst>
              <a:ext uri="{FF2B5EF4-FFF2-40B4-BE49-F238E27FC236}">
                <a16:creationId xmlns:a16="http://schemas.microsoft.com/office/drawing/2014/main" id="{548E55AC-4A2D-4916-9A2B-5C3A32D6083E}"/>
              </a:ext>
            </a:extLst>
          </p:cNvPr>
          <p:cNvSpPr>
            <a:spLocks noGrp="1"/>
          </p:cNvSpPr>
          <p:nvPr>
            <p:ph type="sldNum" sz="quarter" idx="12"/>
          </p:nvPr>
        </p:nvSpPr>
        <p:spPr/>
        <p:txBody>
          <a:bodyPr/>
          <a:lstStyle>
            <a:lvl1pPr>
              <a:defRPr/>
            </a:lvl1pPr>
          </a:lstStyle>
          <a:p>
            <a:fld id="{9AE50025-391A-419B-A79F-55C47D96C6E9}" type="slidenum">
              <a:rPr lang="sl-SI" altLang="sl-SI"/>
              <a:pPr/>
              <a:t>‹#›</a:t>
            </a:fld>
            <a:endParaRPr lang="sl-SI" altLang="sl-SI"/>
          </a:p>
        </p:txBody>
      </p:sp>
    </p:spTree>
    <p:extLst>
      <p:ext uri="{BB962C8B-B14F-4D97-AF65-F5344CB8AC3E}">
        <p14:creationId xmlns:p14="http://schemas.microsoft.com/office/powerpoint/2010/main" val="41102319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Naslov in slika">
    <p:spTree>
      <p:nvGrpSpPr>
        <p:cNvPr id="1" name=""/>
        <p:cNvGrpSpPr/>
        <p:nvPr/>
      </p:nvGrpSpPr>
      <p:grpSpPr>
        <a:xfrm>
          <a:off x="0" y="0"/>
          <a:ext cx="0" cy="0"/>
          <a:chOff x="0" y="0"/>
          <a:chExt cx="0" cy="0"/>
        </a:xfrm>
      </p:grpSpPr>
      <p:sp>
        <p:nvSpPr>
          <p:cNvPr id="2" name="Naslov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lang="sl-SI"/>
              <a:t>Kliknite, če želite urediti slog naslova matrice</a:t>
            </a:r>
            <a:endParaRPr lang="en-US"/>
          </a:p>
        </p:txBody>
      </p:sp>
      <p:sp>
        <p:nvSpPr>
          <p:cNvPr id="3" name="Ograda slike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ormAutofit/>
          </a:bodyPr>
          <a:lstStyle>
            <a:lvl1pPr indent="0">
              <a:buNone/>
              <a:defRPr sz="3200"/>
            </a:lvl1pPr>
          </a:lstStyle>
          <a:p>
            <a:pPr lvl="0"/>
            <a:r>
              <a:rPr lang="sl-SI" noProof="0"/>
              <a:t>Kliknite ikono, če želite dodati sliko</a:t>
            </a:r>
            <a:endParaRPr lang="en-US" noProof="0" dirty="0"/>
          </a:p>
        </p:txBody>
      </p:sp>
      <p:sp>
        <p:nvSpPr>
          <p:cNvPr id="4" name="Ograda besedila 3"/>
          <p:cNvSpPr>
            <a:spLocks noGrp="1"/>
          </p:cNvSpPr>
          <p:nvPr>
            <p:ph type="body" sz="half" idx="2"/>
          </p:nvPr>
        </p:nvSpPr>
        <p:spPr>
          <a:xfrm>
            <a:off x="1828800" y="1166787"/>
            <a:ext cx="5486400" cy="530352"/>
          </a:xfrm>
        </p:spPr>
        <p:txBody>
          <a:bodyPr lIns="45720" rIns="45720"/>
          <a:lstStyle>
            <a:lvl1pPr marL="0" indent="0" algn="ctr">
              <a:buNone/>
              <a:defRPr sz="1400"/>
            </a:lvl1pPr>
            <a:lvl2pPr>
              <a:defRPr sz="1200"/>
            </a:lvl2pPr>
            <a:lvl3pPr>
              <a:defRPr sz="1000"/>
            </a:lvl3pPr>
            <a:lvl4pPr>
              <a:defRPr sz="900"/>
            </a:lvl4pPr>
            <a:lvl5pPr>
              <a:defRPr sz="900"/>
            </a:lvl5pPr>
          </a:lstStyle>
          <a:p>
            <a:pPr lvl="0"/>
            <a:r>
              <a:rPr lang="sl-SI"/>
              <a:t>Kliknite, če želite urediti sloge besedila matrice</a:t>
            </a:r>
          </a:p>
        </p:txBody>
      </p:sp>
      <p:sp>
        <p:nvSpPr>
          <p:cNvPr id="5" name="Ograda datuma 13">
            <a:extLst>
              <a:ext uri="{FF2B5EF4-FFF2-40B4-BE49-F238E27FC236}">
                <a16:creationId xmlns:a16="http://schemas.microsoft.com/office/drawing/2014/main" id="{21A40B92-176B-4841-B478-76D720935176}"/>
              </a:ext>
            </a:extLst>
          </p:cNvPr>
          <p:cNvSpPr>
            <a:spLocks noGrp="1"/>
          </p:cNvSpPr>
          <p:nvPr>
            <p:ph type="dt" sz="half" idx="10"/>
          </p:nvPr>
        </p:nvSpPr>
        <p:spPr/>
        <p:txBody>
          <a:bodyPr/>
          <a:lstStyle>
            <a:lvl1pPr>
              <a:defRPr/>
            </a:lvl1pPr>
          </a:lstStyle>
          <a:p>
            <a:pPr>
              <a:defRPr/>
            </a:pPr>
            <a:fld id="{76086CBA-3DFB-4964-B8C3-5EB887659924}" type="datetimeFigureOut">
              <a:rPr lang="sl-SI"/>
              <a:pPr>
                <a:defRPr/>
              </a:pPr>
              <a:t>3. 06. 2019</a:t>
            </a:fld>
            <a:endParaRPr lang="sl-SI"/>
          </a:p>
        </p:txBody>
      </p:sp>
      <p:sp>
        <p:nvSpPr>
          <p:cNvPr id="6" name="Ograda noge 2">
            <a:extLst>
              <a:ext uri="{FF2B5EF4-FFF2-40B4-BE49-F238E27FC236}">
                <a16:creationId xmlns:a16="http://schemas.microsoft.com/office/drawing/2014/main" id="{6AE9AA2B-A683-4765-863A-F017D1D144A6}"/>
              </a:ext>
            </a:extLst>
          </p:cNvPr>
          <p:cNvSpPr>
            <a:spLocks noGrp="1"/>
          </p:cNvSpPr>
          <p:nvPr>
            <p:ph type="ftr" sz="quarter" idx="11"/>
          </p:nvPr>
        </p:nvSpPr>
        <p:spPr/>
        <p:txBody>
          <a:bodyPr/>
          <a:lstStyle>
            <a:lvl1pPr>
              <a:defRPr/>
            </a:lvl1pPr>
          </a:lstStyle>
          <a:p>
            <a:pPr>
              <a:defRPr/>
            </a:pPr>
            <a:endParaRPr lang="sl-SI"/>
          </a:p>
        </p:txBody>
      </p:sp>
      <p:sp>
        <p:nvSpPr>
          <p:cNvPr id="7" name="Ograda številke diapozitiva 22">
            <a:extLst>
              <a:ext uri="{FF2B5EF4-FFF2-40B4-BE49-F238E27FC236}">
                <a16:creationId xmlns:a16="http://schemas.microsoft.com/office/drawing/2014/main" id="{362CE73C-733E-41DB-BF7C-38E333638E52}"/>
              </a:ext>
            </a:extLst>
          </p:cNvPr>
          <p:cNvSpPr>
            <a:spLocks noGrp="1"/>
          </p:cNvSpPr>
          <p:nvPr>
            <p:ph type="sldNum" sz="quarter" idx="12"/>
          </p:nvPr>
        </p:nvSpPr>
        <p:spPr/>
        <p:txBody>
          <a:bodyPr/>
          <a:lstStyle>
            <a:lvl1pPr>
              <a:defRPr/>
            </a:lvl1pPr>
          </a:lstStyle>
          <a:p>
            <a:fld id="{98EDE2AD-FAB6-4559-AF60-C5A215DB36E4}" type="slidenum">
              <a:rPr lang="sl-SI" altLang="sl-SI"/>
              <a:pPr/>
              <a:t>‹#›</a:t>
            </a:fld>
            <a:endParaRPr lang="sl-SI" altLang="sl-SI"/>
          </a:p>
        </p:txBody>
      </p:sp>
    </p:spTree>
    <p:extLst>
      <p:ext uri="{BB962C8B-B14F-4D97-AF65-F5344CB8AC3E}">
        <p14:creationId xmlns:p14="http://schemas.microsoft.com/office/powerpoint/2010/main" val="41702290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22" name="Ograda naslova 21">
            <a:extLst>
              <a:ext uri="{FF2B5EF4-FFF2-40B4-BE49-F238E27FC236}">
                <a16:creationId xmlns:a16="http://schemas.microsoft.com/office/drawing/2014/main" id="{F6AE515F-CA87-432A-8794-56C4A9C363BE}"/>
              </a:ext>
            </a:extLst>
          </p:cNvPr>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lang="sl-SI"/>
              <a:t>Kliknite, če želite urediti slog naslova matrice</a:t>
            </a:r>
            <a:endParaRPr lang="en-US"/>
          </a:p>
        </p:txBody>
      </p:sp>
      <p:sp>
        <p:nvSpPr>
          <p:cNvPr id="1027" name="Ograda besedila 12">
            <a:extLst>
              <a:ext uri="{FF2B5EF4-FFF2-40B4-BE49-F238E27FC236}">
                <a16:creationId xmlns:a16="http://schemas.microsoft.com/office/drawing/2014/main" id="{C0C0854D-90C1-43D8-9A9A-071E47D0C9C5}"/>
              </a:ext>
            </a:extLst>
          </p:cNvPr>
          <p:cNvSpPr>
            <a:spLocks noGrp="1"/>
          </p:cNvSpPr>
          <p:nvPr>
            <p:ph type="body" idx="1"/>
          </p:nvPr>
        </p:nvSpPr>
        <p:spPr bwMode="auto">
          <a:xfrm>
            <a:off x="457200" y="1600200"/>
            <a:ext cx="8229600" cy="4708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sl-SI" altLang="sl-SI"/>
              <a:t>Kliknite, če želite urediti sloge besedila matrice</a:t>
            </a:r>
          </a:p>
          <a:p>
            <a:pPr lvl="1"/>
            <a:r>
              <a:rPr lang="sl-SI" altLang="sl-SI"/>
              <a:t>Druga raven</a:t>
            </a:r>
          </a:p>
          <a:p>
            <a:pPr lvl="2"/>
            <a:r>
              <a:rPr lang="sl-SI" altLang="sl-SI"/>
              <a:t>Tretja raven</a:t>
            </a:r>
          </a:p>
          <a:p>
            <a:pPr lvl="3"/>
            <a:r>
              <a:rPr lang="sl-SI" altLang="sl-SI"/>
              <a:t>Četrta raven</a:t>
            </a:r>
          </a:p>
          <a:p>
            <a:pPr lvl="4"/>
            <a:r>
              <a:rPr lang="sl-SI" altLang="sl-SI"/>
              <a:t>Peta raven</a:t>
            </a:r>
            <a:endParaRPr lang="en-US" altLang="sl-SI"/>
          </a:p>
        </p:txBody>
      </p:sp>
      <p:sp>
        <p:nvSpPr>
          <p:cNvPr id="14" name="Ograda datuma 13">
            <a:extLst>
              <a:ext uri="{FF2B5EF4-FFF2-40B4-BE49-F238E27FC236}">
                <a16:creationId xmlns:a16="http://schemas.microsoft.com/office/drawing/2014/main" id="{EFCF93F0-DC5D-4AF9-8C8E-A4336B0F4163}"/>
              </a:ext>
            </a:extLst>
          </p:cNvPr>
          <p:cNvSpPr>
            <a:spLocks noGrp="1"/>
          </p:cNvSpPr>
          <p:nvPr>
            <p:ph type="dt" sz="half" idx="2"/>
          </p:nvPr>
        </p:nvSpPr>
        <p:spPr>
          <a:xfrm>
            <a:off x="457200" y="6416675"/>
            <a:ext cx="2133600" cy="365125"/>
          </a:xfrm>
          <a:prstGeom prst="rect">
            <a:avLst/>
          </a:prstGeom>
        </p:spPr>
        <p:txBody>
          <a:bodyPr vert="horz" anchor="b"/>
          <a:lstStyle>
            <a:lvl1pPr algn="l" eaLnBrk="1" fontAlgn="auto" latinLnBrk="0" hangingPunct="1">
              <a:spcBef>
                <a:spcPts val="0"/>
              </a:spcBef>
              <a:spcAft>
                <a:spcPts val="0"/>
              </a:spcAft>
              <a:defRPr kumimoji="0" sz="1200" smtClean="0">
                <a:solidFill>
                  <a:schemeClr val="tx1">
                    <a:shade val="50000"/>
                  </a:schemeClr>
                </a:solidFill>
                <a:latin typeface="+mn-lt"/>
              </a:defRPr>
            </a:lvl1pPr>
          </a:lstStyle>
          <a:p>
            <a:pPr>
              <a:defRPr/>
            </a:pPr>
            <a:fld id="{0BEC026B-505B-4AF1-86A2-88F989647D80}" type="datetimeFigureOut">
              <a:rPr lang="sl-SI"/>
              <a:pPr>
                <a:defRPr/>
              </a:pPr>
              <a:t>3. 06. 2019</a:t>
            </a:fld>
            <a:endParaRPr lang="sl-SI"/>
          </a:p>
        </p:txBody>
      </p:sp>
      <p:sp>
        <p:nvSpPr>
          <p:cNvPr id="3" name="Ograda noge 2">
            <a:extLst>
              <a:ext uri="{FF2B5EF4-FFF2-40B4-BE49-F238E27FC236}">
                <a16:creationId xmlns:a16="http://schemas.microsoft.com/office/drawing/2014/main" id="{FA27D907-2363-4839-B3A9-356ED8C36273}"/>
              </a:ext>
            </a:extLst>
          </p:cNvPr>
          <p:cNvSpPr>
            <a:spLocks noGrp="1"/>
          </p:cNvSpPr>
          <p:nvPr>
            <p:ph type="ftr" sz="quarter" idx="3"/>
          </p:nvPr>
        </p:nvSpPr>
        <p:spPr>
          <a:xfrm>
            <a:off x="3124200" y="6416675"/>
            <a:ext cx="2895600" cy="365125"/>
          </a:xfrm>
          <a:prstGeom prst="rect">
            <a:avLst/>
          </a:prstGeom>
        </p:spPr>
        <p:txBody>
          <a:bodyPr vert="horz" anchor="b"/>
          <a:lstStyle>
            <a:lvl1pPr algn="ctr" eaLnBrk="1" fontAlgn="auto" latinLnBrk="0" hangingPunct="1">
              <a:spcBef>
                <a:spcPts val="0"/>
              </a:spcBef>
              <a:spcAft>
                <a:spcPts val="0"/>
              </a:spcAft>
              <a:defRPr kumimoji="0" sz="1200">
                <a:solidFill>
                  <a:schemeClr val="tx1">
                    <a:shade val="50000"/>
                  </a:schemeClr>
                </a:solidFill>
                <a:latin typeface="+mn-lt"/>
              </a:defRPr>
            </a:lvl1pPr>
          </a:lstStyle>
          <a:p>
            <a:pPr>
              <a:defRPr/>
            </a:pPr>
            <a:endParaRPr lang="sl-SI"/>
          </a:p>
        </p:txBody>
      </p:sp>
      <p:sp>
        <p:nvSpPr>
          <p:cNvPr id="23" name="Ograda številke diapozitiva 22">
            <a:extLst>
              <a:ext uri="{FF2B5EF4-FFF2-40B4-BE49-F238E27FC236}">
                <a16:creationId xmlns:a16="http://schemas.microsoft.com/office/drawing/2014/main" id="{7997B237-1C88-4293-81A6-7B9102453AF3}"/>
              </a:ext>
            </a:extLst>
          </p:cNvPr>
          <p:cNvSpPr>
            <a:spLocks noGrp="1"/>
          </p:cNvSpPr>
          <p:nvPr>
            <p:ph type="sldNum" sz="quarter" idx="4"/>
          </p:nvPr>
        </p:nvSpPr>
        <p:spPr>
          <a:xfrm>
            <a:off x="7924800" y="6416675"/>
            <a:ext cx="762000" cy="365125"/>
          </a:xfrm>
          <a:prstGeom prst="rect">
            <a:avLst/>
          </a:prstGeom>
        </p:spPr>
        <p:txBody>
          <a:bodyPr vert="horz" wrap="square" lIns="0" tIns="45720" rIns="0" bIns="45720" numCol="1" anchor="b" anchorCtr="0" compatLnSpc="1">
            <a:prstTxWarp prst="textNoShape">
              <a:avLst/>
            </a:prstTxWarp>
          </a:bodyPr>
          <a:lstStyle>
            <a:lvl1pPr algn="r">
              <a:defRPr sz="1200">
                <a:solidFill>
                  <a:srgbClr val="BCBCBC"/>
                </a:solidFill>
                <a:latin typeface="Book Antiqua" panose="02040602050305030304" pitchFamily="18" charset="0"/>
              </a:defRPr>
            </a:lvl1pPr>
          </a:lstStyle>
          <a:p>
            <a:fld id="{3AE2F917-59F5-4414-914C-2E6695227205}" type="slidenum">
              <a:rPr lang="sl-SI" altLang="sl-SI"/>
              <a:pPr/>
              <a:t>‹#›</a:t>
            </a:fld>
            <a:endParaRPr lang="sl-SI" altLang="sl-SI"/>
          </a:p>
        </p:txBody>
      </p:sp>
    </p:spTree>
  </p:cSld>
  <p:clrMap bg1="dk1" tx1="lt1" bg2="dk2" tx2="lt2" accent1="accent1" accent2="accent2" accent3="accent3" accent4="accent4" accent5="accent5" accent6="accent6" hlink="hlink" folHlink="folHlink"/>
  <p:sldLayoutIdLst>
    <p:sldLayoutId id="2147483685" r:id="rId1"/>
    <p:sldLayoutId id="2147483686" r:id="rId2"/>
    <p:sldLayoutId id="2147483695" r:id="rId3"/>
    <p:sldLayoutId id="2147483687" r:id="rId4"/>
    <p:sldLayoutId id="2147483688" r:id="rId5"/>
    <p:sldLayoutId id="2147483689" r:id="rId6"/>
    <p:sldLayoutId id="2147483690" r:id="rId7"/>
    <p:sldLayoutId id="2147483691" r:id="rId8"/>
    <p:sldLayoutId id="2147483692" r:id="rId9"/>
    <p:sldLayoutId id="2147483693" r:id="rId10"/>
    <p:sldLayoutId id="2147483694" r:id="rId11"/>
  </p:sldLayoutIdLst>
  <p:txStyles>
    <p:titleStyle>
      <a:lvl1pPr algn="ctr" rtl="0" fontAlgn="base">
        <a:spcBef>
          <a:spcPct val="0"/>
        </a:spcBef>
        <a:spcAft>
          <a:spcPct val="0"/>
        </a:spcAft>
        <a:defRPr sz="4100" b="1" kern="120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a:lvl2pPr algn="ctr" rtl="0" fontAlgn="base">
        <a:spcBef>
          <a:spcPct val="0"/>
        </a:spcBef>
        <a:spcAft>
          <a:spcPct val="0"/>
        </a:spcAft>
        <a:defRPr sz="4100" b="1">
          <a:solidFill>
            <a:schemeClr val="tx1"/>
          </a:solidFill>
          <a:latin typeface="Lucida Sans" panose="020B0602030504020204" pitchFamily="34" charset="0"/>
        </a:defRPr>
      </a:lvl2pPr>
      <a:lvl3pPr algn="ctr" rtl="0" fontAlgn="base">
        <a:spcBef>
          <a:spcPct val="0"/>
        </a:spcBef>
        <a:spcAft>
          <a:spcPct val="0"/>
        </a:spcAft>
        <a:defRPr sz="4100" b="1">
          <a:solidFill>
            <a:schemeClr val="tx1"/>
          </a:solidFill>
          <a:latin typeface="Lucida Sans" panose="020B0602030504020204" pitchFamily="34" charset="0"/>
        </a:defRPr>
      </a:lvl3pPr>
      <a:lvl4pPr algn="ctr" rtl="0" fontAlgn="base">
        <a:spcBef>
          <a:spcPct val="0"/>
        </a:spcBef>
        <a:spcAft>
          <a:spcPct val="0"/>
        </a:spcAft>
        <a:defRPr sz="4100" b="1">
          <a:solidFill>
            <a:schemeClr val="tx1"/>
          </a:solidFill>
          <a:latin typeface="Lucida Sans" panose="020B0602030504020204" pitchFamily="34" charset="0"/>
        </a:defRPr>
      </a:lvl4pPr>
      <a:lvl5pPr algn="ctr" rtl="0" fontAlgn="base">
        <a:spcBef>
          <a:spcPct val="0"/>
        </a:spcBef>
        <a:spcAft>
          <a:spcPct val="0"/>
        </a:spcAft>
        <a:defRPr sz="4100" b="1">
          <a:solidFill>
            <a:schemeClr val="tx1"/>
          </a:solidFill>
          <a:latin typeface="Lucida Sans" panose="020B0602030504020204" pitchFamily="34" charset="0"/>
        </a:defRPr>
      </a:lvl5pPr>
      <a:lvl6pPr marL="457200" algn="ctr" rtl="0" fontAlgn="base">
        <a:spcBef>
          <a:spcPct val="0"/>
        </a:spcBef>
        <a:spcAft>
          <a:spcPct val="0"/>
        </a:spcAft>
        <a:defRPr sz="4100" b="1">
          <a:solidFill>
            <a:schemeClr val="tx1"/>
          </a:solidFill>
          <a:latin typeface="Lucida Sans" panose="020B0602030504020204" pitchFamily="34" charset="0"/>
        </a:defRPr>
      </a:lvl6pPr>
      <a:lvl7pPr marL="914400" algn="ctr" rtl="0" fontAlgn="base">
        <a:spcBef>
          <a:spcPct val="0"/>
        </a:spcBef>
        <a:spcAft>
          <a:spcPct val="0"/>
        </a:spcAft>
        <a:defRPr sz="4100" b="1">
          <a:solidFill>
            <a:schemeClr val="tx1"/>
          </a:solidFill>
          <a:latin typeface="Lucida Sans" panose="020B0602030504020204" pitchFamily="34" charset="0"/>
        </a:defRPr>
      </a:lvl7pPr>
      <a:lvl8pPr marL="1371600" algn="ctr" rtl="0" fontAlgn="base">
        <a:spcBef>
          <a:spcPct val="0"/>
        </a:spcBef>
        <a:spcAft>
          <a:spcPct val="0"/>
        </a:spcAft>
        <a:defRPr sz="4100" b="1">
          <a:solidFill>
            <a:schemeClr val="tx1"/>
          </a:solidFill>
          <a:latin typeface="Lucida Sans" panose="020B0602030504020204" pitchFamily="34" charset="0"/>
        </a:defRPr>
      </a:lvl8pPr>
      <a:lvl9pPr marL="1828800" algn="ctr" rtl="0" fontAlgn="base">
        <a:spcBef>
          <a:spcPct val="0"/>
        </a:spcBef>
        <a:spcAft>
          <a:spcPct val="0"/>
        </a:spcAft>
        <a:defRPr sz="4100" b="1">
          <a:solidFill>
            <a:schemeClr val="tx1"/>
          </a:solidFill>
          <a:latin typeface="Lucida Sans" panose="020B0602030504020204" pitchFamily="34" charset="0"/>
        </a:defRPr>
      </a:lvl9pPr>
    </p:titleStyle>
    <p:bodyStyle>
      <a:lvl1pPr marL="547688" indent="-411163" algn="l" rtl="0" fontAlgn="base">
        <a:spcBef>
          <a:spcPct val="20000"/>
        </a:spcBef>
        <a:spcAft>
          <a:spcPct val="0"/>
        </a:spcAft>
        <a:buClr>
          <a:srgbClr val="F9F9F9"/>
        </a:buClr>
        <a:buSzPct val="65000"/>
        <a:buFont typeface="Wingdings 2" panose="05020102010507070707" pitchFamily="18" charset="2"/>
        <a:buChar char=""/>
        <a:defRPr sz="2800" kern="1200">
          <a:solidFill>
            <a:schemeClr val="tx1"/>
          </a:solidFill>
          <a:latin typeface="+mn-lt"/>
          <a:ea typeface="+mn-ea"/>
          <a:cs typeface="+mn-cs"/>
        </a:defRPr>
      </a:lvl1pPr>
      <a:lvl2pPr marL="868363" indent="-282575" algn="l" rtl="0" fontAlgn="base">
        <a:spcBef>
          <a:spcPct val="20000"/>
        </a:spcBef>
        <a:spcAft>
          <a:spcPct val="0"/>
        </a:spcAft>
        <a:buClr>
          <a:schemeClr val="tx1"/>
        </a:buClr>
        <a:buSzPct val="80000"/>
        <a:buFont typeface="Wingdings 2" panose="05020102010507070707" pitchFamily="18" charset="2"/>
        <a:buChar char=""/>
        <a:defRPr sz="2400" kern="1200">
          <a:solidFill>
            <a:schemeClr val="tx1"/>
          </a:solidFill>
          <a:latin typeface="+mn-lt"/>
          <a:ea typeface="+mn-ea"/>
          <a:cs typeface="+mn-cs"/>
        </a:defRPr>
      </a:lvl2pPr>
      <a:lvl3pPr marL="1133475" indent="-228600" algn="l" rtl="0" fontAlgn="base">
        <a:spcBef>
          <a:spcPct val="20000"/>
        </a:spcBef>
        <a:spcAft>
          <a:spcPct val="0"/>
        </a:spcAft>
        <a:buClr>
          <a:schemeClr val="tx1"/>
        </a:buClr>
        <a:buSzPct val="95000"/>
        <a:buFont typeface="Wingdings" panose="05000000000000000000" pitchFamily="2" charset="2"/>
        <a:buChar char=""/>
        <a:defRPr sz="2200" kern="1200">
          <a:solidFill>
            <a:schemeClr val="tx1"/>
          </a:solidFill>
          <a:latin typeface="+mn-lt"/>
          <a:ea typeface="+mn-ea"/>
          <a:cs typeface="+mn-cs"/>
        </a:defRPr>
      </a:lvl3pPr>
      <a:lvl4pPr marL="1352550" indent="-182563" algn="l" rtl="0" fontAlgn="base">
        <a:spcBef>
          <a:spcPct val="20000"/>
        </a:spcBef>
        <a:spcAft>
          <a:spcPct val="0"/>
        </a:spcAft>
        <a:buClr>
          <a:schemeClr val="tx1"/>
        </a:buClr>
        <a:buSzPct val="100000"/>
        <a:buFont typeface="Wingdings 3" panose="05040102010807070707" pitchFamily="18" charset="2"/>
        <a:buChar char=""/>
        <a:defRPr sz="2000" kern="1200">
          <a:solidFill>
            <a:schemeClr val="tx1"/>
          </a:solidFill>
          <a:latin typeface="+mn-lt"/>
          <a:ea typeface="+mn-ea"/>
          <a:cs typeface="+mn-cs"/>
        </a:defRPr>
      </a:lvl4pPr>
      <a:lvl5pPr marL="1544638" indent="-182563" algn="l" rtl="0" fontAlgn="base">
        <a:spcBef>
          <a:spcPct val="20000"/>
        </a:spcBef>
        <a:spcAft>
          <a:spcPct val="0"/>
        </a:spcAft>
        <a:buClr>
          <a:schemeClr val="tx1"/>
        </a:buClr>
        <a:buFont typeface="Wingdings 2" panose="05020102010507070707" pitchFamily="18" charset="2"/>
        <a:buChar char=""/>
        <a:defRPr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2.xml"/><Relationship Id="rId4" Type="http://schemas.openxmlformats.org/officeDocument/2006/relationships/image" Target="../media/image17.png"/></Relationships>
</file>

<file path=ppt/slides/_rels/slide11.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8.png"/><Relationship Id="rId1" Type="http://schemas.openxmlformats.org/officeDocument/2006/relationships/slideLayout" Target="../slideLayouts/slideLayout2.xml"/><Relationship Id="rId6" Type="http://schemas.openxmlformats.org/officeDocument/2006/relationships/image" Target="../media/image22.png"/><Relationship Id="rId5" Type="http://schemas.openxmlformats.org/officeDocument/2006/relationships/image" Target="../media/image21.png"/><Relationship Id="rId4" Type="http://schemas.openxmlformats.org/officeDocument/2006/relationships/image" Target="../media/image20.png"/></Relationships>
</file>

<file path=ppt/slides/_rels/slide12.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image" Target="../media/image23.png"/><Relationship Id="rId1" Type="http://schemas.openxmlformats.org/officeDocument/2006/relationships/slideLayout" Target="../slideLayouts/slideLayout2.xml"/><Relationship Id="rId4" Type="http://schemas.openxmlformats.org/officeDocument/2006/relationships/image" Target="../media/image25.png"/></Relationships>
</file>

<file path=ppt/slides/_rels/slide13.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image" Target="../media/image26.png"/><Relationship Id="rId1" Type="http://schemas.openxmlformats.org/officeDocument/2006/relationships/slideLayout" Target="../slideLayouts/slideLayout2.xml"/><Relationship Id="rId5" Type="http://schemas.openxmlformats.org/officeDocument/2006/relationships/image" Target="../media/image29.png"/><Relationship Id="rId4" Type="http://schemas.openxmlformats.org/officeDocument/2006/relationships/image" Target="../media/image28.png"/></Relationships>
</file>

<file path=ppt/slides/_rels/slide14.xml.rels><?xml version="1.0" encoding="UTF-8" standalone="yes"?>
<Relationships xmlns="http://schemas.openxmlformats.org/package/2006/relationships"><Relationship Id="rId3" Type="http://schemas.openxmlformats.org/officeDocument/2006/relationships/image" Target="../media/image31.png"/><Relationship Id="rId2" Type="http://schemas.openxmlformats.org/officeDocument/2006/relationships/image" Target="../media/image30.png"/><Relationship Id="rId1" Type="http://schemas.openxmlformats.org/officeDocument/2006/relationships/slideLayout" Target="../slideLayouts/slideLayout2.xml"/><Relationship Id="rId5" Type="http://schemas.openxmlformats.org/officeDocument/2006/relationships/image" Target="../media/image33.png"/><Relationship Id="rId4" Type="http://schemas.openxmlformats.org/officeDocument/2006/relationships/image" Target="../media/image32.png"/></Relationships>
</file>

<file path=ppt/slides/_rels/slide15.xml.rels><?xml version="1.0" encoding="UTF-8" standalone="yes"?>
<Relationships xmlns="http://schemas.openxmlformats.org/package/2006/relationships"><Relationship Id="rId3" Type="http://schemas.openxmlformats.org/officeDocument/2006/relationships/image" Target="../media/image35.png"/><Relationship Id="rId2" Type="http://schemas.openxmlformats.org/officeDocument/2006/relationships/image" Target="../media/image34.png"/><Relationship Id="rId1" Type="http://schemas.openxmlformats.org/officeDocument/2006/relationships/slideLayout" Target="../slideLayouts/slideLayout2.xml"/><Relationship Id="rId4" Type="http://schemas.openxmlformats.org/officeDocument/2006/relationships/image" Target="../media/image36.png"/></Relationships>
</file>

<file path=ppt/slides/_rels/slide16.xml.rels><?xml version="1.0" encoding="UTF-8" standalone="yes"?>
<Relationships xmlns="http://schemas.openxmlformats.org/package/2006/relationships"><Relationship Id="rId3" Type="http://schemas.openxmlformats.org/officeDocument/2006/relationships/image" Target="../media/image38.png"/><Relationship Id="rId2" Type="http://schemas.openxmlformats.org/officeDocument/2006/relationships/image" Target="../media/image37.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40.png"/><Relationship Id="rId2" Type="http://schemas.openxmlformats.org/officeDocument/2006/relationships/image" Target="../media/image39.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hyperlink" Target="http://upload.wikimedia.org/wikipedia/commons/c/c3/Chinese_pythagoras.jpg"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4.xml"/><Relationship Id="rId4" Type="http://schemas.openxmlformats.org/officeDocument/2006/relationships/image" Target="../media/image13.png"/></Relationships>
</file>

<file path=ppt/slides/_rels/slide8.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6FE4B5F9-F1E8-4DC3-9644-A44F865F6AB6}"/>
              </a:ext>
            </a:extLst>
          </p:cNvPr>
          <p:cNvSpPr>
            <a:spLocks noGrp="1"/>
          </p:cNvSpPr>
          <p:nvPr>
            <p:ph type="ctrTitle"/>
          </p:nvPr>
        </p:nvSpPr>
        <p:spPr>
          <a:xfrm>
            <a:off x="428596" y="857232"/>
            <a:ext cx="8229600" cy="1042982"/>
          </a:xfrm>
        </p:spPr>
        <p:txBody>
          <a:bodyPr/>
          <a:lstStyle/>
          <a:p>
            <a:pPr fontAlgn="auto">
              <a:spcAft>
                <a:spcPts val="0"/>
              </a:spcAft>
              <a:defRPr/>
            </a:pPr>
            <a:r>
              <a:rPr lang="sl-SI" sz="6600" dirty="0">
                <a:solidFill>
                  <a:srgbClr val="FF0000"/>
                </a:solidFill>
              </a:rPr>
              <a:t>PITAGOROV IZREK</a:t>
            </a:r>
          </a:p>
        </p:txBody>
      </p:sp>
      <p:sp>
        <p:nvSpPr>
          <p:cNvPr id="3" name="Podnaslov 2">
            <a:extLst>
              <a:ext uri="{FF2B5EF4-FFF2-40B4-BE49-F238E27FC236}">
                <a16:creationId xmlns:a16="http://schemas.microsoft.com/office/drawing/2014/main" id="{14AB9D9F-47C2-46AC-A849-1F33196322B3}"/>
              </a:ext>
            </a:extLst>
          </p:cNvPr>
          <p:cNvSpPr>
            <a:spLocks noGrp="1"/>
          </p:cNvSpPr>
          <p:nvPr>
            <p:ph type="subTitle" idx="1"/>
          </p:nvPr>
        </p:nvSpPr>
        <p:spPr>
          <a:xfrm>
            <a:off x="1357313" y="2357438"/>
            <a:ext cx="6400800" cy="1214437"/>
          </a:xfrm>
        </p:spPr>
        <p:txBody>
          <a:bodyPr/>
          <a:lstStyle/>
          <a:p>
            <a:r>
              <a:rPr lang="sl-SI" altLang="sl-SI" sz="3200">
                <a:solidFill>
                  <a:srgbClr val="FF3300"/>
                </a:solidFill>
              </a:rPr>
              <a:t>kvadrat hipotenuze je enak vsoti kvadratov katet</a:t>
            </a:r>
          </a:p>
        </p:txBody>
      </p:sp>
      <p:pic>
        <p:nvPicPr>
          <p:cNvPr id="7" name="Slika 6">
            <a:extLst>
              <a:ext uri="{FF2B5EF4-FFF2-40B4-BE49-F238E27FC236}">
                <a16:creationId xmlns:a16="http://schemas.microsoft.com/office/drawing/2014/main" id="{A20D005C-B464-4ECF-A1CD-FBF482AA0DB6}"/>
              </a:ext>
            </a:extLst>
          </p:cNvPr>
          <p:cNvPicPr/>
          <p:nvPr/>
        </p:nvPicPr>
        <p:blipFill>
          <a:blip r:embed="rId3" cstate="print"/>
          <a:srcRect/>
          <a:stretch>
            <a:fillRect/>
          </a:stretch>
        </p:blipFill>
        <p:spPr bwMode="auto">
          <a:xfrm rot="21410375">
            <a:off x="2766329" y="4237491"/>
            <a:ext cx="3468466" cy="1971826"/>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1"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2000" fill="hold"/>
                                        <p:tgtEl>
                                          <p:spTgt spid="2"/>
                                        </p:tgtEl>
                                        <p:attrNameLst>
                                          <p:attrName>ppt_x</p:attrName>
                                        </p:attrNameLst>
                                      </p:cBhvr>
                                      <p:tavLst>
                                        <p:tav tm="0">
                                          <p:val>
                                            <p:strVal val="#ppt_x"/>
                                          </p:val>
                                        </p:tav>
                                        <p:tav tm="100000">
                                          <p:val>
                                            <p:strVal val="#ppt_x"/>
                                          </p:val>
                                        </p:tav>
                                      </p:tavLst>
                                    </p:anim>
                                    <p:anim calcmode="lin" valueType="num">
                                      <p:cBhvr additive="base">
                                        <p:cTn id="8" dur="2000" fill="hold"/>
                                        <p:tgtEl>
                                          <p:spTgt spid="2"/>
                                        </p:tgtEl>
                                        <p:attrNameLst>
                                          <p:attrName>ppt_y</p:attrName>
                                        </p:attrNameLst>
                                      </p:cBhvr>
                                      <p:tavLst>
                                        <p:tav tm="0">
                                          <p:val>
                                            <p:strVal val="0-#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2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2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4" presetClass="entr" presetSubtype="16" fill="hold" nodeType="click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box(in)">
                                      <p:cBhvr>
                                        <p:cTn id="19" dur="1000"/>
                                        <p:tgtEl>
                                          <p:spTgt spid="7"/>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4" presetClass="exit" presetSubtype="16" fill="hold" nodeType="clickEffect">
                                  <p:stCondLst>
                                    <p:cond delay="0"/>
                                  </p:stCondLst>
                                  <p:childTnLst>
                                    <p:animEffect transition="out" filter="box(in)">
                                      <p:cBhvr>
                                        <p:cTn id="23" dur="1000"/>
                                        <p:tgtEl>
                                          <p:spTgt spid="7"/>
                                        </p:tgtEl>
                                      </p:cBhvr>
                                    </p:animEffect>
                                    <p:set>
                                      <p:cBhvr>
                                        <p:cTn id="24" dur="1" fill="hold">
                                          <p:stCondLst>
                                            <p:cond delay="999"/>
                                          </p:stCondLst>
                                        </p:cTn>
                                        <p:tgtEl>
                                          <p:spTgt spid="7"/>
                                        </p:tgtEl>
                                        <p:attrNameLst>
                                          <p:attrName>style.visibility</p:attrName>
                                        </p:attrNameLst>
                                      </p:cBhvr>
                                      <p:to>
                                        <p:strVal val="hidden"/>
                                      </p:to>
                                    </p:set>
                                  </p:childTnLst>
                                </p:cTn>
                              </p:par>
                            </p:childTnLst>
                          </p:cTn>
                        </p:par>
                      </p:childTnLst>
                    </p:cTn>
                  </p:par>
                  <p:par>
                    <p:cTn id="25" fill="hold" nodeType="clickPar">
                      <p:stCondLst>
                        <p:cond delay="indefinite"/>
                      </p:stCondLst>
                      <p:childTnLst>
                        <p:par>
                          <p:cTn id="26" fill="hold" nodeType="withGroup">
                            <p:stCondLst>
                              <p:cond delay="0"/>
                            </p:stCondLst>
                            <p:childTnLst>
                              <p:par>
                                <p:cTn id="27" presetID="2" presetClass="exit" presetSubtype="4" fill="hold" grpId="1" nodeType="clickEffect">
                                  <p:stCondLst>
                                    <p:cond delay="0"/>
                                  </p:stCondLst>
                                  <p:childTnLst>
                                    <p:anim calcmode="lin" valueType="num">
                                      <p:cBhvr additive="base">
                                        <p:cTn id="28" dur="1000"/>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29" dur="1000"/>
                                        <p:tgtEl>
                                          <p:spTgt spid="3">
                                            <p:txEl>
                                              <p:pRg st="0" end="0"/>
                                            </p:txEl>
                                          </p:spTgt>
                                        </p:tgtEl>
                                        <p:attrNameLst>
                                          <p:attrName>ppt_y</p:attrName>
                                        </p:attrNameLst>
                                      </p:cBhvr>
                                      <p:tavLst>
                                        <p:tav tm="0">
                                          <p:val>
                                            <p:strVal val="ppt_y"/>
                                          </p:val>
                                        </p:tav>
                                        <p:tav tm="100000">
                                          <p:val>
                                            <p:strVal val="1+ppt_h/2"/>
                                          </p:val>
                                        </p:tav>
                                      </p:tavLst>
                                    </p:anim>
                                    <p:set>
                                      <p:cBhvr>
                                        <p:cTn id="30" dur="1" fill="hold">
                                          <p:stCondLst>
                                            <p:cond delay="999"/>
                                          </p:stCondLst>
                                        </p:cTn>
                                        <p:tgtEl>
                                          <p:spTgt spid="3">
                                            <p:txEl>
                                              <p:pRg st="0" end="0"/>
                                            </p:txEl>
                                          </p:spTgt>
                                        </p:tgtEl>
                                        <p:attrNameLst>
                                          <p:attrName>style.visibility</p:attrName>
                                        </p:attrNameLst>
                                      </p:cBhvr>
                                      <p:to>
                                        <p:strVal val="hidden"/>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2" presetClass="exit" presetSubtype="1" fill="hold" nodeType="clickEffect">
                                  <p:stCondLst>
                                    <p:cond delay="0"/>
                                  </p:stCondLst>
                                  <p:childTnLst>
                                    <p:anim calcmode="lin" valueType="num">
                                      <p:cBhvr additive="base">
                                        <p:cTn id="34" dur="1000"/>
                                        <p:tgtEl>
                                          <p:spTgt spid="2"/>
                                        </p:tgtEl>
                                        <p:attrNameLst>
                                          <p:attrName>ppt_x</p:attrName>
                                        </p:attrNameLst>
                                      </p:cBhvr>
                                      <p:tavLst>
                                        <p:tav tm="0">
                                          <p:val>
                                            <p:strVal val="ppt_x"/>
                                          </p:val>
                                        </p:tav>
                                        <p:tav tm="100000">
                                          <p:val>
                                            <p:strVal val="ppt_x"/>
                                          </p:val>
                                        </p:tav>
                                      </p:tavLst>
                                    </p:anim>
                                    <p:anim calcmode="lin" valueType="num">
                                      <p:cBhvr additive="base">
                                        <p:cTn id="35" dur="1000"/>
                                        <p:tgtEl>
                                          <p:spTgt spid="2"/>
                                        </p:tgtEl>
                                        <p:attrNameLst>
                                          <p:attrName>ppt_y</p:attrName>
                                        </p:attrNameLst>
                                      </p:cBhvr>
                                      <p:tavLst>
                                        <p:tav tm="0">
                                          <p:val>
                                            <p:strVal val="ppt_y"/>
                                          </p:val>
                                        </p:tav>
                                        <p:tav tm="100000">
                                          <p:val>
                                            <p:strVal val="0-ppt_h/2"/>
                                          </p:val>
                                        </p:tav>
                                      </p:tavLst>
                                    </p:anim>
                                    <p:set>
                                      <p:cBhvr>
                                        <p:cTn id="36" dur="1" fill="hold">
                                          <p:stCondLst>
                                            <p:cond delay="999"/>
                                          </p:stCondLst>
                                        </p:cTn>
                                        <p:tgtEl>
                                          <p:spTgt spid="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Slika 4">
            <a:extLst>
              <a:ext uri="{FF2B5EF4-FFF2-40B4-BE49-F238E27FC236}">
                <a16:creationId xmlns:a16="http://schemas.microsoft.com/office/drawing/2014/main" id="{63EDE4A1-8E06-4A66-AD4C-DB09E04C4CD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l="2563" r="2138" b="6522"/>
          <a:stretch>
            <a:fillRect/>
          </a:stretch>
        </p:blipFill>
        <p:spPr bwMode="auto">
          <a:xfrm>
            <a:off x="5429250" y="2857500"/>
            <a:ext cx="3286125" cy="1928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Naslov 1">
            <a:extLst>
              <a:ext uri="{FF2B5EF4-FFF2-40B4-BE49-F238E27FC236}">
                <a16:creationId xmlns:a16="http://schemas.microsoft.com/office/drawing/2014/main" id="{39056B97-D116-4FC6-AA4A-0833A295280E}"/>
              </a:ext>
            </a:extLst>
          </p:cNvPr>
          <p:cNvSpPr>
            <a:spLocks noGrp="1"/>
          </p:cNvSpPr>
          <p:nvPr>
            <p:ph type="title"/>
          </p:nvPr>
        </p:nvSpPr>
        <p:spPr/>
        <p:txBody>
          <a:bodyPr>
            <a:normAutofit fontScale="90000"/>
          </a:bodyPr>
          <a:lstStyle/>
          <a:p>
            <a:pPr fontAlgn="auto">
              <a:spcAft>
                <a:spcPts val="0"/>
              </a:spcAft>
              <a:defRPr/>
            </a:pPr>
            <a:r>
              <a:rPr lang="sl-SI" dirty="0">
                <a:solidFill>
                  <a:srgbClr val="0B0BF3"/>
                </a:solidFill>
              </a:rPr>
              <a:t>PRAVOKOTNI TRIKOTNIK</a:t>
            </a:r>
            <a:br>
              <a:rPr lang="sl-SI" dirty="0">
                <a:solidFill>
                  <a:srgbClr val="0B0BF3"/>
                </a:solidFill>
              </a:rPr>
            </a:br>
            <a:endParaRPr lang="sl-SI" dirty="0"/>
          </a:p>
        </p:txBody>
      </p:sp>
      <p:sp>
        <p:nvSpPr>
          <p:cNvPr id="3" name="Ograda vsebine 2">
            <a:extLst>
              <a:ext uri="{FF2B5EF4-FFF2-40B4-BE49-F238E27FC236}">
                <a16:creationId xmlns:a16="http://schemas.microsoft.com/office/drawing/2014/main" id="{81A5BE04-E97A-4D47-86A5-F3F083CF9B1B}"/>
              </a:ext>
            </a:extLst>
          </p:cNvPr>
          <p:cNvSpPr>
            <a:spLocks noGrp="1"/>
          </p:cNvSpPr>
          <p:nvPr>
            <p:ph idx="1"/>
          </p:nvPr>
        </p:nvSpPr>
        <p:spPr>
          <a:xfrm>
            <a:off x="457200" y="1214438"/>
            <a:ext cx="8229600" cy="5094287"/>
          </a:xfrm>
        </p:spPr>
        <p:txBody>
          <a:bodyPr/>
          <a:lstStyle/>
          <a:p>
            <a:pPr>
              <a:buClr>
                <a:srgbClr val="5A4EF8"/>
              </a:buClr>
              <a:buFont typeface="Wingdings" panose="05000000000000000000" pitchFamily="2" charset="2"/>
              <a:buChar char="Ø"/>
            </a:pPr>
            <a:r>
              <a:rPr lang="sl-SI" altLang="sl-SI">
                <a:solidFill>
                  <a:srgbClr val="5A4EF8"/>
                </a:solidFill>
              </a:rPr>
              <a:t>Primer:</a:t>
            </a:r>
          </a:p>
          <a:p>
            <a:pPr>
              <a:buClr>
                <a:srgbClr val="5A4EF8"/>
              </a:buClr>
              <a:buFont typeface="Wingdings 2" panose="05020102010507070707" pitchFamily="18" charset="2"/>
              <a:buNone/>
            </a:pPr>
            <a:r>
              <a:rPr lang="sl-SI" altLang="sl-SI">
                <a:solidFill>
                  <a:srgbClr val="5A4EF8"/>
                </a:solidFill>
              </a:rPr>
              <a:t>    Kako visoko lestev potrebujemo, da jo na zid prislonimo na višini 3 metre, če je na tleh od zidu oddaljena 1 meter?</a:t>
            </a:r>
          </a:p>
        </p:txBody>
      </p:sp>
      <p:pic>
        <p:nvPicPr>
          <p:cNvPr id="21508" name="Picture 4">
            <a:extLst>
              <a:ext uri="{FF2B5EF4-FFF2-40B4-BE49-F238E27FC236}">
                <a16:creationId xmlns:a16="http://schemas.microsoft.com/office/drawing/2014/main" id="{10B86851-DD2B-4554-A82A-2AC85DD09E7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43000" y="5214938"/>
            <a:ext cx="45212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Slika 5">
            <a:extLst>
              <a:ext uri="{FF2B5EF4-FFF2-40B4-BE49-F238E27FC236}">
                <a16:creationId xmlns:a16="http://schemas.microsoft.com/office/drawing/2014/main" id="{B6098A12-914D-484F-917E-E9F346685E64}"/>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43000" y="3143250"/>
            <a:ext cx="866775" cy="1895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1"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2000" fill="hold"/>
                                        <p:tgtEl>
                                          <p:spTgt spid="2"/>
                                        </p:tgtEl>
                                        <p:attrNameLst>
                                          <p:attrName>ppt_x</p:attrName>
                                        </p:attrNameLst>
                                      </p:cBhvr>
                                      <p:tavLst>
                                        <p:tav tm="0">
                                          <p:val>
                                            <p:strVal val="#ppt_x"/>
                                          </p:val>
                                        </p:tav>
                                        <p:tav tm="100000">
                                          <p:val>
                                            <p:strVal val="#ppt_x"/>
                                          </p:val>
                                        </p:tav>
                                      </p:tavLst>
                                    </p:anim>
                                    <p:anim calcmode="lin" valueType="num">
                                      <p:cBhvr additive="base">
                                        <p:cTn id="8" dur="2000" fill="hold"/>
                                        <p:tgtEl>
                                          <p:spTgt spid="2"/>
                                        </p:tgtEl>
                                        <p:attrNameLst>
                                          <p:attrName>ppt_y</p:attrName>
                                        </p:attrNameLst>
                                      </p:cBhvr>
                                      <p:tavLst>
                                        <p:tav tm="0">
                                          <p:val>
                                            <p:strVal val="0-#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8" presetClass="entr" presetSubtype="16" fill="hold" nodeType="click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diamond(in)">
                                      <p:cBhvr>
                                        <p:cTn id="13" dur="2000"/>
                                        <p:tgtEl>
                                          <p:spTgt spid="5"/>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22" presetClass="entr" presetSubtype="1" fill="hold" grpId="0" nodeType="clickEffect">
                                  <p:stCondLst>
                                    <p:cond delay="0"/>
                                  </p:stCondLst>
                                  <p:childTnLst>
                                    <p:set>
                                      <p:cBhvr>
                                        <p:cTn id="17" dur="1" fill="hold">
                                          <p:stCondLst>
                                            <p:cond delay="0"/>
                                          </p:stCondLst>
                                        </p:cTn>
                                        <p:tgtEl>
                                          <p:spTgt spid="3">
                                            <p:txEl>
                                              <p:pRg st="0" end="0"/>
                                            </p:txEl>
                                          </p:spTgt>
                                        </p:tgtEl>
                                        <p:attrNameLst>
                                          <p:attrName>style.visibility</p:attrName>
                                        </p:attrNameLst>
                                      </p:cBhvr>
                                      <p:to>
                                        <p:strVal val="visible"/>
                                      </p:to>
                                    </p:set>
                                    <p:animEffect transition="in" filter="wipe(up)">
                                      <p:cBhvr>
                                        <p:cTn id="18" dur="2000"/>
                                        <p:tgtEl>
                                          <p:spTgt spid="3">
                                            <p:txEl>
                                              <p:pRg st="0" end="0"/>
                                            </p:txEl>
                                          </p:spTgt>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22" presetClass="entr" presetSubtype="1" fill="hold" grpId="0" nodeType="clickEffect">
                                  <p:stCondLst>
                                    <p:cond delay="0"/>
                                  </p:stCondLst>
                                  <p:childTnLst>
                                    <p:set>
                                      <p:cBhvr>
                                        <p:cTn id="22" dur="1" fill="hold">
                                          <p:stCondLst>
                                            <p:cond delay="0"/>
                                          </p:stCondLst>
                                        </p:cTn>
                                        <p:tgtEl>
                                          <p:spTgt spid="3">
                                            <p:txEl>
                                              <p:pRg st="1" end="1"/>
                                            </p:txEl>
                                          </p:spTgt>
                                        </p:tgtEl>
                                        <p:attrNameLst>
                                          <p:attrName>style.visibility</p:attrName>
                                        </p:attrNameLst>
                                      </p:cBhvr>
                                      <p:to>
                                        <p:strVal val="visible"/>
                                      </p:to>
                                    </p:set>
                                    <p:animEffect transition="in" filter="wipe(up)">
                                      <p:cBhvr>
                                        <p:cTn id="23" dur="2000"/>
                                        <p:tgtEl>
                                          <p:spTgt spid="3">
                                            <p:txEl>
                                              <p:pRg st="1" end="1"/>
                                            </p:txEl>
                                          </p:spTgt>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8" presetClass="entr" presetSubtype="16" fill="hold" nodeType="clickEffect">
                                  <p:stCondLst>
                                    <p:cond delay="0"/>
                                  </p:stCondLst>
                                  <p:childTnLst>
                                    <p:set>
                                      <p:cBhvr>
                                        <p:cTn id="27" dur="1" fill="hold">
                                          <p:stCondLst>
                                            <p:cond delay="0"/>
                                          </p:stCondLst>
                                        </p:cTn>
                                        <p:tgtEl>
                                          <p:spTgt spid="6"/>
                                        </p:tgtEl>
                                        <p:attrNameLst>
                                          <p:attrName>style.visibility</p:attrName>
                                        </p:attrNameLst>
                                      </p:cBhvr>
                                      <p:to>
                                        <p:strVal val="visible"/>
                                      </p:to>
                                    </p:set>
                                    <p:animEffect transition="in" filter="diamond(in)">
                                      <p:cBhvr>
                                        <p:cTn id="28" dur="2000"/>
                                        <p:tgtEl>
                                          <p:spTgt spid="6"/>
                                        </p:tgtEl>
                                      </p:cBhvr>
                                    </p:animEffect>
                                  </p:childTnLst>
                                </p:cTn>
                              </p:par>
                            </p:childTnLst>
                          </p:cTn>
                        </p:par>
                      </p:childTnLst>
                    </p:cTn>
                  </p:par>
                  <p:par>
                    <p:cTn id="29" fill="hold" nodeType="clickPar">
                      <p:stCondLst>
                        <p:cond delay="indefinite"/>
                      </p:stCondLst>
                      <p:childTnLst>
                        <p:par>
                          <p:cTn id="30" fill="hold" nodeType="withGroup">
                            <p:stCondLst>
                              <p:cond delay="0"/>
                            </p:stCondLst>
                            <p:childTnLst>
                              <p:par>
                                <p:cTn id="31" presetID="8" presetClass="entr" presetSubtype="16" fill="hold" nodeType="clickEffect">
                                  <p:stCondLst>
                                    <p:cond delay="0"/>
                                  </p:stCondLst>
                                  <p:childTnLst>
                                    <p:set>
                                      <p:cBhvr>
                                        <p:cTn id="32" dur="1" fill="hold">
                                          <p:stCondLst>
                                            <p:cond delay="0"/>
                                          </p:stCondLst>
                                        </p:cTn>
                                        <p:tgtEl>
                                          <p:spTgt spid="21508"/>
                                        </p:tgtEl>
                                        <p:attrNameLst>
                                          <p:attrName>style.visibility</p:attrName>
                                        </p:attrNameLst>
                                      </p:cBhvr>
                                      <p:to>
                                        <p:strVal val="visible"/>
                                      </p:to>
                                    </p:set>
                                    <p:animEffect transition="in" filter="diamond(in)">
                                      <p:cBhvr>
                                        <p:cTn id="33" dur="2000"/>
                                        <p:tgtEl>
                                          <p:spTgt spid="21508"/>
                                        </p:tgtEl>
                                      </p:cBhvr>
                                    </p:animEffect>
                                  </p:childTnLst>
                                </p:cTn>
                              </p:par>
                            </p:childTnLst>
                          </p:cTn>
                        </p:par>
                      </p:childTnLst>
                    </p:cTn>
                  </p:par>
                  <p:par>
                    <p:cTn id="34" fill="hold" nodeType="clickPar">
                      <p:stCondLst>
                        <p:cond delay="indefinite"/>
                      </p:stCondLst>
                      <p:childTnLst>
                        <p:par>
                          <p:cTn id="35" fill="hold" nodeType="withGroup">
                            <p:stCondLst>
                              <p:cond delay="0"/>
                            </p:stCondLst>
                            <p:childTnLst>
                              <p:par>
                                <p:cTn id="36" presetID="8" presetClass="exit" presetSubtype="16" fill="hold" nodeType="clickEffect">
                                  <p:stCondLst>
                                    <p:cond delay="0"/>
                                  </p:stCondLst>
                                  <p:childTnLst>
                                    <p:animEffect transition="out" filter="diamond(in)">
                                      <p:cBhvr>
                                        <p:cTn id="37" dur="1000"/>
                                        <p:tgtEl>
                                          <p:spTgt spid="21508"/>
                                        </p:tgtEl>
                                      </p:cBhvr>
                                    </p:animEffect>
                                    <p:set>
                                      <p:cBhvr>
                                        <p:cTn id="38" dur="1" fill="hold">
                                          <p:stCondLst>
                                            <p:cond delay="999"/>
                                          </p:stCondLst>
                                        </p:cTn>
                                        <p:tgtEl>
                                          <p:spTgt spid="21508"/>
                                        </p:tgtEl>
                                        <p:attrNameLst>
                                          <p:attrName>style.visibility</p:attrName>
                                        </p:attrNameLst>
                                      </p:cBhvr>
                                      <p:to>
                                        <p:strVal val="hidden"/>
                                      </p:to>
                                    </p:set>
                                  </p:childTnLst>
                                </p:cTn>
                              </p:par>
                            </p:childTnLst>
                          </p:cTn>
                        </p:par>
                      </p:childTnLst>
                    </p:cTn>
                  </p:par>
                  <p:par>
                    <p:cTn id="39" fill="hold" nodeType="clickPar">
                      <p:stCondLst>
                        <p:cond delay="indefinite"/>
                      </p:stCondLst>
                      <p:childTnLst>
                        <p:par>
                          <p:cTn id="40" fill="hold" nodeType="withGroup">
                            <p:stCondLst>
                              <p:cond delay="0"/>
                            </p:stCondLst>
                            <p:childTnLst>
                              <p:par>
                                <p:cTn id="41" presetID="8" presetClass="exit" presetSubtype="16" fill="hold" nodeType="clickEffect">
                                  <p:stCondLst>
                                    <p:cond delay="0"/>
                                  </p:stCondLst>
                                  <p:childTnLst>
                                    <p:animEffect transition="out" filter="diamond(in)">
                                      <p:cBhvr>
                                        <p:cTn id="42" dur="1000"/>
                                        <p:tgtEl>
                                          <p:spTgt spid="6"/>
                                        </p:tgtEl>
                                      </p:cBhvr>
                                    </p:animEffect>
                                    <p:set>
                                      <p:cBhvr>
                                        <p:cTn id="43" dur="1" fill="hold">
                                          <p:stCondLst>
                                            <p:cond delay="999"/>
                                          </p:stCondLst>
                                        </p:cTn>
                                        <p:tgtEl>
                                          <p:spTgt spid="6"/>
                                        </p:tgtEl>
                                        <p:attrNameLst>
                                          <p:attrName>style.visibility</p:attrName>
                                        </p:attrNameLst>
                                      </p:cBhvr>
                                      <p:to>
                                        <p:strVal val="hidden"/>
                                      </p:to>
                                    </p:set>
                                  </p:childTnLst>
                                </p:cTn>
                              </p:par>
                            </p:childTnLst>
                          </p:cTn>
                        </p:par>
                      </p:childTnLst>
                    </p:cTn>
                  </p:par>
                  <p:par>
                    <p:cTn id="44" fill="hold" nodeType="clickPar">
                      <p:stCondLst>
                        <p:cond delay="indefinite"/>
                      </p:stCondLst>
                      <p:childTnLst>
                        <p:par>
                          <p:cTn id="45" fill="hold" nodeType="withGroup">
                            <p:stCondLst>
                              <p:cond delay="0"/>
                            </p:stCondLst>
                            <p:childTnLst>
                              <p:par>
                                <p:cTn id="46" presetID="22" presetClass="exit" presetSubtype="4" fill="hold" grpId="1" nodeType="clickEffect">
                                  <p:stCondLst>
                                    <p:cond delay="0"/>
                                  </p:stCondLst>
                                  <p:childTnLst>
                                    <p:animEffect transition="out" filter="wipe(down)">
                                      <p:cBhvr>
                                        <p:cTn id="47" dur="1000"/>
                                        <p:tgtEl>
                                          <p:spTgt spid="3">
                                            <p:txEl>
                                              <p:pRg st="1" end="1"/>
                                            </p:txEl>
                                          </p:spTgt>
                                        </p:tgtEl>
                                      </p:cBhvr>
                                    </p:animEffect>
                                    <p:set>
                                      <p:cBhvr>
                                        <p:cTn id="48" dur="1" fill="hold">
                                          <p:stCondLst>
                                            <p:cond delay="999"/>
                                          </p:stCondLst>
                                        </p:cTn>
                                        <p:tgtEl>
                                          <p:spTgt spid="3">
                                            <p:txEl>
                                              <p:pRg st="1" end="1"/>
                                            </p:txEl>
                                          </p:spTgt>
                                        </p:tgtEl>
                                        <p:attrNameLst>
                                          <p:attrName>style.visibility</p:attrName>
                                        </p:attrNameLst>
                                      </p:cBhvr>
                                      <p:to>
                                        <p:strVal val="hidden"/>
                                      </p:to>
                                    </p:set>
                                  </p:childTnLst>
                                </p:cTn>
                              </p:par>
                            </p:childTnLst>
                          </p:cTn>
                        </p:par>
                      </p:childTnLst>
                    </p:cTn>
                  </p:par>
                  <p:par>
                    <p:cTn id="49" fill="hold" nodeType="clickPar">
                      <p:stCondLst>
                        <p:cond delay="indefinite"/>
                      </p:stCondLst>
                      <p:childTnLst>
                        <p:par>
                          <p:cTn id="50" fill="hold" nodeType="withGroup">
                            <p:stCondLst>
                              <p:cond delay="0"/>
                            </p:stCondLst>
                            <p:childTnLst>
                              <p:par>
                                <p:cTn id="51" presetID="22" presetClass="exit" presetSubtype="4" fill="hold" grpId="1" nodeType="clickEffect">
                                  <p:stCondLst>
                                    <p:cond delay="0"/>
                                  </p:stCondLst>
                                  <p:childTnLst>
                                    <p:animEffect transition="out" filter="wipe(down)">
                                      <p:cBhvr>
                                        <p:cTn id="52" dur="1000"/>
                                        <p:tgtEl>
                                          <p:spTgt spid="3">
                                            <p:txEl>
                                              <p:pRg st="0" end="0"/>
                                            </p:txEl>
                                          </p:spTgt>
                                        </p:tgtEl>
                                      </p:cBhvr>
                                    </p:animEffect>
                                    <p:set>
                                      <p:cBhvr>
                                        <p:cTn id="53" dur="1" fill="hold">
                                          <p:stCondLst>
                                            <p:cond delay="999"/>
                                          </p:stCondLst>
                                        </p:cTn>
                                        <p:tgtEl>
                                          <p:spTgt spid="3">
                                            <p:txEl>
                                              <p:pRg st="0" end="0"/>
                                            </p:txEl>
                                          </p:spTgt>
                                        </p:tgtEl>
                                        <p:attrNameLst>
                                          <p:attrName>style.visibility</p:attrName>
                                        </p:attrNameLst>
                                      </p:cBhvr>
                                      <p:to>
                                        <p:strVal val="hidden"/>
                                      </p:to>
                                    </p:set>
                                  </p:childTnLst>
                                </p:cTn>
                              </p:par>
                            </p:childTnLst>
                          </p:cTn>
                        </p:par>
                      </p:childTnLst>
                    </p:cTn>
                  </p:par>
                  <p:par>
                    <p:cTn id="54" fill="hold" nodeType="clickPar">
                      <p:stCondLst>
                        <p:cond delay="indefinite"/>
                      </p:stCondLst>
                      <p:childTnLst>
                        <p:par>
                          <p:cTn id="55" fill="hold" nodeType="withGroup">
                            <p:stCondLst>
                              <p:cond delay="0"/>
                            </p:stCondLst>
                            <p:childTnLst>
                              <p:par>
                                <p:cTn id="56" presetID="8" presetClass="exit" presetSubtype="16" fill="hold" nodeType="clickEffect">
                                  <p:stCondLst>
                                    <p:cond delay="0"/>
                                  </p:stCondLst>
                                  <p:childTnLst>
                                    <p:animEffect transition="out" filter="diamond(in)">
                                      <p:cBhvr>
                                        <p:cTn id="57" dur="1000"/>
                                        <p:tgtEl>
                                          <p:spTgt spid="5"/>
                                        </p:tgtEl>
                                      </p:cBhvr>
                                    </p:animEffect>
                                    <p:set>
                                      <p:cBhvr>
                                        <p:cTn id="58" dur="1" fill="hold">
                                          <p:stCondLst>
                                            <p:cond delay="999"/>
                                          </p:stCondLst>
                                        </p:cTn>
                                        <p:tgtEl>
                                          <p:spTgt spid="5"/>
                                        </p:tgtEl>
                                        <p:attrNameLst>
                                          <p:attrName>style.visibility</p:attrName>
                                        </p:attrNameLst>
                                      </p:cBhvr>
                                      <p:to>
                                        <p:strVal val="hidden"/>
                                      </p:to>
                                    </p:set>
                                  </p:childTnLst>
                                </p:cTn>
                              </p:par>
                            </p:childTnLst>
                          </p:cTn>
                        </p:par>
                      </p:childTnLst>
                    </p:cTn>
                  </p:par>
                  <p:par>
                    <p:cTn id="59" fill="hold" nodeType="clickPar">
                      <p:stCondLst>
                        <p:cond delay="indefinite"/>
                      </p:stCondLst>
                      <p:childTnLst>
                        <p:par>
                          <p:cTn id="60" fill="hold" nodeType="withGroup">
                            <p:stCondLst>
                              <p:cond delay="0"/>
                            </p:stCondLst>
                            <p:childTnLst>
                              <p:par>
                                <p:cTn id="61" presetID="2" presetClass="exit" presetSubtype="1" fill="hold" nodeType="clickEffect">
                                  <p:stCondLst>
                                    <p:cond delay="0"/>
                                  </p:stCondLst>
                                  <p:childTnLst>
                                    <p:anim calcmode="lin" valueType="num">
                                      <p:cBhvr additive="base">
                                        <p:cTn id="62" dur="1000"/>
                                        <p:tgtEl>
                                          <p:spTgt spid="2"/>
                                        </p:tgtEl>
                                        <p:attrNameLst>
                                          <p:attrName>ppt_x</p:attrName>
                                        </p:attrNameLst>
                                      </p:cBhvr>
                                      <p:tavLst>
                                        <p:tav tm="0">
                                          <p:val>
                                            <p:strVal val="ppt_x"/>
                                          </p:val>
                                        </p:tav>
                                        <p:tav tm="100000">
                                          <p:val>
                                            <p:strVal val="ppt_x"/>
                                          </p:val>
                                        </p:tav>
                                      </p:tavLst>
                                    </p:anim>
                                    <p:anim calcmode="lin" valueType="num">
                                      <p:cBhvr additive="base">
                                        <p:cTn id="63" dur="1000"/>
                                        <p:tgtEl>
                                          <p:spTgt spid="2"/>
                                        </p:tgtEl>
                                        <p:attrNameLst>
                                          <p:attrName>ppt_y</p:attrName>
                                        </p:attrNameLst>
                                      </p:cBhvr>
                                      <p:tavLst>
                                        <p:tav tm="0">
                                          <p:val>
                                            <p:strVal val="ppt_y"/>
                                          </p:val>
                                        </p:tav>
                                        <p:tav tm="100000">
                                          <p:val>
                                            <p:strVal val="0-ppt_h/2"/>
                                          </p:val>
                                        </p:tav>
                                      </p:tavLst>
                                    </p:anim>
                                    <p:set>
                                      <p:cBhvr>
                                        <p:cTn id="64" dur="1" fill="hold">
                                          <p:stCondLst>
                                            <p:cond delay="999"/>
                                          </p:stCondLst>
                                        </p:cTn>
                                        <p:tgtEl>
                                          <p:spTgt spid="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01B694D8-7DC8-4D39-B9D3-951067F16119}"/>
              </a:ext>
            </a:extLst>
          </p:cNvPr>
          <p:cNvSpPr>
            <a:spLocks noGrp="1"/>
          </p:cNvSpPr>
          <p:nvPr>
            <p:ph type="title"/>
          </p:nvPr>
        </p:nvSpPr>
        <p:spPr/>
        <p:txBody>
          <a:bodyPr>
            <a:normAutofit fontScale="90000"/>
          </a:bodyPr>
          <a:lstStyle/>
          <a:p>
            <a:pPr fontAlgn="auto">
              <a:spcAft>
                <a:spcPts val="0"/>
              </a:spcAft>
              <a:defRPr/>
            </a:pPr>
            <a:r>
              <a:rPr lang="sl-SI" dirty="0">
                <a:solidFill>
                  <a:srgbClr val="0B0BF3"/>
                </a:solidFill>
              </a:rPr>
              <a:t>PRAVOKOTNIK</a:t>
            </a:r>
            <a:br>
              <a:rPr lang="sl-SI" dirty="0">
                <a:solidFill>
                  <a:srgbClr val="0B0BF3"/>
                </a:solidFill>
              </a:rPr>
            </a:br>
            <a:endParaRPr lang="sl-SI" dirty="0"/>
          </a:p>
        </p:txBody>
      </p:sp>
      <p:sp>
        <p:nvSpPr>
          <p:cNvPr id="3" name="Ograda vsebine 2">
            <a:extLst>
              <a:ext uri="{FF2B5EF4-FFF2-40B4-BE49-F238E27FC236}">
                <a16:creationId xmlns:a16="http://schemas.microsoft.com/office/drawing/2014/main" id="{739C6D76-517F-4CF5-8577-4037C096A211}"/>
              </a:ext>
            </a:extLst>
          </p:cNvPr>
          <p:cNvSpPr>
            <a:spLocks noGrp="1"/>
          </p:cNvSpPr>
          <p:nvPr>
            <p:ph idx="1"/>
          </p:nvPr>
        </p:nvSpPr>
        <p:spPr>
          <a:xfrm>
            <a:off x="428625" y="1143000"/>
            <a:ext cx="8229600" cy="5094288"/>
          </a:xfrm>
        </p:spPr>
        <p:txBody>
          <a:bodyPr/>
          <a:lstStyle/>
          <a:p>
            <a:pPr>
              <a:buClr>
                <a:srgbClr val="5A4EF8"/>
              </a:buClr>
              <a:buFont typeface="Wingdings" panose="05000000000000000000" pitchFamily="2" charset="2"/>
              <a:buChar char="Ø"/>
            </a:pPr>
            <a:r>
              <a:rPr lang="sl-SI" altLang="sl-SI">
                <a:solidFill>
                  <a:srgbClr val="5A4EF8"/>
                </a:solidFill>
              </a:rPr>
              <a:t>diagonala razdeli pravokotnik na dva skladna pravokotna trikotnika</a:t>
            </a:r>
          </a:p>
          <a:p>
            <a:pPr>
              <a:buClr>
                <a:srgbClr val="5A4EF8"/>
              </a:buClr>
              <a:buFont typeface="Wingdings" panose="05000000000000000000" pitchFamily="2" charset="2"/>
              <a:buChar char="Ø"/>
            </a:pPr>
            <a:r>
              <a:rPr lang="sl-SI" altLang="sl-SI">
                <a:solidFill>
                  <a:srgbClr val="5A4EF8"/>
                </a:solidFill>
              </a:rPr>
              <a:t>v vsakem od njiju je diagonala hipotenuza, stranici a in b pa sta kateti</a:t>
            </a:r>
          </a:p>
          <a:p>
            <a:pPr>
              <a:buClr>
                <a:srgbClr val="5A4EF8"/>
              </a:buClr>
              <a:buFont typeface="Wingdings" panose="05000000000000000000" pitchFamily="2" charset="2"/>
              <a:buChar char="Ø"/>
            </a:pPr>
            <a:r>
              <a:rPr lang="sl-SI" altLang="sl-SI">
                <a:solidFill>
                  <a:srgbClr val="5A4EF8"/>
                </a:solidFill>
              </a:rPr>
              <a:t>Primer:</a:t>
            </a:r>
            <a:endParaRPr lang="sl-SI" altLang="sl-SI"/>
          </a:p>
          <a:p>
            <a:pPr>
              <a:buClr>
                <a:srgbClr val="5A4EF8"/>
              </a:buClr>
              <a:buFont typeface="Wingdings 2" panose="05020102010507070707" pitchFamily="18" charset="2"/>
              <a:buNone/>
            </a:pPr>
            <a:r>
              <a:rPr lang="sl-SI" altLang="sl-SI" sz="2000">
                <a:solidFill>
                  <a:srgbClr val="5A4EF8"/>
                </a:solidFill>
              </a:rPr>
              <a:t>      Nogometno igrišče je dolgo 100 metrov in široko 50 metrov. Dva nogometaša tečeta od enega kota igrišča v nasprotni kot. Eden teče po diagonali, drugi pa ob robu igrišča. Koliko metrov daljšo pot preteče igralec, ki teče ob robu igrišča?</a:t>
            </a:r>
            <a:endParaRPr lang="sl-SI" altLang="sl-SI">
              <a:solidFill>
                <a:srgbClr val="5A4EF8"/>
              </a:solidFill>
            </a:endParaRPr>
          </a:p>
          <a:p>
            <a:pPr>
              <a:buClr>
                <a:srgbClr val="5A4EF8"/>
              </a:buClr>
              <a:buFont typeface="Wingdings" panose="05000000000000000000" pitchFamily="2" charset="2"/>
              <a:buChar char="Ø"/>
            </a:pPr>
            <a:endParaRPr lang="sl-SI" altLang="sl-SI">
              <a:solidFill>
                <a:srgbClr val="5A4EF8"/>
              </a:solidFill>
            </a:endParaRPr>
          </a:p>
        </p:txBody>
      </p:sp>
      <p:pic>
        <p:nvPicPr>
          <p:cNvPr id="1027" name="Picture 3">
            <a:extLst>
              <a:ext uri="{FF2B5EF4-FFF2-40B4-BE49-F238E27FC236}">
                <a16:creationId xmlns:a16="http://schemas.microsoft.com/office/drawing/2014/main" id="{9797535C-C0F9-4B91-BB9E-B0E81B2127B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15000" y="4643438"/>
            <a:ext cx="3255963" cy="197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8" name="Picture 4">
            <a:extLst>
              <a:ext uri="{FF2B5EF4-FFF2-40B4-BE49-F238E27FC236}">
                <a16:creationId xmlns:a16="http://schemas.microsoft.com/office/drawing/2014/main" id="{91D63F21-5B9C-4178-82EC-AE51EA10B02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4313" y="4929188"/>
            <a:ext cx="5289550" cy="642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Picture 2">
            <a:extLst>
              <a:ext uri="{FF2B5EF4-FFF2-40B4-BE49-F238E27FC236}">
                <a16:creationId xmlns:a16="http://schemas.microsoft.com/office/drawing/2014/main" id="{5C2AD64D-7F7D-4A03-BEDE-6D8406422433}"/>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4313" y="5572125"/>
            <a:ext cx="1571625" cy="27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3">
            <a:extLst>
              <a:ext uri="{FF2B5EF4-FFF2-40B4-BE49-F238E27FC236}">
                <a16:creationId xmlns:a16="http://schemas.microsoft.com/office/drawing/2014/main" id="{9681034D-F5DB-4F2D-B295-DC7B18BDC96F}"/>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14313" y="5857875"/>
            <a:ext cx="2357437" cy="314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4">
            <a:extLst>
              <a:ext uri="{FF2B5EF4-FFF2-40B4-BE49-F238E27FC236}">
                <a16:creationId xmlns:a16="http://schemas.microsoft.com/office/drawing/2014/main" id="{7F31F286-72D2-4323-9A52-50DF287A6C95}"/>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500438" y="5786438"/>
            <a:ext cx="2124075"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1"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2000" fill="hold"/>
                                        <p:tgtEl>
                                          <p:spTgt spid="2"/>
                                        </p:tgtEl>
                                        <p:attrNameLst>
                                          <p:attrName>ppt_x</p:attrName>
                                        </p:attrNameLst>
                                      </p:cBhvr>
                                      <p:tavLst>
                                        <p:tav tm="0">
                                          <p:val>
                                            <p:strVal val="#ppt_x"/>
                                          </p:val>
                                        </p:tav>
                                        <p:tav tm="100000">
                                          <p:val>
                                            <p:strVal val="#ppt_x"/>
                                          </p:val>
                                        </p:tav>
                                      </p:tavLst>
                                    </p:anim>
                                    <p:anim calcmode="lin" valueType="num">
                                      <p:cBhvr additive="base">
                                        <p:cTn id="8" dur="2000" fill="hold"/>
                                        <p:tgtEl>
                                          <p:spTgt spid="2"/>
                                        </p:tgtEl>
                                        <p:attrNameLst>
                                          <p:attrName>ppt_y</p:attrName>
                                        </p:attrNameLst>
                                      </p:cBhvr>
                                      <p:tavLst>
                                        <p:tav tm="0">
                                          <p:val>
                                            <p:strVal val="0-#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8" presetClass="entr" presetSubtype="16" fill="hold" nodeType="clickEffect">
                                  <p:stCondLst>
                                    <p:cond delay="0"/>
                                  </p:stCondLst>
                                  <p:childTnLst>
                                    <p:set>
                                      <p:cBhvr>
                                        <p:cTn id="12" dur="1" fill="hold">
                                          <p:stCondLst>
                                            <p:cond delay="0"/>
                                          </p:stCondLst>
                                        </p:cTn>
                                        <p:tgtEl>
                                          <p:spTgt spid="1027"/>
                                        </p:tgtEl>
                                        <p:attrNameLst>
                                          <p:attrName>style.visibility</p:attrName>
                                        </p:attrNameLst>
                                      </p:cBhvr>
                                      <p:to>
                                        <p:strVal val="visible"/>
                                      </p:to>
                                    </p:set>
                                    <p:animEffect transition="in" filter="diamond(in)">
                                      <p:cBhvr>
                                        <p:cTn id="13" dur="2000"/>
                                        <p:tgtEl>
                                          <p:spTgt spid="1027"/>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22" presetClass="entr" presetSubtype="1" fill="hold" grpId="0" nodeType="clickEffect">
                                  <p:stCondLst>
                                    <p:cond delay="0"/>
                                  </p:stCondLst>
                                  <p:childTnLst>
                                    <p:set>
                                      <p:cBhvr>
                                        <p:cTn id="17" dur="1" fill="hold">
                                          <p:stCondLst>
                                            <p:cond delay="0"/>
                                          </p:stCondLst>
                                        </p:cTn>
                                        <p:tgtEl>
                                          <p:spTgt spid="3">
                                            <p:txEl>
                                              <p:pRg st="0" end="0"/>
                                            </p:txEl>
                                          </p:spTgt>
                                        </p:tgtEl>
                                        <p:attrNameLst>
                                          <p:attrName>style.visibility</p:attrName>
                                        </p:attrNameLst>
                                      </p:cBhvr>
                                      <p:to>
                                        <p:strVal val="visible"/>
                                      </p:to>
                                    </p:set>
                                    <p:animEffect transition="in" filter="wipe(up)">
                                      <p:cBhvr>
                                        <p:cTn id="18" dur="2000"/>
                                        <p:tgtEl>
                                          <p:spTgt spid="3">
                                            <p:txEl>
                                              <p:pRg st="0" end="0"/>
                                            </p:txEl>
                                          </p:spTgt>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22" presetClass="entr" presetSubtype="1" fill="hold" grpId="0" nodeType="clickEffect">
                                  <p:stCondLst>
                                    <p:cond delay="0"/>
                                  </p:stCondLst>
                                  <p:childTnLst>
                                    <p:set>
                                      <p:cBhvr>
                                        <p:cTn id="22" dur="1" fill="hold">
                                          <p:stCondLst>
                                            <p:cond delay="0"/>
                                          </p:stCondLst>
                                        </p:cTn>
                                        <p:tgtEl>
                                          <p:spTgt spid="3">
                                            <p:txEl>
                                              <p:pRg st="1" end="1"/>
                                            </p:txEl>
                                          </p:spTgt>
                                        </p:tgtEl>
                                        <p:attrNameLst>
                                          <p:attrName>style.visibility</p:attrName>
                                        </p:attrNameLst>
                                      </p:cBhvr>
                                      <p:to>
                                        <p:strVal val="visible"/>
                                      </p:to>
                                    </p:set>
                                    <p:animEffect transition="in" filter="wipe(up)">
                                      <p:cBhvr>
                                        <p:cTn id="23" dur="2000"/>
                                        <p:tgtEl>
                                          <p:spTgt spid="3">
                                            <p:txEl>
                                              <p:pRg st="1" end="1"/>
                                            </p:txEl>
                                          </p:spTgt>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22" presetClass="entr" presetSubtype="1" fill="hold"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wipe(up)">
                                      <p:cBhvr>
                                        <p:cTn id="28" dur="2000"/>
                                        <p:tgtEl>
                                          <p:spTgt spid="3">
                                            <p:txEl>
                                              <p:pRg st="2" end="2"/>
                                            </p:txEl>
                                          </p:spTgt>
                                        </p:tgtEl>
                                      </p:cBhvr>
                                    </p:animEffect>
                                  </p:childTnLst>
                                </p:cTn>
                              </p:par>
                            </p:childTnLst>
                          </p:cTn>
                        </p:par>
                      </p:childTnLst>
                    </p:cTn>
                  </p:par>
                  <p:par>
                    <p:cTn id="29" fill="hold" nodeType="clickPar">
                      <p:stCondLst>
                        <p:cond delay="indefinite"/>
                      </p:stCondLst>
                      <p:childTnLst>
                        <p:par>
                          <p:cTn id="30" fill="hold" nodeType="withGroup">
                            <p:stCondLst>
                              <p:cond delay="0"/>
                            </p:stCondLst>
                            <p:childTnLst>
                              <p:par>
                                <p:cTn id="31" presetID="22" presetClass="entr" presetSubtype="1" fill="hold" nodeType="clickEffect">
                                  <p:stCondLst>
                                    <p:cond delay="0"/>
                                  </p:stCondLst>
                                  <p:childTnLst>
                                    <p:set>
                                      <p:cBhvr>
                                        <p:cTn id="32" dur="1" fill="hold">
                                          <p:stCondLst>
                                            <p:cond delay="0"/>
                                          </p:stCondLst>
                                        </p:cTn>
                                        <p:tgtEl>
                                          <p:spTgt spid="3">
                                            <p:txEl>
                                              <p:pRg st="3" end="3"/>
                                            </p:txEl>
                                          </p:spTgt>
                                        </p:tgtEl>
                                        <p:attrNameLst>
                                          <p:attrName>style.visibility</p:attrName>
                                        </p:attrNameLst>
                                      </p:cBhvr>
                                      <p:to>
                                        <p:strVal val="visible"/>
                                      </p:to>
                                    </p:set>
                                    <p:animEffect transition="in" filter="wipe(up)">
                                      <p:cBhvr>
                                        <p:cTn id="33" dur="2000"/>
                                        <p:tgtEl>
                                          <p:spTgt spid="3">
                                            <p:txEl>
                                              <p:pRg st="3" end="3"/>
                                            </p:txEl>
                                          </p:spTgt>
                                        </p:tgtEl>
                                      </p:cBhvr>
                                    </p:animEffect>
                                  </p:childTnLst>
                                </p:cTn>
                              </p:par>
                            </p:childTnLst>
                          </p:cTn>
                        </p:par>
                      </p:childTnLst>
                    </p:cTn>
                  </p:par>
                  <p:par>
                    <p:cTn id="34" fill="hold" nodeType="clickPar">
                      <p:stCondLst>
                        <p:cond delay="indefinite"/>
                      </p:stCondLst>
                      <p:childTnLst>
                        <p:par>
                          <p:cTn id="35" fill="hold" nodeType="withGroup">
                            <p:stCondLst>
                              <p:cond delay="0"/>
                            </p:stCondLst>
                            <p:childTnLst>
                              <p:par>
                                <p:cTn id="36" presetID="22" presetClass="entr" presetSubtype="1" fill="hold" nodeType="clickEffect">
                                  <p:stCondLst>
                                    <p:cond delay="0"/>
                                  </p:stCondLst>
                                  <p:childTnLst>
                                    <p:set>
                                      <p:cBhvr>
                                        <p:cTn id="37" dur="1" fill="hold">
                                          <p:stCondLst>
                                            <p:cond delay="0"/>
                                          </p:stCondLst>
                                        </p:cTn>
                                        <p:tgtEl>
                                          <p:spTgt spid="1028"/>
                                        </p:tgtEl>
                                        <p:attrNameLst>
                                          <p:attrName>style.visibility</p:attrName>
                                        </p:attrNameLst>
                                      </p:cBhvr>
                                      <p:to>
                                        <p:strVal val="visible"/>
                                      </p:to>
                                    </p:set>
                                    <p:animEffect transition="in" filter="wipe(up)">
                                      <p:cBhvr>
                                        <p:cTn id="38" dur="2000"/>
                                        <p:tgtEl>
                                          <p:spTgt spid="1028"/>
                                        </p:tgtEl>
                                      </p:cBhvr>
                                    </p:animEffect>
                                  </p:childTnLst>
                                </p:cTn>
                              </p:par>
                            </p:childTnLst>
                          </p:cTn>
                        </p:par>
                      </p:childTnLst>
                    </p:cTn>
                  </p:par>
                  <p:par>
                    <p:cTn id="39" fill="hold" nodeType="clickPar">
                      <p:stCondLst>
                        <p:cond delay="indefinite"/>
                      </p:stCondLst>
                      <p:childTnLst>
                        <p:par>
                          <p:cTn id="40" fill="hold" nodeType="withGroup">
                            <p:stCondLst>
                              <p:cond delay="0"/>
                            </p:stCondLst>
                            <p:childTnLst>
                              <p:par>
                                <p:cTn id="41" presetID="22" presetClass="entr" presetSubtype="1" fill="hold" nodeType="clickEffect">
                                  <p:stCondLst>
                                    <p:cond delay="0"/>
                                  </p:stCondLst>
                                  <p:childTnLst>
                                    <p:set>
                                      <p:cBhvr>
                                        <p:cTn id="42" dur="1" fill="hold">
                                          <p:stCondLst>
                                            <p:cond delay="0"/>
                                          </p:stCondLst>
                                        </p:cTn>
                                        <p:tgtEl>
                                          <p:spTgt spid="4"/>
                                        </p:tgtEl>
                                        <p:attrNameLst>
                                          <p:attrName>style.visibility</p:attrName>
                                        </p:attrNameLst>
                                      </p:cBhvr>
                                      <p:to>
                                        <p:strVal val="visible"/>
                                      </p:to>
                                    </p:set>
                                    <p:animEffect transition="in" filter="wipe(up)">
                                      <p:cBhvr>
                                        <p:cTn id="43" dur="2000"/>
                                        <p:tgtEl>
                                          <p:spTgt spid="4"/>
                                        </p:tgtEl>
                                      </p:cBhvr>
                                    </p:animEffect>
                                  </p:childTnLst>
                                </p:cTn>
                              </p:par>
                            </p:childTnLst>
                          </p:cTn>
                        </p:par>
                      </p:childTnLst>
                    </p:cTn>
                  </p:par>
                  <p:par>
                    <p:cTn id="44" fill="hold" nodeType="clickPar">
                      <p:stCondLst>
                        <p:cond delay="indefinite"/>
                      </p:stCondLst>
                      <p:childTnLst>
                        <p:par>
                          <p:cTn id="45" fill="hold" nodeType="withGroup">
                            <p:stCondLst>
                              <p:cond delay="0"/>
                            </p:stCondLst>
                            <p:childTnLst>
                              <p:par>
                                <p:cTn id="46" presetID="22" presetClass="entr" presetSubtype="1" fill="hold" nodeType="clickEffect">
                                  <p:stCondLst>
                                    <p:cond delay="0"/>
                                  </p:stCondLst>
                                  <p:childTnLst>
                                    <p:set>
                                      <p:cBhvr>
                                        <p:cTn id="47" dur="1" fill="hold">
                                          <p:stCondLst>
                                            <p:cond delay="0"/>
                                          </p:stCondLst>
                                        </p:cTn>
                                        <p:tgtEl>
                                          <p:spTgt spid="5"/>
                                        </p:tgtEl>
                                        <p:attrNameLst>
                                          <p:attrName>style.visibility</p:attrName>
                                        </p:attrNameLst>
                                      </p:cBhvr>
                                      <p:to>
                                        <p:strVal val="visible"/>
                                      </p:to>
                                    </p:set>
                                    <p:animEffect transition="in" filter="wipe(up)">
                                      <p:cBhvr>
                                        <p:cTn id="48" dur="2000"/>
                                        <p:tgtEl>
                                          <p:spTgt spid="5"/>
                                        </p:tgtEl>
                                      </p:cBhvr>
                                    </p:animEffect>
                                  </p:childTnLst>
                                </p:cTn>
                              </p:par>
                            </p:childTnLst>
                          </p:cTn>
                        </p:par>
                      </p:childTnLst>
                    </p:cTn>
                  </p:par>
                  <p:par>
                    <p:cTn id="49" fill="hold" nodeType="clickPar">
                      <p:stCondLst>
                        <p:cond delay="indefinite"/>
                      </p:stCondLst>
                      <p:childTnLst>
                        <p:par>
                          <p:cTn id="50" fill="hold" nodeType="withGroup">
                            <p:stCondLst>
                              <p:cond delay="0"/>
                            </p:stCondLst>
                            <p:childTnLst>
                              <p:par>
                                <p:cTn id="51" presetID="22" presetClass="entr" presetSubtype="1" fill="hold" nodeType="clickEffect">
                                  <p:stCondLst>
                                    <p:cond delay="0"/>
                                  </p:stCondLst>
                                  <p:childTnLst>
                                    <p:set>
                                      <p:cBhvr>
                                        <p:cTn id="52" dur="1" fill="hold">
                                          <p:stCondLst>
                                            <p:cond delay="0"/>
                                          </p:stCondLst>
                                        </p:cTn>
                                        <p:tgtEl>
                                          <p:spTgt spid="6"/>
                                        </p:tgtEl>
                                        <p:attrNameLst>
                                          <p:attrName>style.visibility</p:attrName>
                                        </p:attrNameLst>
                                      </p:cBhvr>
                                      <p:to>
                                        <p:strVal val="visible"/>
                                      </p:to>
                                    </p:set>
                                    <p:animEffect transition="in" filter="wipe(up)">
                                      <p:cBhvr>
                                        <p:cTn id="53" dur="2000"/>
                                        <p:tgtEl>
                                          <p:spTgt spid="6"/>
                                        </p:tgtEl>
                                      </p:cBhvr>
                                    </p:animEffect>
                                  </p:childTnLst>
                                </p:cTn>
                              </p:par>
                            </p:childTnLst>
                          </p:cTn>
                        </p:par>
                      </p:childTnLst>
                    </p:cTn>
                  </p:par>
                  <p:par>
                    <p:cTn id="54" fill="hold" nodeType="clickPar">
                      <p:stCondLst>
                        <p:cond delay="indefinite"/>
                      </p:stCondLst>
                      <p:childTnLst>
                        <p:par>
                          <p:cTn id="55" fill="hold" nodeType="withGroup">
                            <p:stCondLst>
                              <p:cond delay="0"/>
                            </p:stCondLst>
                            <p:childTnLst>
                              <p:par>
                                <p:cTn id="56" presetID="22" presetClass="exit" presetSubtype="4" fill="hold" nodeType="clickEffect">
                                  <p:stCondLst>
                                    <p:cond delay="0"/>
                                  </p:stCondLst>
                                  <p:childTnLst>
                                    <p:animEffect transition="out" filter="wipe(down)">
                                      <p:cBhvr>
                                        <p:cTn id="57" dur="1000"/>
                                        <p:tgtEl>
                                          <p:spTgt spid="6"/>
                                        </p:tgtEl>
                                      </p:cBhvr>
                                    </p:animEffect>
                                    <p:set>
                                      <p:cBhvr>
                                        <p:cTn id="58" dur="1" fill="hold">
                                          <p:stCondLst>
                                            <p:cond delay="999"/>
                                          </p:stCondLst>
                                        </p:cTn>
                                        <p:tgtEl>
                                          <p:spTgt spid="6"/>
                                        </p:tgtEl>
                                        <p:attrNameLst>
                                          <p:attrName>style.visibility</p:attrName>
                                        </p:attrNameLst>
                                      </p:cBhvr>
                                      <p:to>
                                        <p:strVal val="hidden"/>
                                      </p:to>
                                    </p:set>
                                  </p:childTnLst>
                                </p:cTn>
                              </p:par>
                            </p:childTnLst>
                          </p:cTn>
                        </p:par>
                      </p:childTnLst>
                    </p:cTn>
                  </p:par>
                  <p:par>
                    <p:cTn id="59" fill="hold" nodeType="clickPar">
                      <p:stCondLst>
                        <p:cond delay="indefinite"/>
                      </p:stCondLst>
                      <p:childTnLst>
                        <p:par>
                          <p:cTn id="60" fill="hold" nodeType="withGroup">
                            <p:stCondLst>
                              <p:cond delay="0"/>
                            </p:stCondLst>
                            <p:childTnLst>
                              <p:par>
                                <p:cTn id="61" presetID="22" presetClass="exit" presetSubtype="4" fill="hold" nodeType="clickEffect">
                                  <p:stCondLst>
                                    <p:cond delay="0"/>
                                  </p:stCondLst>
                                  <p:childTnLst>
                                    <p:animEffect transition="out" filter="wipe(down)">
                                      <p:cBhvr>
                                        <p:cTn id="62" dur="1000"/>
                                        <p:tgtEl>
                                          <p:spTgt spid="5"/>
                                        </p:tgtEl>
                                      </p:cBhvr>
                                    </p:animEffect>
                                    <p:set>
                                      <p:cBhvr>
                                        <p:cTn id="63" dur="1" fill="hold">
                                          <p:stCondLst>
                                            <p:cond delay="999"/>
                                          </p:stCondLst>
                                        </p:cTn>
                                        <p:tgtEl>
                                          <p:spTgt spid="5"/>
                                        </p:tgtEl>
                                        <p:attrNameLst>
                                          <p:attrName>style.visibility</p:attrName>
                                        </p:attrNameLst>
                                      </p:cBhvr>
                                      <p:to>
                                        <p:strVal val="hidden"/>
                                      </p:to>
                                    </p:set>
                                  </p:childTnLst>
                                </p:cTn>
                              </p:par>
                            </p:childTnLst>
                          </p:cTn>
                        </p:par>
                      </p:childTnLst>
                    </p:cTn>
                  </p:par>
                  <p:par>
                    <p:cTn id="64" fill="hold" nodeType="clickPar">
                      <p:stCondLst>
                        <p:cond delay="indefinite"/>
                      </p:stCondLst>
                      <p:childTnLst>
                        <p:par>
                          <p:cTn id="65" fill="hold" nodeType="withGroup">
                            <p:stCondLst>
                              <p:cond delay="0"/>
                            </p:stCondLst>
                            <p:childTnLst>
                              <p:par>
                                <p:cTn id="66" presetID="22" presetClass="exit" presetSubtype="4" fill="hold" nodeType="clickEffect">
                                  <p:stCondLst>
                                    <p:cond delay="0"/>
                                  </p:stCondLst>
                                  <p:childTnLst>
                                    <p:animEffect transition="out" filter="wipe(down)">
                                      <p:cBhvr>
                                        <p:cTn id="67" dur="1000"/>
                                        <p:tgtEl>
                                          <p:spTgt spid="4"/>
                                        </p:tgtEl>
                                      </p:cBhvr>
                                    </p:animEffect>
                                    <p:set>
                                      <p:cBhvr>
                                        <p:cTn id="68" dur="1" fill="hold">
                                          <p:stCondLst>
                                            <p:cond delay="999"/>
                                          </p:stCondLst>
                                        </p:cTn>
                                        <p:tgtEl>
                                          <p:spTgt spid="4"/>
                                        </p:tgtEl>
                                        <p:attrNameLst>
                                          <p:attrName>style.visibility</p:attrName>
                                        </p:attrNameLst>
                                      </p:cBhvr>
                                      <p:to>
                                        <p:strVal val="hidden"/>
                                      </p:to>
                                    </p:set>
                                  </p:childTnLst>
                                </p:cTn>
                              </p:par>
                            </p:childTnLst>
                          </p:cTn>
                        </p:par>
                      </p:childTnLst>
                    </p:cTn>
                  </p:par>
                  <p:par>
                    <p:cTn id="69" fill="hold" nodeType="clickPar">
                      <p:stCondLst>
                        <p:cond delay="indefinite"/>
                      </p:stCondLst>
                      <p:childTnLst>
                        <p:par>
                          <p:cTn id="70" fill="hold" nodeType="withGroup">
                            <p:stCondLst>
                              <p:cond delay="0"/>
                            </p:stCondLst>
                            <p:childTnLst>
                              <p:par>
                                <p:cTn id="71" presetID="22" presetClass="exit" presetSubtype="4" fill="hold" nodeType="clickEffect">
                                  <p:stCondLst>
                                    <p:cond delay="0"/>
                                  </p:stCondLst>
                                  <p:childTnLst>
                                    <p:animEffect transition="out" filter="wipe(down)">
                                      <p:cBhvr>
                                        <p:cTn id="72" dur="1000"/>
                                        <p:tgtEl>
                                          <p:spTgt spid="1028"/>
                                        </p:tgtEl>
                                      </p:cBhvr>
                                    </p:animEffect>
                                    <p:set>
                                      <p:cBhvr>
                                        <p:cTn id="73" dur="1" fill="hold">
                                          <p:stCondLst>
                                            <p:cond delay="999"/>
                                          </p:stCondLst>
                                        </p:cTn>
                                        <p:tgtEl>
                                          <p:spTgt spid="1028"/>
                                        </p:tgtEl>
                                        <p:attrNameLst>
                                          <p:attrName>style.visibility</p:attrName>
                                        </p:attrNameLst>
                                      </p:cBhvr>
                                      <p:to>
                                        <p:strVal val="hidden"/>
                                      </p:to>
                                    </p:set>
                                  </p:childTnLst>
                                </p:cTn>
                              </p:par>
                            </p:childTnLst>
                          </p:cTn>
                        </p:par>
                      </p:childTnLst>
                    </p:cTn>
                  </p:par>
                  <p:par>
                    <p:cTn id="74" fill="hold" nodeType="clickPar">
                      <p:stCondLst>
                        <p:cond delay="indefinite"/>
                      </p:stCondLst>
                      <p:childTnLst>
                        <p:par>
                          <p:cTn id="75" fill="hold" nodeType="withGroup">
                            <p:stCondLst>
                              <p:cond delay="0"/>
                            </p:stCondLst>
                            <p:childTnLst>
                              <p:par>
                                <p:cTn id="76" presetID="22" presetClass="exit" presetSubtype="4" fill="hold" nodeType="clickEffect">
                                  <p:stCondLst>
                                    <p:cond delay="0"/>
                                  </p:stCondLst>
                                  <p:childTnLst>
                                    <p:animEffect transition="out" filter="wipe(down)">
                                      <p:cBhvr>
                                        <p:cTn id="77" dur="1000"/>
                                        <p:tgtEl>
                                          <p:spTgt spid="3">
                                            <p:txEl>
                                              <p:pRg st="3" end="3"/>
                                            </p:txEl>
                                          </p:spTgt>
                                        </p:tgtEl>
                                      </p:cBhvr>
                                    </p:animEffect>
                                    <p:set>
                                      <p:cBhvr>
                                        <p:cTn id="78" dur="1" fill="hold">
                                          <p:stCondLst>
                                            <p:cond delay="999"/>
                                          </p:stCondLst>
                                        </p:cTn>
                                        <p:tgtEl>
                                          <p:spTgt spid="3">
                                            <p:txEl>
                                              <p:pRg st="3" end="3"/>
                                            </p:txEl>
                                          </p:spTgt>
                                        </p:tgtEl>
                                        <p:attrNameLst>
                                          <p:attrName>style.visibility</p:attrName>
                                        </p:attrNameLst>
                                      </p:cBhvr>
                                      <p:to>
                                        <p:strVal val="hidden"/>
                                      </p:to>
                                    </p:set>
                                  </p:childTnLst>
                                </p:cTn>
                              </p:par>
                            </p:childTnLst>
                          </p:cTn>
                        </p:par>
                      </p:childTnLst>
                    </p:cTn>
                  </p:par>
                  <p:par>
                    <p:cTn id="79" fill="hold" nodeType="clickPar">
                      <p:stCondLst>
                        <p:cond delay="indefinite"/>
                      </p:stCondLst>
                      <p:childTnLst>
                        <p:par>
                          <p:cTn id="80" fill="hold" nodeType="withGroup">
                            <p:stCondLst>
                              <p:cond delay="0"/>
                            </p:stCondLst>
                            <p:childTnLst>
                              <p:par>
                                <p:cTn id="81" presetID="22" presetClass="exit" presetSubtype="4" fill="hold" nodeType="clickEffect">
                                  <p:stCondLst>
                                    <p:cond delay="0"/>
                                  </p:stCondLst>
                                  <p:childTnLst>
                                    <p:animEffect transition="out" filter="wipe(down)">
                                      <p:cBhvr>
                                        <p:cTn id="82" dur="1000"/>
                                        <p:tgtEl>
                                          <p:spTgt spid="3">
                                            <p:txEl>
                                              <p:pRg st="2" end="2"/>
                                            </p:txEl>
                                          </p:spTgt>
                                        </p:tgtEl>
                                      </p:cBhvr>
                                    </p:animEffect>
                                    <p:set>
                                      <p:cBhvr>
                                        <p:cTn id="83" dur="1" fill="hold">
                                          <p:stCondLst>
                                            <p:cond delay="999"/>
                                          </p:stCondLst>
                                        </p:cTn>
                                        <p:tgtEl>
                                          <p:spTgt spid="3">
                                            <p:txEl>
                                              <p:pRg st="2" end="2"/>
                                            </p:txEl>
                                          </p:spTgt>
                                        </p:tgtEl>
                                        <p:attrNameLst>
                                          <p:attrName>style.visibility</p:attrName>
                                        </p:attrNameLst>
                                      </p:cBhvr>
                                      <p:to>
                                        <p:strVal val="hidden"/>
                                      </p:to>
                                    </p:set>
                                  </p:childTnLst>
                                </p:cTn>
                              </p:par>
                            </p:childTnLst>
                          </p:cTn>
                        </p:par>
                      </p:childTnLst>
                    </p:cTn>
                  </p:par>
                  <p:par>
                    <p:cTn id="84" fill="hold" nodeType="clickPar">
                      <p:stCondLst>
                        <p:cond delay="indefinite"/>
                      </p:stCondLst>
                      <p:childTnLst>
                        <p:par>
                          <p:cTn id="85" fill="hold" nodeType="withGroup">
                            <p:stCondLst>
                              <p:cond delay="0"/>
                            </p:stCondLst>
                            <p:childTnLst>
                              <p:par>
                                <p:cTn id="86" presetID="22" presetClass="exit" presetSubtype="4" fill="hold" nodeType="clickEffect">
                                  <p:stCondLst>
                                    <p:cond delay="0"/>
                                  </p:stCondLst>
                                  <p:childTnLst>
                                    <p:animEffect transition="out" filter="wipe(down)">
                                      <p:cBhvr>
                                        <p:cTn id="87" dur="1000"/>
                                        <p:tgtEl>
                                          <p:spTgt spid="3">
                                            <p:txEl>
                                              <p:pRg st="1" end="1"/>
                                            </p:txEl>
                                          </p:spTgt>
                                        </p:tgtEl>
                                      </p:cBhvr>
                                    </p:animEffect>
                                    <p:set>
                                      <p:cBhvr>
                                        <p:cTn id="88" dur="1" fill="hold">
                                          <p:stCondLst>
                                            <p:cond delay="999"/>
                                          </p:stCondLst>
                                        </p:cTn>
                                        <p:tgtEl>
                                          <p:spTgt spid="3">
                                            <p:txEl>
                                              <p:pRg st="1" end="1"/>
                                            </p:txEl>
                                          </p:spTgt>
                                        </p:tgtEl>
                                        <p:attrNameLst>
                                          <p:attrName>style.visibility</p:attrName>
                                        </p:attrNameLst>
                                      </p:cBhvr>
                                      <p:to>
                                        <p:strVal val="hidden"/>
                                      </p:to>
                                    </p:set>
                                  </p:childTnLst>
                                </p:cTn>
                              </p:par>
                            </p:childTnLst>
                          </p:cTn>
                        </p:par>
                      </p:childTnLst>
                    </p:cTn>
                  </p:par>
                  <p:par>
                    <p:cTn id="89" fill="hold" nodeType="clickPar">
                      <p:stCondLst>
                        <p:cond delay="indefinite"/>
                      </p:stCondLst>
                      <p:childTnLst>
                        <p:par>
                          <p:cTn id="90" fill="hold" nodeType="withGroup">
                            <p:stCondLst>
                              <p:cond delay="0"/>
                            </p:stCondLst>
                            <p:childTnLst>
                              <p:par>
                                <p:cTn id="91" presetID="22" presetClass="exit" presetSubtype="4" fill="hold" nodeType="clickEffect">
                                  <p:stCondLst>
                                    <p:cond delay="0"/>
                                  </p:stCondLst>
                                  <p:childTnLst>
                                    <p:animEffect transition="out" filter="wipe(down)">
                                      <p:cBhvr>
                                        <p:cTn id="92" dur="1000"/>
                                        <p:tgtEl>
                                          <p:spTgt spid="3">
                                            <p:txEl>
                                              <p:pRg st="0" end="0"/>
                                            </p:txEl>
                                          </p:spTgt>
                                        </p:tgtEl>
                                      </p:cBhvr>
                                    </p:animEffect>
                                    <p:set>
                                      <p:cBhvr>
                                        <p:cTn id="93" dur="1" fill="hold">
                                          <p:stCondLst>
                                            <p:cond delay="999"/>
                                          </p:stCondLst>
                                        </p:cTn>
                                        <p:tgtEl>
                                          <p:spTgt spid="3">
                                            <p:txEl>
                                              <p:pRg st="0" end="0"/>
                                            </p:txEl>
                                          </p:spTgt>
                                        </p:tgtEl>
                                        <p:attrNameLst>
                                          <p:attrName>style.visibility</p:attrName>
                                        </p:attrNameLst>
                                      </p:cBhvr>
                                      <p:to>
                                        <p:strVal val="hidden"/>
                                      </p:to>
                                    </p:set>
                                  </p:childTnLst>
                                </p:cTn>
                              </p:par>
                            </p:childTnLst>
                          </p:cTn>
                        </p:par>
                      </p:childTnLst>
                    </p:cTn>
                  </p:par>
                  <p:par>
                    <p:cTn id="94" fill="hold" nodeType="clickPar">
                      <p:stCondLst>
                        <p:cond delay="indefinite"/>
                      </p:stCondLst>
                      <p:childTnLst>
                        <p:par>
                          <p:cTn id="95" fill="hold" nodeType="withGroup">
                            <p:stCondLst>
                              <p:cond delay="0"/>
                            </p:stCondLst>
                            <p:childTnLst>
                              <p:par>
                                <p:cTn id="96" presetID="8" presetClass="exit" presetSubtype="16" fill="hold" nodeType="clickEffect">
                                  <p:stCondLst>
                                    <p:cond delay="0"/>
                                  </p:stCondLst>
                                  <p:childTnLst>
                                    <p:animEffect transition="out" filter="diamond(in)">
                                      <p:cBhvr>
                                        <p:cTn id="97" dur="1000"/>
                                        <p:tgtEl>
                                          <p:spTgt spid="1027"/>
                                        </p:tgtEl>
                                      </p:cBhvr>
                                    </p:animEffect>
                                    <p:set>
                                      <p:cBhvr>
                                        <p:cTn id="98" dur="1" fill="hold">
                                          <p:stCondLst>
                                            <p:cond delay="999"/>
                                          </p:stCondLst>
                                        </p:cTn>
                                        <p:tgtEl>
                                          <p:spTgt spid="1027"/>
                                        </p:tgtEl>
                                        <p:attrNameLst>
                                          <p:attrName>style.visibility</p:attrName>
                                        </p:attrNameLst>
                                      </p:cBhvr>
                                      <p:to>
                                        <p:strVal val="hidden"/>
                                      </p:to>
                                    </p:set>
                                  </p:childTnLst>
                                </p:cTn>
                              </p:par>
                            </p:childTnLst>
                          </p:cTn>
                        </p:par>
                      </p:childTnLst>
                    </p:cTn>
                  </p:par>
                  <p:par>
                    <p:cTn id="99" fill="hold" nodeType="clickPar">
                      <p:stCondLst>
                        <p:cond delay="indefinite"/>
                      </p:stCondLst>
                      <p:childTnLst>
                        <p:par>
                          <p:cTn id="100" fill="hold" nodeType="withGroup">
                            <p:stCondLst>
                              <p:cond delay="0"/>
                            </p:stCondLst>
                            <p:childTnLst>
                              <p:par>
                                <p:cTn id="101" presetID="2" presetClass="exit" presetSubtype="1" fill="hold" nodeType="clickEffect">
                                  <p:stCondLst>
                                    <p:cond delay="0"/>
                                  </p:stCondLst>
                                  <p:childTnLst>
                                    <p:anim calcmode="lin" valueType="num">
                                      <p:cBhvr additive="base">
                                        <p:cTn id="102" dur="1000"/>
                                        <p:tgtEl>
                                          <p:spTgt spid="2"/>
                                        </p:tgtEl>
                                        <p:attrNameLst>
                                          <p:attrName>ppt_x</p:attrName>
                                        </p:attrNameLst>
                                      </p:cBhvr>
                                      <p:tavLst>
                                        <p:tav tm="0">
                                          <p:val>
                                            <p:strVal val="ppt_x"/>
                                          </p:val>
                                        </p:tav>
                                        <p:tav tm="100000">
                                          <p:val>
                                            <p:strVal val="ppt_x"/>
                                          </p:val>
                                        </p:tav>
                                      </p:tavLst>
                                    </p:anim>
                                    <p:anim calcmode="lin" valueType="num">
                                      <p:cBhvr additive="base">
                                        <p:cTn id="103" dur="1000"/>
                                        <p:tgtEl>
                                          <p:spTgt spid="2"/>
                                        </p:tgtEl>
                                        <p:attrNameLst>
                                          <p:attrName>ppt_y</p:attrName>
                                        </p:attrNameLst>
                                      </p:cBhvr>
                                      <p:tavLst>
                                        <p:tav tm="0">
                                          <p:val>
                                            <p:strVal val="ppt_y"/>
                                          </p:val>
                                        </p:tav>
                                        <p:tav tm="100000">
                                          <p:val>
                                            <p:strVal val="0-ppt_h/2"/>
                                          </p:val>
                                        </p:tav>
                                      </p:tavLst>
                                    </p:anim>
                                    <p:set>
                                      <p:cBhvr>
                                        <p:cTn id="104" dur="1" fill="hold">
                                          <p:stCondLst>
                                            <p:cond delay="999"/>
                                          </p:stCondLst>
                                        </p:cTn>
                                        <p:tgtEl>
                                          <p:spTgt spid="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B3F095FA-A43A-4746-A8DA-305F844EDC10}"/>
              </a:ext>
            </a:extLst>
          </p:cNvPr>
          <p:cNvSpPr>
            <a:spLocks noGrp="1"/>
          </p:cNvSpPr>
          <p:nvPr>
            <p:ph type="title"/>
          </p:nvPr>
        </p:nvSpPr>
        <p:spPr/>
        <p:txBody>
          <a:bodyPr>
            <a:normAutofit fontScale="90000"/>
          </a:bodyPr>
          <a:lstStyle/>
          <a:p>
            <a:pPr fontAlgn="auto">
              <a:spcAft>
                <a:spcPts val="0"/>
              </a:spcAft>
              <a:defRPr/>
            </a:pPr>
            <a:r>
              <a:rPr lang="sl-SI" dirty="0">
                <a:solidFill>
                  <a:srgbClr val="0B0BF3"/>
                </a:solidFill>
              </a:rPr>
              <a:t>KVADRAT</a:t>
            </a:r>
            <a:br>
              <a:rPr lang="sl-SI" dirty="0">
                <a:solidFill>
                  <a:srgbClr val="0B0BF3"/>
                </a:solidFill>
              </a:rPr>
            </a:br>
            <a:endParaRPr lang="sl-SI" dirty="0"/>
          </a:p>
        </p:txBody>
      </p:sp>
      <p:sp>
        <p:nvSpPr>
          <p:cNvPr id="3" name="Ograda vsebine 2">
            <a:extLst>
              <a:ext uri="{FF2B5EF4-FFF2-40B4-BE49-F238E27FC236}">
                <a16:creationId xmlns:a16="http://schemas.microsoft.com/office/drawing/2014/main" id="{2DB62BF7-9FD8-4E55-91C1-C31DB43A3ACA}"/>
              </a:ext>
            </a:extLst>
          </p:cNvPr>
          <p:cNvSpPr>
            <a:spLocks noGrp="1"/>
          </p:cNvSpPr>
          <p:nvPr>
            <p:ph idx="1"/>
          </p:nvPr>
        </p:nvSpPr>
        <p:spPr/>
        <p:txBody>
          <a:bodyPr/>
          <a:lstStyle/>
          <a:p>
            <a:pPr>
              <a:buClr>
                <a:srgbClr val="5A4EF8"/>
              </a:buClr>
              <a:buFont typeface="Wingdings" panose="05000000000000000000" pitchFamily="2" charset="2"/>
              <a:buChar char="Ø"/>
            </a:pPr>
            <a:r>
              <a:rPr lang="sl-SI" altLang="sl-SI">
                <a:solidFill>
                  <a:srgbClr val="5A4EF8"/>
                </a:solidFill>
              </a:rPr>
              <a:t>zanj velja enako kot pri pravokotniku, zato lahko izračunamo: </a:t>
            </a:r>
          </a:p>
          <a:p>
            <a:pPr lvl="1">
              <a:buClr>
                <a:srgbClr val="5A4EF8"/>
              </a:buClr>
              <a:buFont typeface="Wingdings 2" panose="05020102010507070707" pitchFamily="18" charset="2"/>
              <a:buNone/>
            </a:pPr>
            <a:endParaRPr lang="sl-SI" altLang="sl-SI">
              <a:solidFill>
                <a:srgbClr val="5A4EF8"/>
              </a:solidFill>
            </a:endParaRPr>
          </a:p>
          <a:p>
            <a:pPr>
              <a:buClr>
                <a:srgbClr val="5A4EF8"/>
              </a:buClr>
              <a:buFont typeface="Wingdings" panose="05000000000000000000" pitchFamily="2" charset="2"/>
              <a:buChar char="Ø"/>
            </a:pPr>
            <a:r>
              <a:rPr lang="sl-SI" altLang="sl-SI">
                <a:solidFill>
                  <a:srgbClr val="5A4EF8"/>
                </a:solidFill>
              </a:rPr>
              <a:t>ker je koren števila 2 neskončno decimalno število, vedno dobimo le približek diagonale</a:t>
            </a:r>
          </a:p>
        </p:txBody>
      </p:sp>
      <p:pic>
        <p:nvPicPr>
          <p:cNvPr id="2050" name="Picture 2">
            <a:extLst>
              <a:ext uri="{FF2B5EF4-FFF2-40B4-BE49-F238E27FC236}">
                <a16:creationId xmlns:a16="http://schemas.microsoft.com/office/drawing/2014/main" id="{868E72BA-B970-488D-80F8-62A963AD702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0063" y="2500313"/>
            <a:ext cx="8272462" cy="500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3" name="Picture 5">
            <a:extLst>
              <a:ext uri="{FF2B5EF4-FFF2-40B4-BE49-F238E27FC236}">
                <a16:creationId xmlns:a16="http://schemas.microsoft.com/office/drawing/2014/main" id="{595B4EF2-5C45-4A99-84D4-A18E8C44EE5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71563" y="4000500"/>
            <a:ext cx="4376737" cy="642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4" name="Picture 6">
            <a:extLst>
              <a:ext uri="{FF2B5EF4-FFF2-40B4-BE49-F238E27FC236}">
                <a16:creationId xmlns:a16="http://schemas.microsoft.com/office/drawing/2014/main" id="{F54BBE4A-0989-402B-851C-FDD3F8EC9C5D}"/>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000750" y="4000500"/>
            <a:ext cx="2786063" cy="2598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1"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2000" fill="hold"/>
                                        <p:tgtEl>
                                          <p:spTgt spid="2"/>
                                        </p:tgtEl>
                                        <p:attrNameLst>
                                          <p:attrName>ppt_x</p:attrName>
                                        </p:attrNameLst>
                                      </p:cBhvr>
                                      <p:tavLst>
                                        <p:tav tm="0">
                                          <p:val>
                                            <p:strVal val="#ppt_x"/>
                                          </p:val>
                                        </p:tav>
                                        <p:tav tm="100000">
                                          <p:val>
                                            <p:strVal val="#ppt_x"/>
                                          </p:val>
                                        </p:tav>
                                      </p:tavLst>
                                    </p:anim>
                                    <p:anim calcmode="lin" valueType="num">
                                      <p:cBhvr additive="base">
                                        <p:cTn id="8" dur="2000" fill="hold"/>
                                        <p:tgtEl>
                                          <p:spTgt spid="2"/>
                                        </p:tgtEl>
                                        <p:attrNameLst>
                                          <p:attrName>ppt_y</p:attrName>
                                        </p:attrNameLst>
                                      </p:cBhvr>
                                      <p:tavLst>
                                        <p:tav tm="0">
                                          <p:val>
                                            <p:strVal val="0-#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2" presetClass="entr" presetSubtype="1"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wipe(up)">
                                      <p:cBhvr>
                                        <p:cTn id="13" dur="2000"/>
                                        <p:tgtEl>
                                          <p:spTgt spid="3">
                                            <p:txEl>
                                              <p:pRg st="0" end="0"/>
                                            </p:txEl>
                                          </p:spTgt>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22" presetClass="entr" presetSubtype="1" fill="hold" nodeType="clickEffect">
                                  <p:stCondLst>
                                    <p:cond delay="0"/>
                                  </p:stCondLst>
                                  <p:childTnLst>
                                    <p:set>
                                      <p:cBhvr>
                                        <p:cTn id="17" dur="1" fill="hold">
                                          <p:stCondLst>
                                            <p:cond delay="0"/>
                                          </p:stCondLst>
                                        </p:cTn>
                                        <p:tgtEl>
                                          <p:spTgt spid="2050"/>
                                        </p:tgtEl>
                                        <p:attrNameLst>
                                          <p:attrName>style.visibility</p:attrName>
                                        </p:attrNameLst>
                                      </p:cBhvr>
                                      <p:to>
                                        <p:strVal val="visible"/>
                                      </p:to>
                                    </p:set>
                                    <p:animEffect transition="in" filter="wipe(up)">
                                      <p:cBhvr>
                                        <p:cTn id="18" dur="2000"/>
                                        <p:tgtEl>
                                          <p:spTgt spid="2050"/>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22" presetClass="entr" presetSubtype="1" fill="hold"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wipe(up)">
                                      <p:cBhvr>
                                        <p:cTn id="23" dur="2000"/>
                                        <p:tgtEl>
                                          <p:spTgt spid="3">
                                            <p:txEl>
                                              <p:pRg st="2" end="2"/>
                                            </p:txEl>
                                          </p:spTgt>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22" presetClass="entr" presetSubtype="1" fill="hold" nodeType="clickEffect">
                                  <p:stCondLst>
                                    <p:cond delay="0"/>
                                  </p:stCondLst>
                                  <p:childTnLst>
                                    <p:set>
                                      <p:cBhvr>
                                        <p:cTn id="27" dur="1" fill="hold">
                                          <p:stCondLst>
                                            <p:cond delay="0"/>
                                          </p:stCondLst>
                                        </p:cTn>
                                        <p:tgtEl>
                                          <p:spTgt spid="2053"/>
                                        </p:tgtEl>
                                        <p:attrNameLst>
                                          <p:attrName>style.visibility</p:attrName>
                                        </p:attrNameLst>
                                      </p:cBhvr>
                                      <p:to>
                                        <p:strVal val="visible"/>
                                      </p:to>
                                    </p:set>
                                    <p:animEffect transition="in" filter="wipe(up)">
                                      <p:cBhvr>
                                        <p:cTn id="28" dur="2000"/>
                                        <p:tgtEl>
                                          <p:spTgt spid="2053"/>
                                        </p:tgtEl>
                                      </p:cBhvr>
                                    </p:animEffect>
                                  </p:childTnLst>
                                </p:cTn>
                              </p:par>
                            </p:childTnLst>
                          </p:cTn>
                        </p:par>
                      </p:childTnLst>
                    </p:cTn>
                  </p:par>
                  <p:par>
                    <p:cTn id="29" fill="hold" nodeType="clickPar">
                      <p:stCondLst>
                        <p:cond delay="indefinite"/>
                      </p:stCondLst>
                      <p:childTnLst>
                        <p:par>
                          <p:cTn id="30" fill="hold" nodeType="withGroup">
                            <p:stCondLst>
                              <p:cond delay="0"/>
                            </p:stCondLst>
                            <p:childTnLst>
                              <p:par>
                                <p:cTn id="31" presetID="8" presetClass="entr" presetSubtype="16" fill="hold" nodeType="clickEffect">
                                  <p:stCondLst>
                                    <p:cond delay="0"/>
                                  </p:stCondLst>
                                  <p:childTnLst>
                                    <p:set>
                                      <p:cBhvr>
                                        <p:cTn id="32" dur="1" fill="hold">
                                          <p:stCondLst>
                                            <p:cond delay="0"/>
                                          </p:stCondLst>
                                        </p:cTn>
                                        <p:tgtEl>
                                          <p:spTgt spid="2054"/>
                                        </p:tgtEl>
                                        <p:attrNameLst>
                                          <p:attrName>style.visibility</p:attrName>
                                        </p:attrNameLst>
                                      </p:cBhvr>
                                      <p:to>
                                        <p:strVal val="visible"/>
                                      </p:to>
                                    </p:set>
                                    <p:animEffect transition="in" filter="diamond(in)">
                                      <p:cBhvr>
                                        <p:cTn id="33" dur="2000"/>
                                        <p:tgtEl>
                                          <p:spTgt spid="2054"/>
                                        </p:tgtEl>
                                      </p:cBhvr>
                                    </p:animEffect>
                                  </p:childTnLst>
                                </p:cTn>
                              </p:par>
                            </p:childTnLst>
                          </p:cTn>
                        </p:par>
                      </p:childTnLst>
                    </p:cTn>
                  </p:par>
                  <p:par>
                    <p:cTn id="34" fill="hold" nodeType="clickPar">
                      <p:stCondLst>
                        <p:cond delay="indefinite"/>
                      </p:stCondLst>
                      <p:childTnLst>
                        <p:par>
                          <p:cTn id="35" fill="hold" nodeType="withGroup">
                            <p:stCondLst>
                              <p:cond delay="0"/>
                            </p:stCondLst>
                            <p:childTnLst>
                              <p:par>
                                <p:cTn id="36" presetID="8" presetClass="exit" presetSubtype="16" fill="hold" nodeType="clickEffect">
                                  <p:stCondLst>
                                    <p:cond delay="0"/>
                                  </p:stCondLst>
                                  <p:childTnLst>
                                    <p:animEffect transition="out" filter="diamond(in)">
                                      <p:cBhvr>
                                        <p:cTn id="37" dur="1000"/>
                                        <p:tgtEl>
                                          <p:spTgt spid="2054"/>
                                        </p:tgtEl>
                                      </p:cBhvr>
                                    </p:animEffect>
                                    <p:set>
                                      <p:cBhvr>
                                        <p:cTn id="38" dur="1" fill="hold">
                                          <p:stCondLst>
                                            <p:cond delay="999"/>
                                          </p:stCondLst>
                                        </p:cTn>
                                        <p:tgtEl>
                                          <p:spTgt spid="2054"/>
                                        </p:tgtEl>
                                        <p:attrNameLst>
                                          <p:attrName>style.visibility</p:attrName>
                                        </p:attrNameLst>
                                      </p:cBhvr>
                                      <p:to>
                                        <p:strVal val="hidden"/>
                                      </p:to>
                                    </p:set>
                                  </p:childTnLst>
                                </p:cTn>
                              </p:par>
                            </p:childTnLst>
                          </p:cTn>
                        </p:par>
                      </p:childTnLst>
                    </p:cTn>
                  </p:par>
                  <p:par>
                    <p:cTn id="39" fill="hold" nodeType="clickPar">
                      <p:stCondLst>
                        <p:cond delay="indefinite"/>
                      </p:stCondLst>
                      <p:childTnLst>
                        <p:par>
                          <p:cTn id="40" fill="hold" nodeType="withGroup">
                            <p:stCondLst>
                              <p:cond delay="0"/>
                            </p:stCondLst>
                            <p:childTnLst>
                              <p:par>
                                <p:cTn id="41" presetID="22" presetClass="exit" presetSubtype="4" fill="hold" nodeType="clickEffect">
                                  <p:stCondLst>
                                    <p:cond delay="0"/>
                                  </p:stCondLst>
                                  <p:childTnLst>
                                    <p:animEffect transition="out" filter="wipe(down)">
                                      <p:cBhvr>
                                        <p:cTn id="42" dur="1000"/>
                                        <p:tgtEl>
                                          <p:spTgt spid="2053"/>
                                        </p:tgtEl>
                                      </p:cBhvr>
                                    </p:animEffect>
                                    <p:set>
                                      <p:cBhvr>
                                        <p:cTn id="43" dur="1" fill="hold">
                                          <p:stCondLst>
                                            <p:cond delay="999"/>
                                          </p:stCondLst>
                                        </p:cTn>
                                        <p:tgtEl>
                                          <p:spTgt spid="2053"/>
                                        </p:tgtEl>
                                        <p:attrNameLst>
                                          <p:attrName>style.visibility</p:attrName>
                                        </p:attrNameLst>
                                      </p:cBhvr>
                                      <p:to>
                                        <p:strVal val="hidden"/>
                                      </p:to>
                                    </p:set>
                                  </p:childTnLst>
                                </p:cTn>
                              </p:par>
                            </p:childTnLst>
                          </p:cTn>
                        </p:par>
                      </p:childTnLst>
                    </p:cTn>
                  </p:par>
                  <p:par>
                    <p:cTn id="44" fill="hold" nodeType="clickPar">
                      <p:stCondLst>
                        <p:cond delay="indefinite"/>
                      </p:stCondLst>
                      <p:childTnLst>
                        <p:par>
                          <p:cTn id="45" fill="hold" nodeType="withGroup">
                            <p:stCondLst>
                              <p:cond delay="0"/>
                            </p:stCondLst>
                            <p:childTnLst>
                              <p:par>
                                <p:cTn id="46" presetID="22" presetClass="exit" presetSubtype="4" fill="hold" nodeType="clickEffect">
                                  <p:stCondLst>
                                    <p:cond delay="0"/>
                                  </p:stCondLst>
                                  <p:childTnLst>
                                    <p:animEffect transition="out" filter="wipe(down)">
                                      <p:cBhvr>
                                        <p:cTn id="47" dur="1000"/>
                                        <p:tgtEl>
                                          <p:spTgt spid="3">
                                            <p:txEl>
                                              <p:pRg st="2" end="2"/>
                                            </p:txEl>
                                          </p:spTgt>
                                        </p:tgtEl>
                                      </p:cBhvr>
                                    </p:animEffect>
                                    <p:set>
                                      <p:cBhvr>
                                        <p:cTn id="48" dur="1" fill="hold">
                                          <p:stCondLst>
                                            <p:cond delay="999"/>
                                          </p:stCondLst>
                                        </p:cTn>
                                        <p:tgtEl>
                                          <p:spTgt spid="3">
                                            <p:txEl>
                                              <p:pRg st="2" end="2"/>
                                            </p:txEl>
                                          </p:spTgt>
                                        </p:tgtEl>
                                        <p:attrNameLst>
                                          <p:attrName>style.visibility</p:attrName>
                                        </p:attrNameLst>
                                      </p:cBhvr>
                                      <p:to>
                                        <p:strVal val="hidden"/>
                                      </p:to>
                                    </p:set>
                                  </p:childTnLst>
                                </p:cTn>
                              </p:par>
                            </p:childTnLst>
                          </p:cTn>
                        </p:par>
                      </p:childTnLst>
                    </p:cTn>
                  </p:par>
                  <p:par>
                    <p:cTn id="49" fill="hold" nodeType="clickPar">
                      <p:stCondLst>
                        <p:cond delay="indefinite"/>
                      </p:stCondLst>
                      <p:childTnLst>
                        <p:par>
                          <p:cTn id="50" fill="hold" nodeType="withGroup">
                            <p:stCondLst>
                              <p:cond delay="0"/>
                            </p:stCondLst>
                            <p:childTnLst>
                              <p:par>
                                <p:cTn id="51" presetID="22" presetClass="exit" presetSubtype="4" fill="hold" nodeType="clickEffect">
                                  <p:stCondLst>
                                    <p:cond delay="0"/>
                                  </p:stCondLst>
                                  <p:childTnLst>
                                    <p:animEffect transition="out" filter="wipe(down)">
                                      <p:cBhvr>
                                        <p:cTn id="52" dur="1000"/>
                                        <p:tgtEl>
                                          <p:spTgt spid="2050"/>
                                        </p:tgtEl>
                                      </p:cBhvr>
                                    </p:animEffect>
                                    <p:set>
                                      <p:cBhvr>
                                        <p:cTn id="53" dur="1" fill="hold">
                                          <p:stCondLst>
                                            <p:cond delay="999"/>
                                          </p:stCondLst>
                                        </p:cTn>
                                        <p:tgtEl>
                                          <p:spTgt spid="2050"/>
                                        </p:tgtEl>
                                        <p:attrNameLst>
                                          <p:attrName>style.visibility</p:attrName>
                                        </p:attrNameLst>
                                      </p:cBhvr>
                                      <p:to>
                                        <p:strVal val="hidden"/>
                                      </p:to>
                                    </p:set>
                                  </p:childTnLst>
                                </p:cTn>
                              </p:par>
                            </p:childTnLst>
                          </p:cTn>
                        </p:par>
                      </p:childTnLst>
                    </p:cTn>
                  </p:par>
                  <p:par>
                    <p:cTn id="54" fill="hold" nodeType="clickPar">
                      <p:stCondLst>
                        <p:cond delay="indefinite"/>
                      </p:stCondLst>
                      <p:childTnLst>
                        <p:par>
                          <p:cTn id="55" fill="hold" nodeType="withGroup">
                            <p:stCondLst>
                              <p:cond delay="0"/>
                            </p:stCondLst>
                            <p:childTnLst>
                              <p:par>
                                <p:cTn id="56" presetID="22" presetClass="exit" presetSubtype="4" fill="hold" nodeType="clickEffect">
                                  <p:stCondLst>
                                    <p:cond delay="0"/>
                                  </p:stCondLst>
                                  <p:childTnLst>
                                    <p:animEffect transition="out" filter="wipe(down)">
                                      <p:cBhvr>
                                        <p:cTn id="57" dur="1000"/>
                                        <p:tgtEl>
                                          <p:spTgt spid="3">
                                            <p:txEl>
                                              <p:pRg st="0" end="0"/>
                                            </p:txEl>
                                          </p:spTgt>
                                        </p:tgtEl>
                                      </p:cBhvr>
                                    </p:animEffect>
                                    <p:set>
                                      <p:cBhvr>
                                        <p:cTn id="58" dur="1" fill="hold">
                                          <p:stCondLst>
                                            <p:cond delay="999"/>
                                          </p:stCondLst>
                                        </p:cTn>
                                        <p:tgtEl>
                                          <p:spTgt spid="3">
                                            <p:txEl>
                                              <p:pRg st="0" end="0"/>
                                            </p:txEl>
                                          </p:spTgt>
                                        </p:tgtEl>
                                        <p:attrNameLst>
                                          <p:attrName>style.visibility</p:attrName>
                                        </p:attrNameLst>
                                      </p:cBhvr>
                                      <p:to>
                                        <p:strVal val="hidden"/>
                                      </p:to>
                                    </p:set>
                                  </p:childTnLst>
                                </p:cTn>
                              </p:par>
                            </p:childTnLst>
                          </p:cTn>
                        </p:par>
                      </p:childTnLst>
                    </p:cTn>
                  </p:par>
                  <p:par>
                    <p:cTn id="59" fill="hold" nodeType="clickPar">
                      <p:stCondLst>
                        <p:cond delay="indefinite"/>
                      </p:stCondLst>
                      <p:childTnLst>
                        <p:par>
                          <p:cTn id="60" fill="hold" nodeType="withGroup">
                            <p:stCondLst>
                              <p:cond delay="0"/>
                            </p:stCondLst>
                            <p:childTnLst>
                              <p:par>
                                <p:cTn id="61" presetID="2" presetClass="exit" presetSubtype="1" fill="hold" nodeType="clickEffect">
                                  <p:stCondLst>
                                    <p:cond delay="0"/>
                                  </p:stCondLst>
                                  <p:childTnLst>
                                    <p:anim calcmode="lin" valueType="num">
                                      <p:cBhvr additive="base">
                                        <p:cTn id="62" dur="1000"/>
                                        <p:tgtEl>
                                          <p:spTgt spid="2"/>
                                        </p:tgtEl>
                                        <p:attrNameLst>
                                          <p:attrName>ppt_x</p:attrName>
                                        </p:attrNameLst>
                                      </p:cBhvr>
                                      <p:tavLst>
                                        <p:tav tm="0">
                                          <p:val>
                                            <p:strVal val="ppt_x"/>
                                          </p:val>
                                        </p:tav>
                                        <p:tav tm="100000">
                                          <p:val>
                                            <p:strVal val="ppt_x"/>
                                          </p:val>
                                        </p:tav>
                                      </p:tavLst>
                                    </p:anim>
                                    <p:anim calcmode="lin" valueType="num">
                                      <p:cBhvr additive="base">
                                        <p:cTn id="63" dur="1000"/>
                                        <p:tgtEl>
                                          <p:spTgt spid="2"/>
                                        </p:tgtEl>
                                        <p:attrNameLst>
                                          <p:attrName>ppt_y</p:attrName>
                                        </p:attrNameLst>
                                      </p:cBhvr>
                                      <p:tavLst>
                                        <p:tav tm="0">
                                          <p:val>
                                            <p:strVal val="ppt_y"/>
                                          </p:val>
                                        </p:tav>
                                        <p:tav tm="100000">
                                          <p:val>
                                            <p:strVal val="0-ppt_h/2"/>
                                          </p:val>
                                        </p:tav>
                                      </p:tavLst>
                                    </p:anim>
                                    <p:set>
                                      <p:cBhvr>
                                        <p:cTn id="64" dur="1" fill="hold">
                                          <p:stCondLst>
                                            <p:cond delay="999"/>
                                          </p:stCondLst>
                                        </p:cTn>
                                        <p:tgtEl>
                                          <p:spTgt spid="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F39AA8E4-CC32-4104-B816-73BC0973B884}"/>
              </a:ext>
            </a:extLst>
          </p:cNvPr>
          <p:cNvSpPr>
            <a:spLocks noGrp="1"/>
          </p:cNvSpPr>
          <p:nvPr>
            <p:ph type="title"/>
          </p:nvPr>
        </p:nvSpPr>
        <p:spPr/>
        <p:txBody>
          <a:bodyPr/>
          <a:lstStyle/>
          <a:p>
            <a:pPr fontAlgn="auto">
              <a:spcAft>
                <a:spcPts val="0"/>
              </a:spcAft>
              <a:defRPr/>
            </a:pPr>
            <a:r>
              <a:rPr lang="sl-SI" dirty="0">
                <a:solidFill>
                  <a:srgbClr val="0B0BF3"/>
                </a:solidFill>
              </a:rPr>
              <a:t>KVADRAT</a:t>
            </a:r>
            <a:endParaRPr lang="sl-SI" dirty="0"/>
          </a:p>
        </p:txBody>
      </p:sp>
      <p:sp>
        <p:nvSpPr>
          <p:cNvPr id="3" name="Ograda vsebine 2">
            <a:extLst>
              <a:ext uri="{FF2B5EF4-FFF2-40B4-BE49-F238E27FC236}">
                <a16:creationId xmlns:a16="http://schemas.microsoft.com/office/drawing/2014/main" id="{4E358788-9D29-4A1A-9FB1-AC312B543B8D}"/>
              </a:ext>
            </a:extLst>
          </p:cNvPr>
          <p:cNvSpPr>
            <a:spLocks noGrp="1"/>
          </p:cNvSpPr>
          <p:nvPr>
            <p:ph idx="1"/>
          </p:nvPr>
        </p:nvSpPr>
        <p:spPr/>
        <p:txBody>
          <a:bodyPr/>
          <a:lstStyle/>
          <a:p>
            <a:pPr>
              <a:buClr>
                <a:srgbClr val="5A4EF8"/>
              </a:buClr>
              <a:buFont typeface="Wingdings 2" panose="05020102010507070707" pitchFamily="18" charset="2"/>
              <a:buNone/>
            </a:pPr>
            <a:r>
              <a:rPr lang="sl-SI" altLang="sl-SI">
                <a:solidFill>
                  <a:srgbClr val="5A4EF8"/>
                </a:solidFill>
              </a:rPr>
              <a:t>Primer:</a:t>
            </a:r>
          </a:p>
          <a:p>
            <a:pPr>
              <a:buClr>
                <a:srgbClr val="5A4EF8"/>
              </a:buClr>
              <a:buFont typeface="Wingdings 2" panose="05020102010507070707" pitchFamily="18" charset="2"/>
              <a:buNone/>
            </a:pPr>
            <a:r>
              <a:rPr lang="sl-SI" altLang="sl-SI">
                <a:solidFill>
                  <a:srgbClr val="5A4EF8"/>
                </a:solidFill>
              </a:rPr>
              <a:t>Kolikšen mora biti najmanjši premer kroga, da iz</a:t>
            </a:r>
          </a:p>
          <a:p>
            <a:pPr>
              <a:buClr>
                <a:srgbClr val="5A4EF8"/>
              </a:buClr>
              <a:buFont typeface="Wingdings 2" panose="05020102010507070707" pitchFamily="18" charset="2"/>
              <a:buNone/>
            </a:pPr>
            <a:r>
              <a:rPr lang="sl-SI" altLang="sl-SI">
                <a:solidFill>
                  <a:srgbClr val="5A4EF8"/>
                </a:solidFill>
              </a:rPr>
              <a:t>njega lahko izrežemo kvadrat s stranico 5 cm?</a:t>
            </a:r>
          </a:p>
          <a:p>
            <a:pPr>
              <a:buClr>
                <a:srgbClr val="5A4EF8"/>
              </a:buClr>
              <a:buFont typeface="Wingdings 2" panose="05020102010507070707" pitchFamily="18" charset="2"/>
              <a:buNone/>
            </a:pPr>
            <a:endParaRPr lang="sl-SI" altLang="sl-SI">
              <a:solidFill>
                <a:srgbClr val="5A4EF8"/>
              </a:solidFill>
            </a:endParaRPr>
          </a:p>
          <a:p>
            <a:pPr>
              <a:buClr>
                <a:srgbClr val="5A4EF8"/>
              </a:buClr>
              <a:buFont typeface="Wingdings 2" panose="05020102010507070707" pitchFamily="18" charset="2"/>
              <a:buNone/>
            </a:pPr>
            <a:endParaRPr lang="sl-SI" altLang="sl-SI">
              <a:solidFill>
                <a:srgbClr val="5A4EF8"/>
              </a:solidFill>
            </a:endParaRPr>
          </a:p>
          <a:p>
            <a:pPr>
              <a:buClr>
                <a:srgbClr val="5A4EF8"/>
              </a:buClr>
              <a:buFont typeface="Wingdings 2" panose="05020102010507070707" pitchFamily="18" charset="2"/>
              <a:buNone/>
            </a:pPr>
            <a:r>
              <a:rPr lang="sl-SI" altLang="sl-SI" sz="2000">
                <a:solidFill>
                  <a:srgbClr val="5A4EF8"/>
                </a:solidFill>
              </a:rPr>
              <a:t>Če smo si zapomnili formulo, pa lahko to</a:t>
            </a:r>
          </a:p>
          <a:p>
            <a:pPr>
              <a:buClr>
                <a:srgbClr val="5A4EF8"/>
              </a:buClr>
              <a:buFont typeface="Wingdings 2" panose="05020102010507070707" pitchFamily="18" charset="2"/>
              <a:buNone/>
            </a:pPr>
            <a:r>
              <a:rPr lang="sl-SI" altLang="sl-SI" sz="2000">
                <a:solidFill>
                  <a:srgbClr val="5A4EF8"/>
                </a:solidFill>
              </a:rPr>
              <a:t>izračunamo na veliko krajši način:</a:t>
            </a:r>
          </a:p>
          <a:p>
            <a:pPr>
              <a:buClr>
                <a:srgbClr val="5A4EF8"/>
              </a:buClr>
              <a:buFont typeface="Wingdings 2" panose="05020102010507070707" pitchFamily="18" charset="2"/>
              <a:buNone/>
            </a:pPr>
            <a:endParaRPr lang="sl-SI" altLang="sl-SI" sz="2200">
              <a:solidFill>
                <a:srgbClr val="5A4EF8"/>
              </a:solidFill>
            </a:endParaRPr>
          </a:p>
          <a:p>
            <a:pPr>
              <a:buClr>
                <a:srgbClr val="5A4EF8"/>
              </a:buClr>
              <a:buFont typeface="Wingdings 2" panose="05020102010507070707" pitchFamily="18" charset="2"/>
              <a:buNone/>
            </a:pPr>
            <a:r>
              <a:rPr lang="sl-SI" altLang="sl-SI" sz="2000">
                <a:solidFill>
                  <a:srgbClr val="5A4EF8"/>
                </a:solidFill>
              </a:rPr>
              <a:t>Formula:</a:t>
            </a:r>
            <a:endParaRPr lang="sl-SI" altLang="sl-SI" sz="2400">
              <a:solidFill>
                <a:srgbClr val="5A4EF8"/>
              </a:solidFill>
            </a:endParaRPr>
          </a:p>
        </p:txBody>
      </p:sp>
      <p:pic>
        <p:nvPicPr>
          <p:cNvPr id="4098" name="Picture 2">
            <a:extLst>
              <a:ext uri="{FF2B5EF4-FFF2-40B4-BE49-F238E27FC236}">
                <a16:creationId xmlns:a16="http://schemas.microsoft.com/office/drawing/2014/main" id="{C0E7E299-03E7-46C5-9648-11ACC807272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72250" y="4357688"/>
            <a:ext cx="2214563" cy="2203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099" name="Picture 3">
            <a:extLst>
              <a:ext uri="{FF2B5EF4-FFF2-40B4-BE49-F238E27FC236}">
                <a16:creationId xmlns:a16="http://schemas.microsoft.com/office/drawing/2014/main" id="{0DBEFC80-B6B0-47B4-83DF-B757EFDDC6B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4375" y="3143250"/>
            <a:ext cx="3960813" cy="928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0" name="Picture 4">
            <a:extLst>
              <a:ext uri="{FF2B5EF4-FFF2-40B4-BE49-F238E27FC236}">
                <a16:creationId xmlns:a16="http://schemas.microsoft.com/office/drawing/2014/main" id="{6CB7B8B2-AB88-4BAB-B079-33130948E2E7}"/>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14375" y="4929188"/>
            <a:ext cx="2643188"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1" name="Picture 5">
            <a:extLst>
              <a:ext uri="{FF2B5EF4-FFF2-40B4-BE49-F238E27FC236}">
                <a16:creationId xmlns:a16="http://schemas.microsoft.com/office/drawing/2014/main" id="{FE95BB7F-38D1-45C6-82E0-6A5AB92A3D1E}"/>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14375" y="5643563"/>
            <a:ext cx="1214438" cy="488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1"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2000" fill="hold"/>
                                        <p:tgtEl>
                                          <p:spTgt spid="2"/>
                                        </p:tgtEl>
                                        <p:attrNameLst>
                                          <p:attrName>ppt_x</p:attrName>
                                        </p:attrNameLst>
                                      </p:cBhvr>
                                      <p:tavLst>
                                        <p:tav tm="0">
                                          <p:val>
                                            <p:strVal val="#ppt_x"/>
                                          </p:val>
                                        </p:tav>
                                        <p:tav tm="100000">
                                          <p:val>
                                            <p:strVal val="#ppt_x"/>
                                          </p:val>
                                        </p:tav>
                                      </p:tavLst>
                                    </p:anim>
                                    <p:anim calcmode="lin" valueType="num">
                                      <p:cBhvr additive="base">
                                        <p:cTn id="8" dur="2000" fill="hold"/>
                                        <p:tgtEl>
                                          <p:spTgt spid="2"/>
                                        </p:tgtEl>
                                        <p:attrNameLst>
                                          <p:attrName>ppt_y</p:attrName>
                                        </p:attrNameLst>
                                      </p:cBhvr>
                                      <p:tavLst>
                                        <p:tav tm="0">
                                          <p:val>
                                            <p:strVal val="0-#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2" presetClass="entr" presetSubtype="1"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wipe(up)">
                                      <p:cBhvr>
                                        <p:cTn id="13" dur="2000"/>
                                        <p:tgtEl>
                                          <p:spTgt spid="3">
                                            <p:txEl>
                                              <p:pRg st="0" end="0"/>
                                            </p:txEl>
                                          </p:spTgt>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22" presetClass="entr" presetSubtype="1" fill="hold"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wipe(up)">
                                      <p:cBhvr>
                                        <p:cTn id="18" dur="2000"/>
                                        <p:tgtEl>
                                          <p:spTgt spid="3">
                                            <p:txEl>
                                              <p:pRg st="1" end="1"/>
                                            </p:txEl>
                                          </p:spTgt>
                                        </p:tgtEl>
                                      </p:cBhvr>
                                    </p:animEffect>
                                  </p:childTnLst>
                                </p:cTn>
                              </p:par>
                              <p:par>
                                <p:cTn id="19" presetID="22" presetClass="entr" presetSubtype="1" fill="hold" nodeType="with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wipe(up)">
                                      <p:cBhvr>
                                        <p:cTn id="21" dur="2000"/>
                                        <p:tgtEl>
                                          <p:spTgt spid="3">
                                            <p:txEl>
                                              <p:pRg st="2" end="2"/>
                                            </p:txEl>
                                          </p:spTgt>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8" presetClass="entr" presetSubtype="16" fill="hold" nodeType="clickEffect">
                                  <p:stCondLst>
                                    <p:cond delay="0"/>
                                  </p:stCondLst>
                                  <p:childTnLst>
                                    <p:set>
                                      <p:cBhvr>
                                        <p:cTn id="25" dur="1" fill="hold">
                                          <p:stCondLst>
                                            <p:cond delay="0"/>
                                          </p:stCondLst>
                                        </p:cTn>
                                        <p:tgtEl>
                                          <p:spTgt spid="4098"/>
                                        </p:tgtEl>
                                        <p:attrNameLst>
                                          <p:attrName>style.visibility</p:attrName>
                                        </p:attrNameLst>
                                      </p:cBhvr>
                                      <p:to>
                                        <p:strVal val="visible"/>
                                      </p:to>
                                    </p:set>
                                    <p:animEffect transition="in" filter="diamond(in)">
                                      <p:cBhvr>
                                        <p:cTn id="26" dur="2000"/>
                                        <p:tgtEl>
                                          <p:spTgt spid="4098"/>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22" presetClass="entr" presetSubtype="1" fill="hold" nodeType="clickEffect">
                                  <p:stCondLst>
                                    <p:cond delay="0"/>
                                  </p:stCondLst>
                                  <p:childTnLst>
                                    <p:set>
                                      <p:cBhvr>
                                        <p:cTn id="30" dur="1" fill="hold">
                                          <p:stCondLst>
                                            <p:cond delay="0"/>
                                          </p:stCondLst>
                                        </p:cTn>
                                        <p:tgtEl>
                                          <p:spTgt spid="4099"/>
                                        </p:tgtEl>
                                        <p:attrNameLst>
                                          <p:attrName>style.visibility</p:attrName>
                                        </p:attrNameLst>
                                      </p:cBhvr>
                                      <p:to>
                                        <p:strVal val="visible"/>
                                      </p:to>
                                    </p:set>
                                    <p:animEffect transition="in" filter="wipe(up)">
                                      <p:cBhvr>
                                        <p:cTn id="31" dur="1000"/>
                                        <p:tgtEl>
                                          <p:spTgt spid="4099"/>
                                        </p:tgtEl>
                                      </p:cBhvr>
                                    </p:animEffect>
                                  </p:childTnLst>
                                </p:cTn>
                              </p:par>
                            </p:childTnLst>
                          </p:cTn>
                        </p:par>
                      </p:childTnLst>
                    </p:cTn>
                  </p:par>
                  <p:par>
                    <p:cTn id="32" fill="hold" nodeType="clickPar">
                      <p:stCondLst>
                        <p:cond delay="indefinite"/>
                      </p:stCondLst>
                      <p:childTnLst>
                        <p:par>
                          <p:cTn id="33" fill="hold" nodeType="withGroup">
                            <p:stCondLst>
                              <p:cond delay="0"/>
                            </p:stCondLst>
                            <p:childTnLst>
                              <p:par>
                                <p:cTn id="34" presetID="22" presetClass="entr" presetSubtype="1" fill="hold" nodeType="clickEffect">
                                  <p:stCondLst>
                                    <p:cond delay="0"/>
                                  </p:stCondLst>
                                  <p:childTnLst>
                                    <p:set>
                                      <p:cBhvr>
                                        <p:cTn id="35" dur="1" fill="hold">
                                          <p:stCondLst>
                                            <p:cond delay="0"/>
                                          </p:stCondLst>
                                        </p:cTn>
                                        <p:tgtEl>
                                          <p:spTgt spid="3">
                                            <p:txEl>
                                              <p:pRg st="5" end="5"/>
                                            </p:txEl>
                                          </p:spTgt>
                                        </p:tgtEl>
                                        <p:attrNameLst>
                                          <p:attrName>style.visibility</p:attrName>
                                        </p:attrNameLst>
                                      </p:cBhvr>
                                      <p:to>
                                        <p:strVal val="visible"/>
                                      </p:to>
                                    </p:set>
                                    <p:animEffect transition="in" filter="wipe(up)">
                                      <p:cBhvr>
                                        <p:cTn id="36" dur="1000"/>
                                        <p:tgtEl>
                                          <p:spTgt spid="3">
                                            <p:txEl>
                                              <p:pRg st="5" end="5"/>
                                            </p:txEl>
                                          </p:spTgt>
                                        </p:tgtEl>
                                      </p:cBhvr>
                                    </p:animEffect>
                                  </p:childTnLst>
                                </p:cTn>
                              </p:par>
                              <p:par>
                                <p:cTn id="37" presetID="22" presetClass="entr" presetSubtype="1" fill="hold" nodeType="withEffect">
                                  <p:stCondLst>
                                    <p:cond delay="0"/>
                                  </p:stCondLst>
                                  <p:childTnLst>
                                    <p:set>
                                      <p:cBhvr>
                                        <p:cTn id="38" dur="1" fill="hold">
                                          <p:stCondLst>
                                            <p:cond delay="0"/>
                                          </p:stCondLst>
                                        </p:cTn>
                                        <p:tgtEl>
                                          <p:spTgt spid="3">
                                            <p:txEl>
                                              <p:pRg st="6" end="6"/>
                                            </p:txEl>
                                          </p:spTgt>
                                        </p:tgtEl>
                                        <p:attrNameLst>
                                          <p:attrName>style.visibility</p:attrName>
                                        </p:attrNameLst>
                                      </p:cBhvr>
                                      <p:to>
                                        <p:strVal val="visible"/>
                                      </p:to>
                                    </p:set>
                                    <p:animEffect transition="in" filter="wipe(up)">
                                      <p:cBhvr>
                                        <p:cTn id="39" dur="1000"/>
                                        <p:tgtEl>
                                          <p:spTgt spid="3">
                                            <p:txEl>
                                              <p:pRg st="6" end="6"/>
                                            </p:txEl>
                                          </p:spTgt>
                                        </p:tgtEl>
                                      </p:cBhvr>
                                    </p:animEffect>
                                  </p:childTnLst>
                                </p:cTn>
                              </p:par>
                            </p:childTnLst>
                          </p:cTn>
                        </p:par>
                      </p:childTnLst>
                    </p:cTn>
                  </p:par>
                  <p:par>
                    <p:cTn id="40" fill="hold" nodeType="clickPar">
                      <p:stCondLst>
                        <p:cond delay="indefinite"/>
                      </p:stCondLst>
                      <p:childTnLst>
                        <p:par>
                          <p:cTn id="41" fill="hold" nodeType="withGroup">
                            <p:stCondLst>
                              <p:cond delay="0"/>
                            </p:stCondLst>
                            <p:childTnLst>
                              <p:par>
                                <p:cTn id="42" presetID="22" presetClass="entr" presetSubtype="1" fill="hold" nodeType="clickEffect">
                                  <p:stCondLst>
                                    <p:cond delay="0"/>
                                  </p:stCondLst>
                                  <p:childTnLst>
                                    <p:set>
                                      <p:cBhvr>
                                        <p:cTn id="43" dur="1" fill="hold">
                                          <p:stCondLst>
                                            <p:cond delay="0"/>
                                          </p:stCondLst>
                                        </p:cTn>
                                        <p:tgtEl>
                                          <p:spTgt spid="4100"/>
                                        </p:tgtEl>
                                        <p:attrNameLst>
                                          <p:attrName>style.visibility</p:attrName>
                                        </p:attrNameLst>
                                      </p:cBhvr>
                                      <p:to>
                                        <p:strVal val="visible"/>
                                      </p:to>
                                    </p:set>
                                    <p:animEffect transition="in" filter="wipe(up)">
                                      <p:cBhvr>
                                        <p:cTn id="44" dur="2000"/>
                                        <p:tgtEl>
                                          <p:spTgt spid="4100"/>
                                        </p:tgtEl>
                                      </p:cBhvr>
                                    </p:animEffect>
                                  </p:childTnLst>
                                </p:cTn>
                              </p:par>
                            </p:childTnLst>
                          </p:cTn>
                        </p:par>
                      </p:childTnLst>
                    </p:cTn>
                  </p:par>
                  <p:par>
                    <p:cTn id="45" fill="hold" nodeType="clickPar">
                      <p:stCondLst>
                        <p:cond delay="indefinite"/>
                      </p:stCondLst>
                      <p:childTnLst>
                        <p:par>
                          <p:cTn id="46" fill="hold" nodeType="withGroup">
                            <p:stCondLst>
                              <p:cond delay="0"/>
                            </p:stCondLst>
                            <p:childTnLst>
                              <p:par>
                                <p:cTn id="47" presetID="22" presetClass="entr" presetSubtype="1" fill="hold" nodeType="clickEffect">
                                  <p:stCondLst>
                                    <p:cond delay="0"/>
                                  </p:stCondLst>
                                  <p:childTnLst>
                                    <p:set>
                                      <p:cBhvr>
                                        <p:cTn id="48" dur="1" fill="hold">
                                          <p:stCondLst>
                                            <p:cond delay="0"/>
                                          </p:stCondLst>
                                        </p:cTn>
                                        <p:tgtEl>
                                          <p:spTgt spid="3">
                                            <p:txEl>
                                              <p:pRg st="8" end="8"/>
                                            </p:txEl>
                                          </p:spTgt>
                                        </p:tgtEl>
                                        <p:attrNameLst>
                                          <p:attrName>style.visibility</p:attrName>
                                        </p:attrNameLst>
                                      </p:cBhvr>
                                      <p:to>
                                        <p:strVal val="visible"/>
                                      </p:to>
                                    </p:set>
                                    <p:animEffect transition="in" filter="wipe(up)">
                                      <p:cBhvr>
                                        <p:cTn id="49" dur="2000"/>
                                        <p:tgtEl>
                                          <p:spTgt spid="3">
                                            <p:txEl>
                                              <p:pRg st="8" end="8"/>
                                            </p:txEl>
                                          </p:spTgt>
                                        </p:tgtEl>
                                      </p:cBhvr>
                                    </p:animEffect>
                                  </p:childTnLst>
                                </p:cTn>
                              </p:par>
                            </p:childTnLst>
                          </p:cTn>
                        </p:par>
                      </p:childTnLst>
                    </p:cTn>
                  </p:par>
                  <p:par>
                    <p:cTn id="50" fill="hold" nodeType="clickPar">
                      <p:stCondLst>
                        <p:cond delay="indefinite"/>
                      </p:stCondLst>
                      <p:childTnLst>
                        <p:par>
                          <p:cTn id="51" fill="hold" nodeType="withGroup">
                            <p:stCondLst>
                              <p:cond delay="0"/>
                            </p:stCondLst>
                            <p:childTnLst>
                              <p:par>
                                <p:cTn id="52" presetID="22" presetClass="entr" presetSubtype="1" fill="hold" nodeType="clickEffect">
                                  <p:stCondLst>
                                    <p:cond delay="0"/>
                                  </p:stCondLst>
                                  <p:childTnLst>
                                    <p:set>
                                      <p:cBhvr>
                                        <p:cTn id="53" dur="1" fill="hold">
                                          <p:stCondLst>
                                            <p:cond delay="0"/>
                                          </p:stCondLst>
                                        </p:cTn>
                                        <p:tgtEl>
                                          <p:spTgt spid="4101"/>
                                        </p:tgtEl>
                                        <p:attrNameLst>
                                          <p:attrName>style.visibility</p:attrName>
                                        </p:attrNameLst>
                                      </p:cBhvr>
                                      <p:to>
                                        <p:strVal val="visible"/>
                                      </p:to>
                                    </p:set>
                                    <p:animEffect transition="in" filter="wipe(up)">
                                      <p:cBhvr>
                                        <p:cTn id="54" dur="2000"/>
                                        <p:tgtEl>
                                          <p:spTgt spid="410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6E99D698-E95D-4CE0-80A8-D81AD75D61B1}"/>
              </a:ext>
            </a:extLst>
          </p:cNvPr>
          <p:cNvSpPr>
            <a:spLocks noGrp="1"/>
          </p:cNvSpPr>
          <p:nvPr>
            <p:ph type="title"/>
          </p:nvPr>
        </p:nvSpPr>
        <p:spPr/>
        <p:txBody>
          <a:bodyPr>
            <a:normAutofit fontScale="90000"/>
          </a:bodyPr>
          <a:lstStyle/>
          <a:p>
            <a:pPr fontAlgn="auto">
              <a:spcAft>
                <a:spcPts val="0"/>
              </a:spcAft>
              <a:defRPr/>
            </a:pPr>
            <a:r>
              <a:rPr lang="sl-SI" dirty="0">
                <a:solidFill>
                  <a:srgbClr val="0B0BF3"/>
                </a:solidFill>
              </a:rPr>
              <a:t>ENAKOKRAKI TRIKOTNIK</a:t>
            </a:r>
            <a:br>
              <a:rPr lang="sl-SI" dirty="0">
                <a:solidFill>
                  <a:srgbClr val="0B0BF3"/>
                </a:solidFill>
              </a:rPr>
            </a:br>
            <a:endParaRPr lang="sl-SI" dirty="0"/>
          </a:p>
        </p:txBody>
      </p:sp>
      <p:sp>
        <p:nvSpPr>
          <p:cNvPr id="3" name="Ograda vsebine 2">
            <a:extLst>
              <a:ext uri="{FF2B5EF4-FFF2-40B4-BE49-F238E27FC236}">
                <a16:creationId xmlns:a16="http://schemas.microsoft.com/office/drawing/2014/main" id="{63515E5C-1D90-42CA-B5E2-F79ED21D58A7}"/>
              </a:ext>
            </a:extLst>
          </p:cNvPr>
          <p:cNvSpPr>
            <a:spLocks noGrp="1"/>
          </p:cNvSpPr>
          <p:nvPr>
            <p:ph idx="1"/>
          </p:nvPr>
        </p:nvSpPr>
        <p:spPr/>
        <p:txBody>
          <a:bodyPr/>
          <a:lstStyle/>
          <a:p>
            <a:pPr>
              <a:buClr>
                <a:srgbClr val="5A4EF8"/>
              </a:buClr>
              <a:buFont typeface="Wingdings" panose="05000000000000000000" pitchFamily="2" charset="2"/>
              <a:buChar char="Ø"/>
            </a:pPr>
            <a:r>
              <a:rPr lang="sl-SI" altLang="sl-SI">
                <a:solidFill>
                  <a:srgbClr val="5A4EF8"/>
                </a:solidFill>
              </a:rPr>
              <a:t>višina ga razdeli na dva skladna pravokotna trikotnika, zato lahko z uporabo Pitagorovega izreka izračunamo:</a:t>
            </a:r>
          </a:p>
          <a:p>
            <a:pPr>
              <a:buClr>
                <a:srgbClr val="5A4EF8"/>
              </a:buClr>
              <a:buFont typeface="Wingdings 2" panose="05020102010507070707" pitchFamily="18" charset="2"/>
              <a:buNone/>
            </a:pPr>
            <a:endParaRPr lang="sl-SI" altLang="sl-SI" sz="4800">
              <a:solidFill>
                <a:srgbClr val="5A4EF8"/>
              </a:solidFill>
            </a:endParaRPr>
          </a:p>
          <a:p>
            <a:pPr algn="just">
              <a:buClr>
                <a:srgbClr val="5A4EF8"/>
              </a:buClr>
              <a:buFont typeface="Wingdings" panose="05000000000000000000" pitchFamily="2" charset="2"/>
              <a:buChar char="Ø"/>
            </a:pPr>
            <a:r>
              <a:rPr lang="sl-SI" altLang="sl-SI" sz="2400">
                <a:solidFill>
                  <a:srgbClr val="5A4EF8"/>
                </a:solidFill>
              </a:rPr>
              <a:t>od tod lahko izrazimo višino oz. stranico c – osnovnico:</a:t>
            </a:r>
            <a:endParaRPr lang="sl-SI" altLang="sl-SI" sz="2000">
              <a:solidFill>
                <a:srgbClr val="5A4EF8"/>
              </a:solidFill>
            </a:endParaRPr>
          </a:p>
        </p:txBody>
      </p:sp>
      <p:pic>
        <p:nvPicPr>
          <p:cNvPr id="1026" name="Picture 2">
            <a:extLst>
              <a:ext uri="{FF2B5EF4-FFF2-40B4-BE49-F238E27FC236}">
                <a16:creationId xmlns:a16="http://schemas.microsoft.com/office/drawing/2014/main" id="{954001BB-A827-44C8-B775-9D52C63108E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72313" y="4429125"/>
            <a:ext cx="1833562" cy="2268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9" name="Picture 5">
            <a:extLst>
              <a:ext uri="{FF2B5EF4-FFF2-40B4-BE49-F238E27FC236}">
                <a16:creationId xmlns:a16="http://schemas.microsoft.com/office/drawing/2014/main" id="{FDD88706-5216-41ED-8D40-D010C005854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71563" y="3000375"/>
            <a:ext cx="2217737" cy="785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0" name="Picture 6">
            <a:extLst>
              <a:ext uri="{FF2B5EF4-FFF2-40B4-BE49-F238E27FC236}">
                <a16:creationId xmlns:a16="http://schemas.microsoft.com/office/drawing/2014/main" id="{152B8297-2A1E-4347-9007-8B26CAEC2E74}"/>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43000" y="4286250"/>
            <a:ext cx="1979613"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1" name="Picture 7">
            <a:extLst>
              <a:ext uri="{FF2B5EF4-FFF2-40B4-BE49-F238E27FC236}">
                <a16:creationId xmlns:a16="http://schemas.microsoft.com/office/drawing/2014/main" id="{1BF38C4D-2A0C-44F3-B755-91F84EBB1112}"/>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357563" y="4286250"/>
            <a:ext cx="2406650"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1"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2000" fill="hold"/>
                                        <p:tgtEl>
                                          <p:spTgt spid="2"/>
                                        </p:tgtEl>
                                        <p:attrNameLst>
                                          <p:attrName>ppt_x</p:attrName>
                                        </p:attrNameLst>
                                      </p:cBhvr>
                                      <p:tavLst>
                                        <p:tav tm="0">
                                          <p:val>
                                            <p:strVal val="#ppt_x"/>
                                          </p:val>
                                        </p:tav>
                                        <p:tav tm="100000">
                                          <p:val>
                                            <p:strVal val="#ppt_x"/>
                                          </p:val>
                                        </p:tav>
                                      </p:tavLst>
                                    </p:anim>
                                    <p:anim calcmode="lin" valueType="num">
                                      <p:cBhvr additive="base">
                                        <p:cTn id="8" dur="2000" fill="hold"/>
                                        <p:tgtEl>
                                          <p:spTgt spid="2"/>
                                        </p:tgtEl>
                                        <p:attrNameLst>
                                          <p:attrName>ppt_y</p:attrName>
                                        </p:attrNameLst>
                                      </p:cBhvr>
                                      <p:tavLst>
                                        <p:tav tm="0">
                                          <p:val>
                                            <p:strVal val="0-#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8" presetClass="entr" presetSubtype="16" fill="hold" nodeType="clickEffect">
                                  <p:stCondLst>
                                    <p:cond delay="0"/>
                                  </p:stCondLst>
                                  <p:childTnLst>
                                    <p:set>
                                      <p:cBhvr>
                                        <p:cTn id="12" dur="1" fill="hold">
                                          <p:stCondLst>
                                            <p:cond delay="0"/>
                                          </p:stCondLst>
                                        </p:cTn>
                                        <p:tgtEl>
                                          <p:spTgt spid="1026"/>
                                        </p:tgtEl>
                                        <p:attrNameLst>
                                          <p:attrName>style.visibility</p:attrName>
                                        </p:attrNameLst>
                                      </p:cBhvr>
                                      <p:to>
                                        <p:strVal val="visible"/>
                                      </p:to>
                                    </p:set>
                                    <p:animEffect transition="in" filter="diamond(in)">
                                      <p:cBhvr>
                                        <p:cTn id="13" dur="2000"/>
                                        <p:tgtEl>
                                          <p:spTgt spid="1026"/>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22" presetClass="entr" presetSubtype="1" fill="hold" nodeType="clickEffect">
                                  <p:stCondLst>
                                    <p:cond delay="0"/>
                                  </p:stCondLst>
                                  <p:childTnLst>
                                    <p:set>
                                      <p:cBhvr>
                                        <p:cTn id="17" dur="1" fill="hold">
                                          <p:stCondLst>
                                            <p:cond delay="0"/>
                                          </p:stCondLst>
                                        </p:cTn>
                                        <p:tgtEl>
                                          <p:spTgt spid="3">
                                            <p:txEl>
                                              <p:pRg st="0" end="0"/>
                                            </p:txEl>
                                          </p:spTgt>
                                        </p:tgtEl>
                                        <p:attrNameLst>
                                          <p:attrName>style.visibility</p:attrName>
                                        </p:attrNameLst>
                                      </p:cBhvr>
                                      <p:to>
                                        <p:strVal val="visible"/>
                                      </p:to>
                                    </p:set>
                                    <p:animEffect transition="in" filter="wipe(up)">
                                      <p:cBhvr>
                                        <p:cTn id="18" dur="2000"/>
                                        <p:tgtEl>
                                          <p:spTgt spid="3">
                                            <p:txEl>
                                              <p:pRg st="0" end="0"/>
                                            </p:txEl>
                                          </p:spTgt>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22" presetClass="entr" presetSubtype="1" fill="hold" nodeType="clickEffect">
                                  <p:stCondLst>
                                    <p:cond delay="0"/>
                                  </p:stCondLst>
                                  <p:childTnLst>
                                    <p:set>
                                      <p:cBhvr>
                                        <p:cTn id="22" dur="1" fill="hold">
                                          <p:stCondLst>
                                            <p:cond delay="0"/>
                                          </p:stCondLst>
                                        </p:cTn>
                                        <p:tgtEl>
                                          <p:spTgt spid="1029"/>
                                        </p:tgtEl>
                                        <p:attrNameLst>
                                          <p:attrName>style.visibility</p:attrName>
                                        </p:attrNameLst>
                                      </p:cBhvr>
                                      <p:to>
                                        <p:strVal val="visible"/>
                                      </p:to>
                                    </p:set>
                                    <p:animEffect transition="in" filter="wipe(up)">
                                      <p:cBhvr>
                                        <p:cTn id="23" dur="2000"/>
                                        <p:tgtEl>
                                          <p:spTgt spid="1029"/>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22" presetClass="entr" presetSubtype="1" fill="hold"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wipe(up)">
                                      <p:cBhvr>
                                        <p:cTn id="28" dur="2000"/>
                                        <p:tgtEl>
                                          <p:spTgt spid="3">
                                            <p:txEl>
                                              <p:pRg st="2" end="2"/>
                                            </p:txEl>
                                          </p:spTgt>
                                        </p:tgtEl>
                                      </p:cBhvr>
                                    </p:animEffect>
                                  </p:childTnLst>
                                </p:cTn>
                              </p:par>
                            </p:childTnLst>
                          </p:cTn>
                        </p:par>
                      </p:childTnLst>
                    </p:cTn>
                  </p:par>
                  <p:par>
                    <p:cTn id="29" fill="hold" nodeType="clickPar">
                      <p:stCondLst>
                        <p:cond delay="indefinite"/>
                      </p:stCondLst>
                      <p:childTnLst>
                        <p:par>
                          <p:cTn id="30" fill="hold" nodeType="withGroup">
                            <p:stCondLst>
                              <p:cond delay="0"/>
                            </p:stCondLst>
                            <p:childTnLst>
                              <p:par>
                                <p:cTn id="31" presetID="22" presetClass="entr" presetSubtype="8" fill="hold" nodeType="clickEffect">
                                  <p:stCondLst>
                                    <p:cond delay="0"/>
                                  </p:stCondLst>
                                  <p:childTnLst>
                                    <p:set>
                                      <p:cBhvr>
                                        <p:cTn id="32" dur="1" fill="hold">
                                          <p:stCondLst>
                                            <p:cond delay="0"/>
                                          </p:stCondLst>
                                        </p:cTn>
                                        <p:tgtEl>
                                          <p:spTgt spid="1030"/>
                                        </p:tgtEl>
                                        <p:attrNameLst>
                                          <p:attrName>style.visibility</p:attrName>
                                        </p:attrNameLst>
                                      </p:cBhvr>
                                      <p:to>
                                        <p:strVal val="visible"/>
                                      </p:to>
                                    </p:set>
                                    <p:animEffect transition="in" filter="wipe(left)">
                                      <p:cBhvr>
                                        <p:cTn id="33" dur="2000"/>
                                        <p:tgtEl>
                                          <p:spTgt spid="1030"/>
                                        </p:tgtEl>
                                      </p:cBhvr>
                                    </p:animEffect>
                                  </p:childTnLst>
                                </p:cTn>
                              </p:par>
                            </p:childTnLst>
                          </p:cTn>
                        </p:par>
                      </p:childTnLst>
                    </p:cTn>
                  </p:par>
                  <p:par>
                    <p:cTn id="34" fill="hold" nodeType="clickPar">
                      <p:stCondLst>
                        <p:cond delay="indefinite"/>
                      </p:stCondLst>
                      <p:childTnLst>
                        <p:par>
                          <p:cTn id="35" fill="hold" nodeType="withGroup">
                            <p:stCondLst>
                              <p:cond delay="0"/>
                            </p:stCondLst>
                            <p:childTnLst>
                              <p:par>
                                <p:cTn id="36" presetID="22" presetClass="entr" presetSubtype="8" fill="hold" nodeType="clickEffect">
                                  <p:stCondLst>
                                    <p:cond delay="0"/>
                                  </p:stCondLst>
                                  <p:childTnLst>
                                    <p:set>
                                      <p:cBhvr>
                                        <p:cTn id="37" dur="1" fill="hold">
                                          <p:stCondLst>
                                            <p:cond delay="0"/>
                                          </p:stCondLst>
                                        </p:cTn>
                                        <p:tgtEl>
                                          <p:spTgt spid="1031"/>
                                        </p:tgtEl>
                                        <p:attrNameLst>
                                          <p:attrName>style.visibility</p:attrName>
                                        </p:attrNameLst>
                                      </p:cBhvr>
                                      <p:to>
                                        <p:strVal val="visible"/>
                                      </p:to>
                                    </p:set>
                                    <p:animEffect transition="in" filter="wipe(left)">
                                      <p:cBhvr>
                                        <p:cTn id="38" dur="2000"/>
                                        <p:tgtEl>
                                          <p:spTgt spid="1031"/>
                                        </p:tgtEl>
                                      </p:cBhvr>
                                    </p:animEffect>
                                  </p:childTnLst>
                                </p:cTn>
                              </p:par>
                            </p:childTnLst>
                          </p:cTn>
                        </p:par>
                      </p:childTnLst>
                    </p:cTn>
                  </p:par>
                  <p:par>
                    <p:cTn id="39" fill="hold" nodeType="clickPar">
                      <p:stCondLst>
                        <p:cond delay="indefinite"/>
                      </p:stCondLst>
                      <p:childTnLst>
                        <p:par>
                          <p:cTn id="40" fill="hold" nodeType="withGroup">
                            <p:stCondLst>
                              <p:cond delay="0"/>
                            </p:stCondLst>
                            <p:childTnLst>
                              <p:par>
                                <p:cTn id="41" presetID="22" presetClass="exit" presetSubtype="2" fill="hold" nodeType="clickEffect">
                                  <p:stCondLst>
                                    <p:cond delay="0"/>
                                  </p:stCondLst>
                                  <p:childTnLst>
                                    <p:animEffect transition="out" filter="wipe(right)">
                                      <p:cBhvr>
                                        <p:cTn id="42" dur="1000"/>
                                        <p:tgtEl>
                                          <p:spTgt spid="1031"/>
                                        </p:tgtEl>
                                      </p:cBhvr>
                                    </p:animEffect>
                                    <p:set>
                                      <p:cBhvr>
                                        <p:cTn id="43" dur="1" fill="hold">
                                          <p:stCondLst>
                                            <p:cond delay="999"/>
                                          </p:stCondLst>
                                        </p:cTn>
                                        <p:tgtEl>
                                          <p:spTgt spid="1031"/>
                                        </p:tgtEl>
                                        <p:attrNameLst>
                                          <p:attrName>style.visibility</p:attrName>
                                        </p:attrNameLst>
                                      </p:cBhvr>
                                      <p:to>
                                        <p:strVal val="hidden"/>
                                      </p:to>
                                    </p:set>
                                  </p:childTnLst>
                                </p:cTn>
                              </p:par>
                            </p:childTnLst>
                          </p:cTn>
                        </p:par>
                      </p:childTnLst>
                    </p:cTn>
                  </p:par>
                  <p:par>
                    <p:cTn id="44" fill="hold" nodeType="clickPar">
                      <p:stCondLst>
                        <p:cond delay="indefinite"/>
                      </p:stCondLst>
                      <p:childTnLst>
                        <p:par>
                          <p:cTn id="45" fill="hold" nodeType="withGroup">
                            <p:stCondLst>
                              <p:cond delay="0"/>
                            </p:stCondLst>
                            <p:childTnLst>
                              <p:par>
                                <p:cTn id="46" presetID="22" presetClass="exit" presetSubtype="2" fill="hold" nodeType="clickEffect">
                                  <p:stCondLst>
                                    <p:cond delay="0"/>
                                  </p:stCondLst>
                                  <p:childTnLst>
                                    <p:animEffect transition="out" filter="wipe(right)">
                                      <p:cBhvr>
                                        <p:cTn id="47" dur="1000"/>
                                        <p:tgtEl>
                                          <p:spTgt spid="1030"/>
                                        </p:tgtEl>
                                      </p:cBhvr>
                                    </p:animEffect>
                                    <p:set>
                                      <p:cBhvr>
                                        <p:cTn id="48" dur="1" fill="hold">
                                          <p:stCondLst>
                                            <p:cond delay="999"/>
                                          </p:stCondLst>
                                        </p:cTn>
                                        <p:tgtEl>
                                          <p:spTgt spid="1030"/>
                                        </p:tgtEl>
                                        <p:attrNameLst>
                                          <p:attrName>style.visibility</p:attrName>
                                        </p:attrNameLst>
                                      </p:cBhvr>
                                      <p:to>
                                        <p:strVal val="hidden"/>
                                      </p:to>
                                    </p:set>
                                  </p:childTnLst>
                                </p:cTn>
                              </p:par>
                            </p:childTnLst>
                          </p:cTn>
                        </p:par>
                      </p:childTnLst>
                    </p:cTn>
                  </p:par>
                  <p:par>
                    <p:cTn id="49" fill="hold" nodeType="clickPar">
                      <p:stCondLst>
                        <p:cond delay="indefinite"/>
                      </p:stCondLst>
                      <p:childTnLst>
                        <p:par>
                          <p:cTn id="50" fill="hold" nodeType="withGroup">
                            <p:stCondLst>
                              <p:cond delay="0"/>
                            </p:stCondLst>
                            <p:childTnLst>
                              <p:par>
                                <p:cTn id="51" presetID="22" presetClass="exit" presetSubtype="4" fill="hold" nodeType="clickEffect">
                                  <p:stCondLst>
                                    <p:cond delay="0"/>
                                  </p:stCondLst>
                                  <p:childTnLst>
                                    <p:animEffect transition="out" filter="wipe(down)">
                                      <p:cBhvr>
                                        <p:cTn id="52" dur="1000"/>
                                        <p:tgtEl>
                                          <p:spTgt spid="3">
                                            <p:txEl>
                                              <p:pRg st="2" end="2"/>
                                            </p:txEl>
                                          </p:spTgt>
                                        </p:tgtEl>
                                      </p:cBhvr>
                                    </p:animEffect>
                                    <p:set>
                                      <p:cBhvr>
                                        <p:cTn id="53" dur="1" fill="hold">
                                          <p:stCondLst>
                                            <p:cond delay="999"/>
                                          </p:stCondLst>
                                        </p:cTn>
                                        <p:tgtEl>
                                          <p:spTgt spid="3">
                                            <p:txEl>
                                              <p:pRg st="2" end="2"/>
                                            </p:txEl>
                                          </p:spTgt>
                                        </p:tgtEl>
                                        <p:attrNameLst>
                                          <p:attrName>style.visibility</p:attrName>
                                        </p:attrNameLst>
                                      </p:cBhvr>
                                      <p:to>
                                        <p:strVal val="hidden"/>
                                      </p:to>
                                    </p:set>
                                  </p:childTnLst>
                                </p:cTn>
                              </p:par>
                            </p:childTnLst>
                          </p:cTn>
                        </p:par>
                      </p:childTnLst>
                    </p:cTn>
                  </p:par>
                  <p:par>
                    <p:cTn id="54" fill="hold" nodeType="clickPar">
                      <p:stCondLst>
                        <p:cond delay="indefinite"/>
                      </p:stCondLst>
                      <p:childTnLst>
                        <p:par>
                          <p:cTn id="55" fill="hold" nodeType="withGroup">
                            <p:stCondLst>
                              <p:cond delay="0"/>
                            </p:stCondLst>
                            <p:childTnLst>
                              <p:par>
                                <p:cTn id="56" presetID="22" presetClass="exit" presetSubtype="4" fill="hold" nodeType="clickEffect">
                                  <p:stCondLst>
                                    <p:cond delay="0"/>
                                  </p:stCondLst>
                                  <p:childTnLst>
                                    <p:animEffect transition="out" filter="wipe(down)">
                                      <p:cBhvr>
                                        <p:cTn id="57" dur="1000"/>
                                        <p:tgtEl>
                                          <p:spTgt spid="1029"/>
                                        </p:tgtEl>
                                      </p:cBhvr>
                                    </p:animEffect>
                                    <p:set>
                                      <p:cBhvr>
                                        <p:cTn id="58" dur="1" fill="hold">
                                          <p:stCondLst>
                                            <p:cond delay="999"/>
                                          </p:stCondLst>
                                        </p:cTn>
                                        <p:tgtEl>
                                          <p:spTgt spid="1029"/>
                                        </p:tgtEl>
                                        <p:attrNameLst>
                                          <p:attrName>style.visibility</p:attrName>
                                        </p:attrNameLst>
                                      </p:cBhvr>
                                      <p:to>
                                        <p:strVal val="hidden"/>
                                      </p:to>
                                    </p:set>
                                  </p:childTnLst>
                                </p:cTn>
                              </p:par>
                            </p:childTnLst>
                          </p:cTn>
                        </p:par>
                      </p:childTnLst>
                    </p:cTn>
                  </p:par>
                  <p:par>
                    <p:cTn id="59" fill="hold" nodeType="clickPar">
                      <p:stCondLst>
                        <p:cond delay="indefinite"/>
                      </p:stCondLst>
                      <p:childTnLst>
                        <p:par>
                          <p:cTn id="60" fill="hold" nodeType="withGroup">
                            <p:stCondLst>
                              <p:cond delay="0"/>
                            </p:stCondLst>
                            <p:childTnLst>
                              <p:par>
                                <p:cTn id="61" presetID="22" presetClass="exit" presetSubtype="4" fill="hold" nodeType="clickEffect">
                                  <p:stCondLst>
                                    <p:cond delay="0"/>
                                  </p:stCondLst>
                                  <p:childTnLst>
                                    <p:animEffect transition="out" filter="wipe(down)">
                                      <p:cBhvr>
                                        <p:cTn id="62" dur="1000"/>
                                        <p:tgtEl>
                                          <p:spTgt spid="3">
                                            <p:txEl>
                                              <p:pRg st="0" end="0"/>
                                            </p:txEl>
                                          </p:spTgt>
                                        </p:tgtEl>
                                      </p:cBhvr>
                                    </p:animEffect>
                                    <p:set>
                                      <p:cBhvr>
                                        <p:cTn id="63" dur="1" fill="hold">
                                          <p:stCondLst>
                                            <p:cond delay="999"/>
                                          </p:stCondLst>
                                        </p:cTn>
                                        <p:tgtEl>
                                          <p:spTgt spid="3">
                                            <p:txEl>
                                              <p:pRg st="0" end="0"/>
                                            </p:txEl>
                                          </p:spTgt>
                                        </p:tgtEl>
                                        <p:attrNameLst>
                                          <p:attrName>style.visibility</p:attrName>
                                        </p:attrNameLst>
                                      </p:cBhvr>
                                      <p:to>
                                        <p:strVal val="hidden"/>
                                      </p:to>
                                    </p:set>
                                  </p:childTnLst>
                                </p:cTn>
                              </p:par>
                            </p:childTnLst>
                          </p:cTn>
                        </p:par>
                      </p:childTnLst>
                    </p:cTn>
                  </p:par>
                  <p:par>
                    <p:cTn id="64" fill="hold" nodeType="clickPar">
                      <p:stCondLst>
                        <p:cond delay="indefinite"/>
                      </p:stCondLst>
                      <p:childTnLst>
                        <p:par>
                          <p:cTn id="65" fill="hold" nodeType="withGroup">
                            <p:stCondLst>
                              <p:cond delay="0"/>
                            </p:stCondLst>
                            <p:childTnLst>
                              <p:par>
                                <p:cTn id="66" presetID="8" presetClass="exit" presetSubtype="16" fill="hold" nodeType="clickEffect">
                                  <p:stCondLst>
                                    <p:cond delay="0"/>
                                  </p:stCondLst>
                                  <p:childTnLst>
                                    <p:animEffect transition="out" filter="diamond(in)">
                                      <p:cBhvr>
                                        <p:cTn id="67" dur="1000"/>
                                        <p:tgtEl>
                                          <p:spTgt spid="1026"/>
                                        </p:tgtEl>
                                      </p:cBhvr>
                                    </p:animEffect>
                                    <p:set>
                                      <p:cBhvr>
                                        <p:cTn id="68" dur="1" fill="hold">
                                          <p:stCondLst>
                                            <p:cond delay="999"/>
                                          </p:stCondLst>
                                        </p:cTn>
                                        <p:tgtEl>
                                          <p:spTgt spid="1026"/>
                                        </p:tgtEl>
                                        <p:attrNameLst>
                                          <p:attrName>style.visibility</p:attrName>
                                        </p:attrNameLst>
                                      </p:cBhvr>
                                      <p:to>
                                        <p:strVal val="hidden"/>
                                      </p:to>
                                    </p:set>
                                  </p:childTnLst>
                                </p:cTn>
                              </p:par>
                            </p:childTnLst>
                          </p:cTn>
                        </p:par>
                      </p:childTnLst>
                    </p:cTn>
                  </p:par>
                  <p:par>
                    <p:cTn id="69" fill="hold" nodeType="clickPar">
                      <p:stCondLst>
                        <p:cond delay="indefinite"/>
                      </p:stCondLst>
                      <p:childTnLst>
                        <p:par>
                          <p:cTn id="70" fill="hold" nodeType="withGroup">
                            <p:stCondLst>
                              <p:cond delay="0"/>
                            </p:stCondLst>
                            <p:childTnLst>
                              <p:par>
                                <p:cTn id="71" presetID="2" presetClass="exit" presetSubtype="1" fill="hold" nodeType="clickEffect">
                                  <p:stCondLst>
                                    <p:cond delay="0"/>
                                  </p:stCondLst>
                                  <p:childTnLst>
                                    <p:anim calcmode="lin" valueType="num">
                                      <p:cBhvr additive="base">
                                        <p:cTn id="72" dur="1000"/>
                                        <p:tgtEl>
                                          <p:spTgt spid="2"/>
                                        </p:tgtEl>
                                        <p:attrNameLst>
                                          <p:attrName>ppt_x</p:attrName>
                                        </p:attrNameLst>
                                      </p:cBhvr>
                                      <p:tavLst>
                                        <p:tav tm="0">
                                          <p:val>
                                            <p:strVal val="ppt_x"/>
                                          </p:val>
                                        </p:tav>
                                        <p:tav tm="100000">
                                          <p:val>
                                            <p:strVal val="ppt_x"/>
                                          </p:val>
                                        </p:tav>
                                      </p:tavLst>
                                    </p:anim>
                                    <p:anim calcmode="lin" valueType="num">
                                      <p:cBhvr additive="base">
                                        <p:cTn id="73" dur="1000"/>
                                        <p:tgtEl>
                                          <p:spTgt spid="2"/>
                                        </p:tgtEl>
                                        <p:attrNameLst>
                                          <p:attrName>ppt_y</p:attrName>
                                        </p:attrNameLst>
                                      </p:cBhvr>
                                      <p:tavLst>
                                        <p:tav tm="0">
                                          <p:val>
                                            <p:strVal val="ppt_y"/>
                                          </p:val>
                                        </p:tav>
                                        <p:tav tm="100000">
                                          <p:val>
                                            <p:strVal val="0-ppt_h/2"/>
                                          </p:val>
                                        </p:tav>
                                      </p:tavLst>
                                    </p:anim>
                                    <p:set>
                                      <p:cBhvr>
                                        <p:cTn id="74" dur="1" fill="hold">
                                          <p:stCondLst>
                                            <p:cond delay="999"/>
                                          </p:stCondLst>
                                        </p:cTn>
                                        <p:tgtEl>
                                          <p:spTgt spid="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46CDB487-46EC-42B6-B3B0-AC76A506BFA4}"/>
              </a:ext>
            </a:extLst>
          </p:cNvPr>
          <p:cNvSpPr>
            <a:spLocks noGrp="1"/>
          </p:cNvSpPr>
          <p:nvPr>
            <p:ph type="title"/>
          </p:nvPr>
        </p:nvSpPr>
        <p:spPr/>
        <p:txBody>
          <a:bodyPr/>
          <a:lstStyle/>
          <a:p>
            <a:pPr fontAlgn="auto">
              <a:spcAft>
                <a:spcPts val="0"/>
              </a:spcAft>
              <a:defRPr/>
            </a:pPr>
            <a:r>
              <a:rPr lang="sl-SI" dirty="0">
                <a:solidFill>
                  <a:srgbClr val="0B0BF3"/>
                </a:solidFill>
              </a:rPr>
              <a:t>ENAKOKRAKI TRIKOTNIK</a:t>
            </a:r>
            <a:endParaRPr lang="sl-SI" dirty="0"/>
          </a:p>
        </p:txBody>
      </p:sp>
      <p:sp>
        <p:nvSpPr>
          <p:cNvPr id="3" name="Ograda vsebine 2">
            <a:extLst>
              <a:ext uri="{FF2B5EF4-FFF2-40B4-BE49-F238E27FC236}">
                <a16:creationId xmlns:a16="http://schemas.microsoft.com/office/drawing/2014/main" id="{871DBD7C-F3C4-45CD-A83D-99C0F3FB63E0}"/>
              </a:ext>
            </a:extLst>
          </p:cNvPr>
          <p:cNvSpPr>
            <a:spLocks noGrp="1"/>
          </p:cNvSpPr>
          <p:nvPr>
            <p:ph idx="1"/>
          </p:nvPr>
        </p:nvSpPr>
        <p:spPr/>
        <p:txBody>
          <a:bodyPr/>
          <a:lstStyle/>
          <a:p>
            <a:pPr>
              <a:buClr>
                <a:srgbClr val="5A4EF8"/>
              </a:buClr>
              <a:buFont typeface="Wingdings 2" panose="05020102010507070707" pitchFamily="18" charset="2"/>
              <a:buNone/>
            </a:pPr>
            <a:r>
              <a:rPr lang="sl-SI" altLang="sl-SI">
                <a:solidFill>
                  <a:srgbClr val="5A4EF8"/>
                </a:solidFill>
              </a:rPr>
              <a:t>Primer:</a:t>
            </a:r>
          </a:p>
          <a:p>
            <a:pPr>
              <a:buClr>
                <a:srgbClr val="5A4EF8"/>
              </a:buClr>
              <a:buFont typeface="Wingdings 2" panose="05020102010507070707" pitchFamily="18" charset="2"/>
              <a:buNone/>
            </a:pPr>
            <a:r>
              <a:rPr lang="sl-SI" altLang="sl-SI">
                <a:solidFill>
                  <a:srgbClr val="5A4EF8"/>
                </a:solidFill>
              </a:rPr>
              <a:t>Jadro jadrnice ima obliko enakokrakega trikotnika</a:t>
            </a:r>
          </a:p>
          <a:p>
            <a:pPr>
              <a:buClr>
                <a:srgbClr val="5A4EF8"/>
              </a:buClr>
              <a:buFont typeface="Wingdings 2" panose="05020102010507070707" pitchFamily="18" charset="2"/>
              <a:buNone/>
            </a:pPr>
            <a:r>
              <a:rPr lang="sl-SI" altLang="sl-SI">
                <a:solidFill>
                  <a:srgbClr val="5A4EF8"/>
                </a:solidFill>
              </a:rPr>
              <a:t>s krakoma 7,5 m in višino 6 m. Kolikšna je</a:t>
            </a:r>
          </a:p>
          <a:p>
            <a:pPr>
              <a:buClr>
                <a:srgbClr val="5A4EF8"/>
              </a:buClr>
              <a:buFont typeface="Wingdings 2" panose="05020102010507070707" pitchFamily="18" charset="2"/>
              <a:buNone/>
            </a:pPr>
            <a:r>
              <a:rPr lang="sl-SI" altLang="sl-SI">
                <a:solidFill>
                  <a:srgbClr val="5A4EF8"/>
                </a:solidFill>
              </a:rPr>
              <a:t>osnovnica  jadra?</a:t>
            </a:r>
          </a:p>
        </p:txBody>
      </p:sp>
      <p:pic>
        <p:nvPicPr>
          <p:cNvPr id="31746" name="Picture 2">
            <a:extLst>
              <a:ext uri="{FF2B5EF4-FFF2-40B4-BE49-F238E27FC236}">
                <a16:creationId xmlns:a16="http://schemas.microsoft.com/office/drawing/2014/main" id="{2ED0873B-4BFA-44C3-8788-EB68E3D2486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4375" y="3643313"/>
            <a:ext cx="6629400" cy="428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747" name="Picture 3">
            <a:extLst>
              <a:ext uri="{FF2B5EF4-FFF2-40B4-BE49-F238E27FC236}">
                <a16:creationId xmlns:a16="http://schemas.microsoft.com/office/drawing/2014/main" id="{A65AAD1E-765A-4181-B3E7-8E05C577E9F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4375" y="4214813"/>
            <a:ext cx="2714625" cy="485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748" name="Picture 4">
            <a:extLst>
              <a:ext uri="{FF2B5EF4-FFF2-40B4-BE49-F238E27FC236}">
                <a16:creationId xmlns:a16="http://schemas.microsoft.com/office/drawing/2014/main" id="{DDAE44ED-9022-4A55-8704-9380DFB8E2A5}"/>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14375" y="4857750"/>
            <a:ext cx="2143125" cy="452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1"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2000" fill="hold"/>
                                        <p:tgtEl>
                                          <p:spTgt spid="2"/>
                                        </p:tgtEl>
                                        <p:attrNameLst>
                                          <p:attrName>ppt_x</p:attrName>
                                        </p:attrNameLst>
                                      </p:cBhvr>
                                      <p:tavLst>
                                        <p:tav tm="0">
                                          <p:val>
                                            <p:strVal val="#ppt_x"/>
                                          </p:val>
                                        </p:tav>
                                        <p:tav tm="100000">
                                          <p:val>
                                            <p:strVal val="#ppt_x"/>
                                          </p:val>
                                        </p:tav>
                                      </p:tavLst>
                                    </p:anim>
                                    <p:anim calcmode="lin" valueType="num">
                                      <p:cBhvr additive="base">
                                        <p:cTn id="8" dur="2000" fill="hold"/>
                                        <p:tgtEl>
                                          <p:spTgt spid="2"/>
                                        </p:tgtEl>
                                        <p:attrNameLst>
                                          <p:attrName>ppt_y</p:attrName>
                                        </p:attrNameLst>
                                      </p:cBhvr>
                                      <p:tavLst>
                                        <p:tav tm="0">
                                          <p:val>
                                            <p:strVal val="0-#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2" presetClass="entr" presetSubtype="1"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wipe(up)">
                                      <p:cBhvr>
                                        <p:cTn id="13" dur="2000"/>
                                        <p:tgtEl>
                                          <p:spTgt spid="3">
                                            <p:txEl>
                                              <p:pRg st="0" end="0"/>
                                            </p:txEl>
                                          </p:spTgt>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22" presetClass="entr" presetSubtype="1" fill="hold"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wipe(up)">
                                      <p:cBhvr>
                                        <p:cTn id="18" dur="2000"/>
                                        <p:tgtEl>
                                          <p:spTgt spid="3">
                                            <p:txEl>
                                              <p:pRg st="1" end="1"/>
                                            </p:txEl>
                                          </p:spTgt>
                                        </p:tgtEl>
                                      </p:cBhvr>
                                    </p:animEffect>
                                  </p:childTnLst>
                                </p:cTn>
                              </p:par>
                              <p:par>
                                <p:cTn id="19" presetID="22" presetClass="entr" presetSubtype="1" fill="hold" nodeType="with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wipe(up)">
                                      <p:cBhvr>
                                        <p:cTn id="21" dur="2000"/>
                                        <p:tgtEl>
                                          <p:spTgt spid="3">
                                            <p:txEl>
                                              <p:pRg st="2" end="2"/>
                                            </p:txEl>
                                          </p:spTgt>
                                        </p:tgtEl>
                                      </p:cBhvr>
                                    </p:animEffect>
                                  </p:childTnLst>
                                </p:cTn>
                              </p:par>
                              <p:par>
                                <p:cTn id="22" presetID="22" presetClass="entr" presetSubtype="1" fill="hold" nodeType="with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Effect transition="in" filter="wipe(up)">
                                      <p:cBhvr>
                                        <p:cTn id="24" dur="2000"/>
                                        <p:tgtEl>
                                          <p:spTgt spid="3">
                                            <p:txEl>
                                              <p:pRg st="3" end="3"/>
                                            </p:txEl>
                                          </p:spTgt>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22" presetClass="entr" presetSubtype="1" fill="hold" nodeType="clickEffect">
                                  <p:stCondLst>
                                    <p:cond delay="0"/>
                                  </p:stCondLst>
                                  <p:childTnLst>
                                    <p:set>
                                      <p:cBhvr>
                                        <p:cTn id="28" dur="1" fill="hold">
                                          <p:stCondLst>
                                            <p:cond delay="0"/>
                                          </p:stCondLst>
                                        </p:cTn>
                                        <p:tgtEl>
                                          <p:spTgt spid="31746"/>
                                        </p:tgtEl>
                                        <p:attrNameLst>
                                          <p:attrName>style.visibility</p:attrName>
                                        </p:attrNameLst>
                                      </p:cBhvr>
                                      <p:to>
                                        <p:strVal val="visible"/>
                                      </p:to>
                                    </p:set>
                                    <p:animEffect transition="in" filter="wipe(up)">
                                      <p:cBhvr>
                                        <p:cTn id="29" dur="2000"/>
                                        <p:tgtEl>
                                          <p:spTgt spid="31746"/>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22" presetClass="entr" presetSubtype="1" fill="hold" nodeType="clickEffect">
                                  <p:stCondLst>
                                    <p:cond delay="0"/>
                                  </p:stCondLst>
                                  <p:childTnLst>
                                    <p:set>
                                      <p:cBhvr>
                                        <p:cTn id="33" dur="1" fill="hold">
                                          <p:stCondLst>
                                            <p:cond delay="0"/>
                                          </p:stCondLst>
                                        </p:cTn>
                                        <p:tgtEl>
                                          <p:spTgt spid="31747"/>
                                        </p:tgtEl>
                                        <p:attrNameLst>
                                          <p:attrName>style.visibility</p:attrName>
                                        </p:attrNameLst>
                                      </p:cBhvr>
                                      <p:to>
                                        <p:strVal val="visible"/>
                                      </p:to>
                                    </p:set>
                                    <p:animEffect transition="in" filter="wipe(up)">
                                      <p:cBhvr>
                                        <p:cTn id="34" dur="2000"/>
                                        <p:tgtEl>
                                          <p:spTgt spid="31747"/>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22" presetClass="entr" presetSubtype="1" fill="hold" nodeType="clickEffect">
                                  <p:stCondLst>
                                    <p:cond delay="0"/>
                                  </p:stCondLst>
                                  <p:childTnLst>
                                    <p:set>
                                      <p:cBhvr>
                                        <p:cTn id="38" dur="1" fill="hold">
                                          <p:stCondLst>
                                            <p:cond delay="0"/>
                                          </p:stCondLst>
                                        </p:cTn>
                                        <p:tgtEl>
                                          <p:spTgt spid="31748"/>
                                        </p:tgtEl>
                                        <p:attrNameLst>
                                          <p:attrName>style.visibility</p:attrName>
                                        </p:attrNameLst>
                                      </p:cBhvr>
                                      <p:to>
                                        <p:strVal val="visible"/>
                                      </p:to>
                                    </p:set>
                                    <p:animEffect transition="in" filter="wipe(up)">
                                      <p:cBhvr>
                                        <p:cTn id="39" dur="2000"/>
                                        <p:tgtEl>
                                          <p:spTgt spid="31748"/>
                                        </p:tgtEl>
                                      </p:cBhvr>
                                    </p:animEffect>
                                  </p:childTnLst>
                                </p:cTn>
                              </p:par>
                            </p:childTnLst>
                          </p:cTn>
                        </p:par>
                      </p:childTnLst>
                    </p:cTn>
                  </p:par>
                  <p:par>
                    <p:cTn id="40" fill="hold" nodeType="clickPar">
                      <p:stCondLst>
                        <p:cond delay="indefinite"/>
                      </p:stCondLst>
                      <p:childTnLst>
                        <p:par>
                          <p:cTn id="41" fill="hold" nodeType="withGroup">
                            <p:stCondLst>
                              <p:cond delay="0"/>
                            </p:stCondLst>
                            <p:childTnLst>
                              <p:par>
                                <p:cTn id="42" presetID="22" presetClass="exit" presetSubtype="4" fill="hold" nodeType="clickEffect">
                                  <p:stCondLst>
                                    <p:cond delay="0"/>
                                  </p:stCondLst>
                                  <p:childTnLst>
                                    <p:animEffect transition="out" filter="wipe(down)">
                                      <p:cBhvr>
                                        <p:cTn id="43" dur="1000"/>
                                        <p:tgtEl>
                                          <p:spTgt spid="31748"/>
                                        </p:tgtEl>
                                      </p:cBhvr>
                                    </p:animEffect>
                                    <p:set>
                                      <p:cBhvr>
                                        <p:cTn id="44" dur="1" fill="hold">
                                          <p:stCondLst>
                                            <p:cond delay="999"/>
                                          </p:stCondLst>
                                        </p:cTn>
                                        <p:tgtEl>
                                          <p:spTgt spid="31748"/>
                                        </p:tgtEl>
                                        <p:attrNameLst>
                                          <p:attrName>style.visibility</p:attrName>
                                        </p:attrNameLst>
                                      </p:cBhvr>
                                      <p:to>
                                        <p:strVal val="hidden"/>
                                      </p:to>
                                    </p:set>
                                  </p:childTnLst>
                                </p:cTn>
                              </p:par>
                            </p:childTnLst>
                          </p:cTn>
                        </p:par>
                      </p:childTnLst>
                    </p:cTn>
                  </p:par>
                  <p:par>
                    <p:cTn id="45" fill="hold" nodeType="clickPar">
                      <p:stCondLst>
                        <p:cond delay="indefinite"/>
                      </p:stCondLst>
                      <p:childTnLst>
                        <p:par>
                          <p:cTn id="46" fill="hold" nodeType="withGroup">
                            <p:stCondLst>
                              <p:cond delay="0"/>
                            </p:stCondLst>
                            <p:childTnLst>
                              <p:par>
                                <p:cTn id="47" presetID="22" presetClass="exit" presetSubtype="4" fill="hold" nodeType="clickEffect">
                                  <p:stCondLst>
                                    <p:cond delay="0"/>
                                  </p:stCondLst>
                                  <p:childTnLst>
                                    <p:animEffect transition="out" filter="wipe(down)">
                                      <p:cBhvr>
                                        <p:cTn id="48" dur="1000"/>
                                        <p:tgtEl>
                                          <p:spTgt spid="31747"/>
                                        </p:tgtEl>
                                      </p:cBhvr>
                                    </p:animEffect>
                                    <p:set>
                                      <p:cBhvr>
                                        <p:cTn id="49" dur="1" fill="hold">
                                          <p:stCondLst>
                                            <p:cond delay="999"/>
                                          </p:stCondLst>
                                        </p:cTn>
                                        <p:tgtEl>
                                          <p:spTgt spid="31747"/>
                                        </p:tgtEl>
                                        <p:attrNameLst>
                                          <p:attrName>style.visibility</p:attrName>
                                        </p:attrNameLst>
                                      </p:cBhvr>
                                      <p:to>
                                        <p:strVal val="hidden"/>
                                      </p:to>
                                    </p:set>
                                  </p:childTnLst>
                                </p:cTn>
                              </p:par>
                            </p:childTnLst>
                          </p:cTn>
                        </p:par>
                      </p:childTnLst>
                    </p:cTn>
                  </p:par>
                  <p:par>
                    <p:cTn id="50" fill="hold" nodeType="clickPar">
                      <p:stCondLst>
                        <p:cond delay="indefinite"/>
                      </p:stCondLst>
                      <p:childTnLst>
                        <p:par>
                          <p:cTn id="51" fill="hold" nodeType="withGroup">
                            <p:stCondLst>
                              <p:cond delay="0"/>
                            </p:stCondLst>
                            <p:childTnLst>
                              <p:par>
                                <p:cTn id="52" presetID="22" presetClass="exit" presetSubtype="4" fill="hold" nodeType="clickEffect">
                                  <p:stCondLst>
                                    <p:cond delay="0"/>
                                  </p:stCondLst>
                                  <p:childTnLst>
                                    <p:animEffect transition="out" filter="wipe(down)">
                                      <p:cBhvr>
                                        <p:cTn id="53" dur="1000"/>
                                        <p:tgtEl>
                                          <p:spTgt spid="31746"/>
                                        </p:tgtEl>
                                      </p:cBhvr>
                                    </p:animEffect>
                                    <p:set>
                                      <p:cBhvr>
                                        <p:cTn id="54" dur="1" fill="hold">
                                          <p:stCondLst>
                                            <p:cond delay="999"/>
                                          </p:stCondLst>
                                        </p:cTn>
                                        <p:tgtEl>
                                          <p:spTgt spid="31746"/>
                                        </p:tgtEl>
                                        <p:attrNameLst>
                                          <p:attrName>style.visibility</p:attrName>
                                        </p:attrNameLst>
                                      </p:cBhvr>
                                      <p:to>
                                        <p:strVal val="hidden"/>
                                      </p:to>
                                    </p:set>
                                  </p:childTnLst>
                                </p:cTn>
                              </p:par>
                            </p:childTnLst>
                          </p:cTn>
                        </p:par>
                      </p:childTnLst>
                    </p:cTn>
                  </p:par>
                  <p:par>
                    <p:cTn id="55" fill="hold" nodeType="clickPar">
                      <p:stCondLst>
                        <p:cond delay="indefinite"/>
                      </p:stCondLst>
                      <p:childTnLst>
                        <p:par>
                          <p:cTn id="56" fill="hold" nodeType="withGroup">
                            <p:stCondLst>
                              <p:cond delay="0"/>
                            </p:stCondLst>
                            <p:childTnLst>
                              <p:par>
                                <p:cTn id="57" presetID="22" presetClass="exit" presetSubtype="4" fill="hold" nodeType="clickEffect">
                                  <p:stCondLst>
                                    <p:cond delay="0"/>
                                  </p:stCondLst>
                                  <p:childTnLst>
                                    <p:animEffect transition="out" filter="wipe(down)">
                                      <p:cBhvr>
                                        <p:cTn id="58" dur="1000"/>
                                        <p:tgtEl>
                                          <p:spTgt spid="3">
                                            <p:txEl>
                                              <p:pRg st="1" end="1"/>
                                            </p:txEl>
                                          </p:spTgt>
                                        </p:tgtEl>
                                      </p:cBhvr>
                                    </p:animEffect>
                                    <p:set>
                                      <p:cBhvr>
                                        <p:cTn id="59" dur="1" fill="hold">
                                          <p:stCondLst>
                                            <p:cond delay="999"/>
                                          </p:stCondLst>
                                        </p:cTn>
                                        <p:tgtEl>
                                          <p:spTgt spid="3">
                                            <p:txEl>
                                              <p:pRg st="1" end="1"/>
                                            </p:txEl>
                                          </p:spTgt>
                                        </p:tgtEl>
                                        <p:attrNameLst>
                                          <p:attrName>style.visibility</p:attrName>
                                        </p:attrNameLst>
                                      </p:cBhvr>
                                      <p:to>
                                        <p:strVal val="hidden"/>
                                      </p:to>
                                    </p:set>
                                  </p:childTnLst>
                                </p:cTn>
                              </p:par>
                              <p:par>
                                <p:cTn id="60" presetID="22" presetClass="exit" presetSubtype="4" fill="hold" nodeType="withEffect">
                                  <p:stCondLst>
                                    <p:cond delay="0"/>
                                  </p:stCondLst>
                                  <p:childTnLst>
                                    <p:animEffect transition="out" filter="wipe(down)">
                                      <p:cBhvr>
                                        <p:cTn id="61" dur="1000"/>
                                        <p:tgtEl>
                                          <p:spTgt spid="3">
                                            <p:txEl>
                                              <p:pRg st="2" end="2"/>
                                            </p:txEl>
                                          </p:spTgt>
                                        </p:tgtEl>
                                      </p:cBhvr>
                                    </p:animEffect>
                                    <p:set>
                                      <p:cBhvr>
                                        <p:cTn id="62" dur="1" fill="hold">
                                          <p:stCondLst>
                                            <p:cond delay="999"/>
                                          </p:stCondLst>
                                        </p:cTn>
                                        <p:tgtEl>
                                          <p:spTgt spid="3">
                                            <p:txEl>
                                              <p:pRg st="2" end="2"/>
                                            </p:txEl>
                                          </p:spTgt>
                                        </p:tgtEl>
                                        <p:attrNameLst>
                                          <p:attrName>style.visibility</p:attrName>
                                        </p:attrNameLst>
                                      </p:cBhvr>
                                      <p:to>
                                        <p:strVal val="hidden"/>
                                      </p:to>
                                    </p:set>
                                  </p:childTnLst>
                                </p:cTn>
                              </p:par>
                              <p:par>
                                <p:cTn id="63" presetID="22" presetClass="exit" presetSubtype="4" fill="hold" nodeType="withEffect">
                                  <p:stCondLst>
                                    <p:cond delay="0"/>
                                  </p:stCondLst>
                                  <p:childTnLst>
                                    <p:animEffect transition="out" filter="wipe(down)">
                                      <p:cBhvr>
                                        <p:cTn id="64" dur="1000"/>
                                        <p:tgtEl>
                                          <p:spTgt spid="3">
                                            <p:txEl>
                                              <p:pRg st="3" end="3"/>
                                            </p:txEl>
                                          </p:spTgt>
                                        </p:tgtEl>
                                      </p:cBhvr>
                                    </p:animEffect>
                                    <p:set>
                                      <p:cBhvr>
                                        <p:cTn id="65" dur="1" fill="hold">
                                          <p:stCondLst>
                                            <p:cond delay="999"/>
                                          </p:stCondLst>
                                        </p:cTn>
                                        <p:tgtEl>
                                          <p:spTgt spid="3">
                                            <p:txEl>
                                              <p:pRg st="3" end="3"/>
                                            </p:txEl>
                                          </p:spTgt>
                                        </p:tgtEl>
                                        <p:attrNameLst>
                                          <p:attrName>style.visibility</p:attrName>
                                        </p:attrNameLst>
                                      </p:cBhvr>
                                      <p:to>
                                        <p:strVal val="hidden"/>
                                      </p:to>
                                    </p:set>
                                  </p:childTnLst>
                                </p:cTn>
                              </p:par>
                            </p:childTnLst>
                          </p:cTn>
                        </p:par>
                      </p:childTnLst>
                    </p:cTn>
                  </p:par>
                  <p:par>
                    <p:cTn id="66" fill="hold" nodeType="clickPar">
                      <p:stCondLst>
                        <p:cond delay="indefinite"/>
                      </p:stCondLst>
                      <p:childTnLst>
                        <p:par>
                          <p:cTn id="67" fill="hold" nodeType="withGroup">
                            <p:stCondLst>
                              <p:cond delay="0"/>
                            </p:stCondLst>
                            <p:childTnLst>
                              <p:par>
                                <p:cTn id="68" presetID="22" presetClass="exit" presetSubtype="4" fill="hold" nodeType="clickEffect">
                                  <p:stCondLst>
                                    <p:cond delay="0"/>
                                  </p:stCondLst>
                                  <p:childTnLst>
                                    <p:animEffect transition="out" filter="wipe(down)">
                                      <p:cBhvr>
                                        <p:cTn id="69" dur="1000"/>
                                        <p:tgtEl>
                                          <p:spTgt spid="3">
                                            <p:txEl>
                                              <p:pRg st="0" end="0"/>
                                            </p:txEl>
                                          </p:spTgt>
                                        </p:tgtEl>
                                      </p:cBhvr>
                                    </p:animEffect>
                                    <p:set>
                                      <p:cBhvr>
                                        <p:cTn id="70" dur="1" fill="hold">
                                          <p:stCondLst>
                                            <p:cond delay="999"/>
                                          </p:stCondLst>
                                        </p:cTn>
                                        <p:tgtEl>
                                          <p:spTgt spid="3">
                                            <p:txEl>
                                              <p:pRg st="0" end="0"/>
                                            </p:txEl>
                                          </p:spTgt>
                                        </p:tgtEl>
                                        <p:attrNameLst>
                                          <p:attrName>style.visibility</p:attrName>
                                        </p:attrNameLst>
                                      </p:cBhvr>
                                      <p:to>
                                        <p:strVal val="hidden"/>
                                      </p:to>
                                    </p:set>
                                  </p:childTnLst>
                                </p:cTn>
                              </p:par>
                            </p:childTnLst>
                          </p:cTn>
                        </p:par>
                      </p:childTnLst>
                    </p:cTn>
                  </p:par>
                  <p:par>
                    <p:cTn id="71" fill="hold" nodeType="clickPar">
                      <p:stCondLst>
                        <p:cond delay="indefinite"/>
                      </p:stCondLst>
                      <p:childTnLst>
                        <p:par>
                          <p:cTn id="72" fill="hold" nodeType="withGroup">
                            <p:stCondLst>
                              <p:cond delay="0"/>
                            </p:stCondLst>
                            <p:childTnLst>
                              <p:par>
                                <p:cTn id="73" presetID="2" presetClass="exit" presetSubtype="1" fill="hold" nodeType="clickEffect">
                                  <p:stCondLst>
                                    <p:cond delay="0"/>
                                  </p:stCondLst>
                                  <p:childTnLst>
                                    <p:anim calcmode="lin" valueType="num">
                                      <p:cBhvr additive="base">
                                        <p:cTn id="74" dur="1000"/>
                                        <p:tgtEl>
                                          <p:spTgt spid="2"/>
                                        </p:tgtEl>
                                        <p:attrNameLst>
                                          <p:attrName>ppt_x</p:attrName>
                                        </p:attrNameLst>
                                      </p:cBhvr>
                                      <p:tavLst>
                                        <p:tav tm="0">
                                          <p:val>
                                            <p:strVal val="ppt_x"/>
                                          </p:val>
                                        </p:tav>
                                        <p:tav tm="100000">
                                          <p:val>
                                            <p:strVal val="ppt_x"/>
                                          </p:val>
                                        </p:tav>
                                      </p:tavLst>
                                    </p:anim>
                                    <p:anim calcmode="lin" valueType="num">
                                      <p:cBhvr additive="base">
                                        <p:cTn id="75" dur="1000"/>
                                        <p:tgtEl>
                                          <p:spTgt spid="2"/>
                                        </p:tgtEl>
                                        <p:attrNameLst>
                                          <p:attrName>ppt_y</p:attrName>
                                        </p:attrNameLst>
                                      </p:cBhvr>
                                      <p:tavLst>
                                        <p:tav tm="0">
                                          <p:val>
                                            <p:strVal val="ppt_y"/>
                                          </p:val>
                                        </p:tav>
                                        <p:tav tm="100000">
                                          <p:val>
                                            <p:strVal val="0-ppt_h/2"/>
                                          </p:val>
                                        </p:tav>
                                      </p:tavLst>
                                    </p:anim>
                                    <p:set>
                                      <p:cBhvr>
                                        <p:cTn id="76" dur="1" fill="hold">
                                          <p:stCondLst>
                                            <p:cond delay="999"/>
                                          </p:stCondLst>
                                        </p:cTn>
                                        <p:tgtEl>
                                          <p:spTgt spid="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82DBB4C5-CC15-49BA-B0D5-142AB70ADD02}"/>
              </a:ext>
            </a:extLst>
          </p:cNvPr>
          <p:cNvSpPr>
            <a:spLocks noGrp="1"/>
          </p:cNvSpPr>
          <p:nvPr>
            <p:ph type="title"/>
          </p:nvPr>
        </p:nvSpPr>
        <p:spPr/>
        <p:txBody>
          <a:bodyPr>
            <a:normAutofit fontScale="90000"/>
          </a:bodyPr>
          <a:lstStyle/>
          <a:p>
            <a:pPr fontAlgn="auto">
              <a:spcAft>
                <a:spcPts val="0"/>
              </a:spcAft>
              <a:defRPr/>
            </a:pPr>
            <a:r>
              <a:rPr lang="sl-SI" dirty="0">
                <a:solidFill>
                  <a:srgbClr val="0B0BF3"/>
                </a:solidFill>
              </a:rPr>
              <a:t>ENAKOSTRANIČNI TRIKOTNIK</a:t>
            </a:r>
            <a:br>
              <a:rPr lang="sl-SI" dirty="0">
                <a:solidFill>
                  <a:srgbClr val="0B0BF3"/>
                </a:solidFill>
              </a:rPr>
            </a:br>
            <a:endParaRPr lang="sl-SI" dirty="0"/>
          </a:p>
        </p:txBody>
      </p:sp>
      <p:sp>
        <p:nvSpPr>
          <p:cNvPr id="3" name="Ograda vsebine 2">
            <a:extLst>
              <a:ext uri="{FF2B5EF4-FFF2-40B4-BE49-F238E27FC236}">
                <a16:creationId xmlns:a16="http://schemas.microsoft.com/office/drawing/2014/main" id="{32B63E92-A3F1-479A-A708-EFAB3F819565}"/>
              </a:ext>
            </a:extLst>
          </p:cNvPr>
          <p:cNvSpPr>
            <a:spLocks noGrp="1"/>
          </p:cNvSpPr>
          <p:nvPr>
            <p:ph idx="1"/>
          </p:nvPr>
        </p:nvSpPr>
        <p:spPr/>
        <p:txBody>
          <a:bodyPr/>
          <a:lstStyle/>
          <a:p>
            <a:pPr>
              <a:buClr>
                <a:srgbClr val="5A4EF8"/>
              </a:buClr>
              <a:buFont typeface="Wingdings" panose="05000000000000000000" pitchFamily="2" charset="2"/>
              <a:buChar char="Ø"/>
            </a:pPr>
            <a:r>
              <a:rPr lang="sl-SI" altLang="sl-SI">
                <a:solidFill>
                  <a:srgbClr val="5A4EF8"/>
                </a:solidFill>
              </a:rPr>
              <a:t>je enakokrak trikotnik, pri katerem je osnovnica enaka kraku a</a:t>
            </a:r>
          </a:p>
          <a:p>
            <a:pPr>
              <a:buClr>
                <a:srgbClr val="5A4EF8"/>
              </a:buClr>
              <a:buFont typeface="Wingdings" panose="05000000000000000000" pitchFamily="2" charset="2"/>
              <a:buChar char="Ø"/>
            </a:pPr>
            <a:r>
              <a:rPr lang="sl-SI" altLang="sl-SI">
                <a:solidFill>
                  <a:srgbClr val="5A4EF8"/>
                </a:solidFill>
              </a:rPr>
              <a:t>z uporabo Pitagorovega izreka lahko izrazimo višino:</a:t>
            </a:r>
          </a:p>
        </p:txBody>
      </p:sp>
      <p:pic>
        <p:nvPicPr>
          <p:cNvPr id="2050" name="Picture 2">
            <a:extLst>
              <a:ext uri="{FF2B5EF4-FFF2-40B4-BE49-F238E27FC236}">
                <a16:creationId xmlns:a16="http://schemas.microsoft.com/office/drawing/2014/main" id="{F330D563-D7C9-453D-8434-1E7EB2A7469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72188" y="3429000"/>
            <a:ext cx="2286000" cy="2265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2" name="Picture 4">
            <a:extLst>
              <a:ext uri="{FF2B5EF4-FFF2-40B4-BE49-F238E27FC236}">
                <a16:creationId xmlns:a16="http://schemas.microsoft.com/office/drawing/2014/main" id="{017ED830-5C81-4289-A41E-1A8254E413F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71563" y="3429000"/>
            <a:ext cx="4162425" cy="619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1"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2000" fill="hold"/>
                                        <p:tgtEl>
                                          <p:spTgt spid="2"/>
                                        </p:tgtEl>
                                        <p:attrNameLst>
                                          <p:attrName>ppt_x</p:attrName>
                                        </p:attrNameLst>
                                      </p:cBhvr>
                                      <p:tavLst>
                                        <p:tav tm="0">
                                          <p:val>
                                            <p:strVal val="#ppt_x"/>
                                          </p:val>
                                        </p:tav>
                                        <p:tav tm="100000">
                                          <p:val>
                                            <p:strVal val="#ppt_x"/>
                                          </p:val>
                                        </p:tav>
                                      </p:tavLst>
                                    </p:anim>
                                    <p:anim calcmode="lin" valueType="num">
                                      <p:cBhvr additive="base">
                                        <p:cTn id="8" dur="2000" fill="hold"/>
                                        <p:tgtEl>
                                          <p:spTgt spid="2"/>
                                        </p:tgtEl>
                                        <p:attrNameLst>
                                          <p:attrName>ppt_y</p:attrName>
                                        </p:attrNameLst>
                                      </p:cBhvr>
                                      <p:tavLst>
                                        <p:tav tm="0">
                                          <p:val>
                                            <p:strVal val="0-#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8" presetClass="entr" presetSubtype="16" fill="hold" nodeType="clickEffect">
                                  <p:stCondLst>
                                    <p:cond delay="0"/>
                                  </p:stCondLst>
                                  <p:childTnLst>
                                    <p:set>
                                      <p:cBhvr>
                                        <p:cTn id="12" dur="1" fill="hold">
                                          <p:stCondLst>
                                            <p:cond delay="0"/>
                                          </p:stCondLst>
                                        </p:cTn>
                                        <p:tgtEl>
                                          <p:spTgt spid="2050"/>
                                        </p:tgtEl>
                                        <p:attrNameLst>
                                          <p:attrName>style.visibility</p:attrName>
                                        </p:attrNameLst>
                                      </p:cBhvr>
                                      <p:to>
                                        <p:strVal val="visible"/>
                                      </p:to>
                                    </p:set>
                                    <p:animEffect transition="in" filter="diamond(in)">
                                      <p:cBhvr>
                                        <p:cTn id="13" dur="2000"/>
                                        <p:tgtEl>
                                          <p:spTgt spid="2050"/>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22" presetClass="entr" presetSubtype="1" fill="hold" nodeType="clickEffect">
                                  <p:stCondLst>
                                    <p:cond delay="0"/>
                                  </p:stCondLst>
                                  <p:childTnLst>
                                    <p:set>
                                      <p:cBhvr>
                                        <p:cTn id="17" dur="1" fill="hold">
                                          <p:stCondLst>
                                            <p:cond delay="0"/>
                                          </p:stCondLst>
                                        </p:cTn>
                                        <p:tgtEl>
                                          <p:spTgt spid="3">
                                            <p:txEl>
                                              <p:pRg st="0" end="0"/>
                                            </p:txEl>
                                          </p:spTgt>
                                        </p:tgtEl>
                                        <p:attrNameLst>
                                          <p:attrName>style.visibility</p:attrName>
                                        </p:attrNameLst>
                                      </p:cBhvr>
                                      <p:to>
                                        <p:strVal val="visible"/>
                                      </p:to>
                                    </p:set>
                                    <p:animEffect transition="in" filter="wipe(up)">
                                      <p:cBhvr>
                                        <p:cTn id="18" dur="2000"/>
                                        <p:tgtEl>
                                          <p:spTgt spid="3">
                                            <p:txEl>
                                              <p:pRg st="0" end="0"/>
                                            </p:txEl>
                                          </p:spTgt>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22" presetClass="entr" presetSubtype="1" fill="hold" nodeType="clickEffect">
                                  <p:stCondLst>
                                    <p:cond delay="0"/>
                                  </p:stCondLst>
                                  <p:childTnLst>
                                    <p:set>
                                      <p:cBhvr>
                                        <p:cTn id="22" dur="1" fill="hold">
                                          <p:stCondLst>
                                            <p:cond delay="0"/>
                                          </p:stCondLst>
                                        </p:cTn>
                                        <p:tgtEl>
                                          <p:spTgt spid="3">
                                            <p:txEl>
                                              <p:pRg st="1" end="1"/>
                                            </p:txEl>
                                          </p:spTgt>
                                        </p:tgtEl>
                                        <p:attrNameLst>
                                          <p:attrName>style.visibility</p:attrName>
                                        </p:attrNameLst>
                                      </p:cBhvr>
                                      <p:to>
                                        <p:strVal val="visible"/>
                                      </p:to>
                                    </p:set>
                                    <p:animEffect transition="in" filter="wipe(up)">
                                      <p:cBhvr>
                                        <p:cTn id="23" dur="2000"/>
                                        <p:tgtEl>
                                          <p:spTgt spid="3">
                                            <p:txEl>
                                              <p:pRg st="1" end="1"/>
                                            </p:txEl>
                                          </p:spTgt>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22" presetClass="entr" presetSubtype="1" fill="hold" nodeType="clickEffect">
                                  <p:stCondLst>
                                    <p:cond delay="0"/>
                                  </p:stCondLst>
                                  <p:childTnLst>
                                    <p:set>
                                      <p:cBhvr>
                                        <p:cTn id="27" dur="1" fill="hold">
                                          <p:stCondLst>
                                            <p:cond delay="0"/>
                                          </p:stCondLst>
                                        </p:cTn>
                                        <p:tgtEl>
                                          <p:spTgt spid="2052"/>
                                        </p:tgtEl>
                                        <p:attrNameLst>
                                          <p:attrName>style.visibility</p:attrName>
                                        </p:attrNameLst>
                                      </p:cBhvr>
                                      <p:to>
                                        <p:strVal val="visible"/>
                                      </p:to>
                                    </p:set>
                                    <p:animEffect transition="in" filter="wipe(up)">
                                      <p:cBhvr>
                                        <p:cTn id="28" dur="2000"/>
                                        <p:tgtEl>
                                          <p:spTgt spid="2052"/>
                                        </p:tgtEl>
                                      </p:cBhvr>
                                    </p:animEffect>
                                  </p:childTnLst>
                                </p:cTn>
                              </p:par>
                            </p:childTnLst>
                          </p:cTn>
                        </p:par>
                      </p:childTnLst>
                    </p:cTn>
                  </p:par>
                  <p:par>
                    <p:cTn id="29" fill="hold" nodeType="clickPar">
                      <p:stCondLst>
                        <p:cond delay="indefinite"/>
                      </p:stCondLst>
                      <p:childTnLst>
                        <p:par>
                          <p:cTn id="30" fill="hold" nodeType="withGroup">
                            <p:stCondLst>
                              <p:cond delay="0"/>
                            </p:stCondLst>
                            <p:childTnLst>
                              <p:par>
                                <p:cTn id="31" presetID="22" presetClass="exit" presetSubtype="4" fill="hold" nodeType="clickEffect">
                                  <p:stCondLst>
                                    <p:cond delay="0"/>
                                  </p:stCondLst>
                                  <p:childTnLst>
                                    <p:animEffect transition="out" filter="wipe(down)">
                                      <p:cBhvr>
                                        <p:cTn id="32" dur="1000"/>
                                        <p:tgtEl>
                                          <p:spTgt spid="2052"/>
                                        </p:tgtEl>
                                      </p:cBhvr>
                                    </p:animEffect>
                                    <p:set>
                                      <p:cBhvr>
                                        <p:cTn id="33" dur="1" fill="hold">
                                          <p:stCondLst>
                                            <p:cond delay="999"/>
                                          </p:stCondLst>
                                        </p:cTn>
                                        <p:tgtEl>
                                          <p:spTgt spid="2052"/>
                                        </p:tgtEl>
                                        <p:attrNameLst>
                                          <p:attrName>style.visibility</p:attrName>
                                        </p:attrNameLst>
                                      </p:cBhvr>
                                      <p:to>
                                        <p:strVal val="hidden"/>
                                      </p:to>
                                    </p:set>
                                  </p:childTnLst>
                                </p:cTn>
                              </p:par>
                            </p:childTnLst>
                          </p:cTn>
                        </p:par>
                      </p:childTnLst>
                    </p:cTn>
                  </p:par>
                  <p:par>
                    <p:cTn id="34" fill="hold" nodeType="clickPar">
                      <p:stCondLst>
                        <p:cond delay="indefinite"/>
                      </p:stCondLst>
                      <p:childTnLst>
                        <p:par>
                          <p:cTn id="35" fill="hold" nodeType="withGroup">
                            <p:stCondLst>
                              <p:cond delay="0"/>
                            </p:stCondLst>
                            <p:childTnLst>
                              <p:par>
                                <p:cTn id="36" presetID="22" presetClass="exit" presetSubtype="4" fill="hold" nodeType="clickEffect">
                                  <p:stCondLst>
                                    <p:cond delay="0"/>
                                  </p:stCondLst>
                                  <p:childTnLst>
                                    <p:animEffect transition="out" filter="wipe(down)">
                                      <p:cBhvr>
                                        <p:cTn id="37" dur="1000"/>
                                        <p:tgtEl>
                                          <p:spTgt spid="3">
                                            <p:txEl>
                                              <p:pRg st="1" end="1"/>
                                            </p:txEl>
                                          </p:spTgt>
                                        </p:tgtEl>
                                      </p:cBhvr>
                                    </p:animEffect>
                                    <p:set>
                                      <p:cBhvr>
                                        <p:cTn id="38" dur="1" fill="hold">
                                          <p:stCondLst>
                                            <p:cond delay="999"/>
                                          </p:stCondLst>
                                        </p:cTn>
                                        <p:tgtEl>
                                          <p:spTgt spid="3">
                                            <p:txEl>
                                              <p:pRg st="1" end="1"/>
                                            </p:txEl>
                                          </p:spTgt>
                                        </p:tgtEl>
                                        <p:attrNameLst>
                                          <p:attrName>style.visibility</p:attrName>
                                        </p:attrNameLst>
                                      </p:cBhvr>
                                      <p:to>
                                        <p:strVal val="hidden"/>
                                      </p:to>
                                    </p:set>
                                  </p:childTnLst>
                                </p:cTn>
                              </p:par>
                            </p:childTnLst>
                          </p:cTn>
                        </p:par>
                      </p:childTnLst>
                    </p:cTn>
                  </p:par>
                  <p:par>
                    <p:cTn id="39" fill="hold" nodeType="clickPar">
                      <p:stCondLst>
                        <p:cond delay="indefinite"/>
                      </p:stCondLst>
                      <p:childTnLst>
                        <p:par>
                          <p:cTn id="40" fill="hold" nodeType="withGroup">
                            <p:stCondLst>
                              <p:cond delay="0"/>
                            </p:stCondLst>
                            <p:childTnLst>
                              <p:par>
                                <p:cTn id="41" presetID="22" presetClass="exit" presetSubtype="4" fill="hold" nodeType="clickEffect">
                                  <p:stCondLst>
                                    <p:cond delay="0"/>
                                  </p:stCondLst>
                                  <p:childTnLst>
                                    <p:animEffect transition="out" filter="wipe(down)">
                                      <p:cBhvr>
                                        <p:cTn id="42" dur="1000"/>
                                        <p:tgtEl>
                                          <p:spTgt spid="3">
                                            <p:txEl>
                                              <p:pRg st="0" end="0"/>
                                            </p:txEl>
                                          </p:spTgt>
                                        </p:tgtEl>
                                      </p:cBhvr>
                                    </p:animEffect>
                                    <p:set>
                                      <p:cBhvr>
                                        <p:cTn id="43" dur="1" fill="hold">
                                          <p:stCondLst>
                                            <p:cond delay="999"/>
                                          </p:stCondLst>
                                        </p:cTn>
                                        <p:tgtEl>
                                          <p:spTgt spid="3">
                                            <p:txEl>
                                              <p:pRg st="0" end="0"/>
                                            </p:txEl>
                                          </p:spTgt>
                                        </p:tgtEl>
                                        <p:attrNameLst>
                                          <p:attrName>style.visibility</p:attrName>
                                        </p:attrNameLst>
                                      </p:cBhvr>
                                      <p:to>
                                        <p:strVal val="hidden"/>
                                      </p:to>
                                    </p:set>
                                  </p:childTnLst>
                                </p:cTn>
                              </p:par>
                            </p:childTnLst>
                          </p:cTn>
                        </p:par>
                      </p:childTnLst>
                    </p:cTn>
                  </p:par>
                  <p:par>
                    <p:cTn id="44" fill="hold" nodeType="clickPar">
                      <p:stCondLst>
                        <p:cond delay="indefinite"/>
                      </p:stCondLst>
                      <p:childTnLst>
                        <p:par>
                          <p:cTn id="45" fill="hold" nodeType="withGroup">
                            <p:stCondLst>
                              <p:cond delay="0"/>
                            </p:stCondLst>
                            <p:childTnLst>
                              <p:par>
                                <p:cTn id="46" presetID="8" presetClass="exit" presetSubtype="16" fill="hold" nodeType="clickEffect">
                                  <p:stCondLst>
                                    <p:cond delay="0"/>
                                  </p:stCondLst>
                                  <p:childTnLst>
                                    <p:animEffect transition="out" filter="diamond(in)">
                                      <p:cBhvr>
                                        <p:cTn id="47" dur="1000"/>
                                        <p:tgtEl>
                                          <p:spTgt spid="2050"/>
                                        </p:tgtEl>
                                      </p:cBhvr>
                                    </p:animEffect>
                                    <p:set>
                                      <p:cBhvr>
                                        <p:cTn id="48" dur="1" fill="hold">
                                          <p:stCondLst>
                                            <p:cond delay="999"/>
                                          </p:stCondLst>
                                        </p:cTn>
                                        <p:tgtEl>
                                          <p:spTgt spid="2050"/>
                                        </p:tgtEl>
                                        <p:attrNameLst>
                                          <p:attrName>style.visibility</p:attrName>
                                        </p:attrNameLst>
                                      </p:cBhvr>
                                      <p:to>
                                        <p:strVal val="hidden"/>
                                      </p:to>
                                    </p:set>
                                  </p:childTnLst>
                                </p:cTn>
                              </p:par>
                            </p:childTnLst>
                          </p:cTn>
                        </p:par>
                      </p:childTnLst>
                    </p:cTn>
                  </p:par>
                  <p:par>
                    <p:cTn id="49" fill="hold" nodeType="clickPar">
                      <p:stCondLst>
                        <p:cond delay="indefinite"/>
                      </p:stCondLst>
                      <p:childTnLst>
                        <p:par>
                          <p:cTn id="50" fill="hold" nodeType="withGroup">
                            <p:stCondLst>
                              <p:cond delay="0"/>
                            </p:stCondLst>
                            <p:childTnLst>
                              <p:par>
                                <p:cTn id="51" presetID="2" presetClass="exit" presetSubtype="1" fill="hold" nodeType="clickEffect">
                                  <p:stCondLst>
                                    <p:cond delay="0"/>
                                  </p:stCondLst>
                                  <p:childTnLst>
                                    <p:anim calcmode="lin" valueType="num">
                                      <p:cBhvr additive="base">
                                        <p:cTn id="52" dur="1000"/>
                                        <p:tgtEl>
                                          <p:spTgt spid="2"/>
                                        </p:tgtEl>
                                        <p:attrNameLst>
                                          <p:attrName>ppt_x</p:attrName>
                                        </p:attrNameLst>
                                      </p:cBhvr>
                                      <p:tavLst>
                                        <p:tav tm="0">
                                          <p:val>
                                            <p:strVal val="ppt_x"/>
                                          </p:val>
                                        </p:tav>
                                        <p:tav tm="100000">
                                          <p:val>
                                            <p:strVal val="ppt_x"/>
                                          </p:val>
                                        </p:tav>
                                      </p:tavLst>
                                    </p:anim>
                                    <p:anim calcmode="lin" valueType="num">
                                      <p:cBhvr additive="base">
                                        <p:cTn id="53" dur="1000"/>
                                        <p:tgtEl>
                                          <p:spTgt spid="2"/>
                                        </p:tgtEl>
                                        <p:attrNameLst>
                                          <p:attrName>ppt_y</p:attrName>
                                        </p:attrNameLst>
                                      </p:cBhvr>
                                      <p:tavLst>
                                        <p:tav tm="0">
                                          <p:val>
                                            <p:strVal val="ppt_y"/>
                                          </p:val>
                                        </p:tav>
                                        <p:tav tm="100000">
                                          <p:val>
                                            <p:strVal val="0-ppt_h/2"/>
                                          </p:val>
                                        </p:tav>
                                      </p:tavLst>
                                    </p:anim>
                                    <p:set>
                                      <p:cBhvr>
                                        <p:cTn id="54" dur="1" fill="hold">
                                          <p:stCondLst>
                                            <p:cond delay="999"/>
                                          </p:stCondLst>
                                        </p:cTn>
                                        <p:tgtEl>
                                          <p:spTgt spid="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C5AED99D-D8C9-4C35-AA8E-0C5942344BD2}"/>
              </a:ext>
            </a:extLst>
          </p:cNvPr>
          <p:cNvSpPr>
            <a:spLocks noGrp="1"/>
          </p:cNvSpPr>
          <p:nvPr>
            <p:ph type="title"/>
          </p:nvPr>
        </p:nvSpPr>
        <p:spPr/>
        <p:txBody>
          <a:bodyPr/>
          <a:lstStyle/>
          <a:p>
            <a:pPr fontAlgn="auto">
              <a:spcAft>
                <a:spcPts val="0"/>
              </a:spcAft>
              <a:defRPr/>
            </a:pPr>
            <a:r>
              <a:rPr lang="sl-SI" dirty="0">
                <a:solidFill>
                  <a:srgbClr val="0B0BF3"/>
                </a:solidFill>
              </a:rPr>
              <a:t>ENAKOSTRANIČNI TRIKOTNIK</a:t>
            </a:r>
            <a:endParaRPr lang="sl-SI" dirty="0"/>
          </a:p>
        </p:txBody>
      </p:sp>
      <p:sp>
        <p:nvSpPr>
          <p:cNvPr id="3" name="Ograda vsebine 2">
            <a:extLst>
              <a:ext uri="{FF2B5EF4-FFF2-40B4-BE49-F238E27FC236}">
                <a16:creationId xmlns:a16="http://schemas.microsoft.com/office/drawing/2014/main" id="{45D4139F-AFBC-4E85-BDAD-0D67451685A3}"/>
              </a:ext>
            </a:extLst>
          </p:cNvPr>
          <p:cNvSpPr>
            <a:spLocks noGrp="1"/>
          </p:cNvSpPr>
          <p:nvPr>
            <p:ph idx="1"/>
          </p:nvPr>
        </p:nvSpPr>
        <p:spPr/>
        <p:txBody>
          <a:bodyPr/>
          <a:lstStyle/>
          <a:p>
            <a:pPr>
              <a:buClr>
                <a:srgbClr val="5A4EF8"/>
              </a:buClr>
              <a:buFont typeface="Wingdings 2" panose="05020102010507070707" pitchFamily="18" charset="2"/>
              <a:buNone/>
            </a:pPr>
            <a:r>
              <a:rPr lang="sl-SI" altLang="sl-SI">
                <a:solidFill>
                  <a:srgbClr val="5A4EF8"/>
                </a:solidFill>
              </a:rPr>
              <a:t>Primer:</a:t>
            </a:r>
          </a:p>
          <a:p>
            <a:pPr>
              <a:buClr>
                <a:srgbClr val="5A4EF8"/>
              </a:buClr>
              <a:buFont typeface="Wingdings 2" panose="05020102010507070707" pitchFamily="18" charset="2"/>
              <a:buNone/>
            </a:pPr>
            <a:r>
              <a:rPr lang="sl-SI" altLang="sl-SI">
                <a:solidFill>
                  <a:srgbClr val="5A4EF8"/>
                </a:solidFill>
              </a:rPr>
              <a:t>Koliko cm je visok prometni znak v obliki</a:t>
            </a:r>
          </a:p>
          <a:p>
            <a:pPr>
              <a:buClr>
                <a:srgbClr val="5A4EF8"/>
              </a:buClr>
              <a:buFont typeface="Wingdings 2" panose="05020102010507070707" pitchFamily="18" charset="2"/>
              <a:buNone/>
            </a:pPr>
            <a:r>
              <a:rPr lang="sl-SI" altLang="sl-SI">
                <a:solidFill>
                  <a:srgbClr val="5A4EF8"/>
                </a:solidFill>
              </a:rPr>
              <a:t>enakostraničnega trikotnika s stranico 60 cm?</a:t>
            </a:r>
          </a:p>
        </p:txBody>
      </p:sp>
      <p:pic>
        <p:nvPicPr>
          <p:cNvPr id="30722" name="Picture 2">
            <a:extLst>
              <a:ext uri="{FF2B5EF4-FFF2-40B4-BE49-F238E27FC236}">
                <a16:creationId xmlns:a16="http://schemas.microsoft.com/office/drawing/2014/main" id="{8146E333-FEAF-4FFF-BA28-7E0D4CBE465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4375" y="3143250"/>
            <a:ext cx="3384550" cy="71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24" name="Picture 4">
            <a:extLst>
              <a:ext uri="{FF2B5EF4-FFF2-40B4-BE49-F238E27FC236}">
                <a16:creationId xmlns:a16="http://schemas.microsoft.com/office/drawing/2014/main" id="{3F3813BA-4B6E-4403-8D54-2D5A8034B87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4375" y="4000500"/>
            <a:ext cx="4195763" cy="928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1"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2000" fill="hold"/>
                                        <p:tgtEl>
                                          <p:spTgt spid="2"/>
                                        </p:tgtEl>
                                        <p:attrNameLst>
                                          <p:attrName>ppt_x</p:attrName>
                                        </p:attrNameLst>
                                      </p:cBhvr>
                                      <p:tavLst>
                                        <p:tav tm="0">
                                          <p:val>
                                            <p:strVal val="#ppt_x"/>
                                          </p:val>
                                        </p:tav>
                                        <p:tav tm="100000">
                                          <p:val>
                                            <p:strVal val="#ppt_x"/>
                                          </p:val>
                                        </p:tav>
                                      </p:tavLst>
                                    </p:anim>
                                    <p:anim calcmode="lin" valueType="num">
                                      <p:cBhvr additive="base">
                                        <p:cTn id="8" dur="2000" fill="hold"/>
                                        <p:tgtEl>
                                          <p:spTgt spid="2"/>
                                        </p:tgtEl>
                                        <p:attrNameLst>
                                          <p:attrName>ppt_y</p:attrName>
                                        </p:attrNameLst>
                                      </p:cBhvr>
                                      <p:tavLst>
                                        <p:tav tm="0">
                                          <p:val>
                                            <p:strVal val="0-#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2" presetClass="entr" presetSubtype="1"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wipe(up)">
                                      <p:cBhvr>
                                        <p:cTn id="13" dur="2000"/>
                                        <p:tgtEl>
                                          <p:spTgt spid="3">
                                            <p:txEl>
                                              <p:pRg st="0" end="0"/>
                                            </p:txEl>
                                          </p:spTgt>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22" presetClass="entr" presetSubtype="1" fill="hold"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wipe(up)">
                                      <p:cBhvr>
                                        <p:cTn id="18" dur="2000"/>
                                        <p:tgtEl>
                                          <p:spTgt spid="3">
                                            <p:txEl>
                                              <p:pRg st="1" end="1"/>
                                            </p:txEl>
                                          </p:spTgt>
                                        </p:tgtEl>
                                      </p:cBhvr>
                                    </p:animEffect>
                                  </p:childTnLst>
                                </p:cTn>
                              </p:par>
                              <p:par>
                                <p:cTn id="19" presetID="22" presetClass="entr" presetSubtype="1" fill="hold" nodeType="with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wipe(up)">
                                      <p:cBhvr>
                                        <p:cTn id="21" dur="2000"/>
                                        <p:tgtEl>
                                          <p:spTgt spid="3">
                                            <p:txEl>
                                              <p:pRg st="2" end="2"/>
                                            </p:txEl>
                                          </p:spTgt>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22" presetClass="entr" presetSubtype="1" fill="hold" nodeType="clickEffect">
                                  <p:stCondLst>
                                    <p:cond delay="0"/>
                                  </p:stCondLst>
                                  <p:childTnLst>
                                    <p:set>
                                      <p:cBhvr>
                                        <p:cTn id="25" dur="1" fill="hold">
                                          <p:stCondLst>
                                            <p:cond delay="0"/>
                                          </p:stCondLst>
                                        </p:cTn>
                                        <p:tgtEl>
                                          <p:spTgt spid="30722"/>
                                        </p:tgtEl>
                                        <p:attrNameLst>
                                          <p:attrName>style.visibility</p:attrName>
                                        </p:attrNameLst>
                                      </p:cBhvr>
                                      <p:to>
                                        <p:strVal val="visible"/>
                                      </p:to>
                                    </p:set>
                                    <p:animEffect transition="in" filter="wipe(up)">
                                      <p:cBhvr>
                                        <p:cTn id="26" dur="2000"/>
                                        <p:tgtEl>
                                          <p:spTgt spid="30722"/>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22" presetClass="entr" presetSubtype="1" fill="hold" nodeType="clickEffect">
                                  <p:stCondLst>
                                    <p:cond delay="0"/>
                                  </p:stCondLst>
                                  <p:childTnLst>
                                    <p:set>
                                      <p:cBhvr>
                                        <p:cTn id="30" dur="1" fill="hold">
                                          <p:stCondLst>
                                            <p:cond delay="0"/>
                                          </p:stCondLst>
                                        </p:cTn>
                                        <p:tgtEl>
                                          <p:spTgt spid="30724"/>
                                        </p:tgtEl>
                                        <p:attrNameLst>
                                          <p:attrName>style.visibility</p:attrName>
                                        </p:attrNameLst>
                                      </p:cBhvr>
                                      <p:to>
                                        <p:strVal val="visible"/>
                                      </p:to>
                                    </p:set>
                                    <p:animEffect transition="in" filter="wipe(up)">
                                      <p:cBhvr>
                                        <p:cTn id="31" dur="2000"/>
                                        <p:tgtEl>
                                          <p:spTgt spid="30724"/>
                                        </p:tgtEl>
                                      </p:cBhvr>
                                    </p:animEffect>
                                  </p:childTnLst>
                                </p:cTn>
                              </p:par>
                            </p:childTnLst>
                          </p:cTn>
                        </p:par>
                      </p:childTnLst>
                    </p:cTn>
                  </p:par>
                  <p:par>
                    <p:cTn id="32" fill="hold" nodeType="clickPar">
                      <p:stCondLst>
                        <p:cond delay="indefinite"/>
                      </p:stCondLst>
                      <p:childTnLst>
                        <p:par>
                          <p:cTn id="33" fill="hold" nodeType="withGroup">
                            <p:stCondLst>
                              <p:cond delay="0"/>
                            </p:stCondLst>
                            <p:childTnLst>
                              <p:par>
                                <p:cTn id="34" presetID="22" presetClass="exit" presetSubtype="4" fill="hold" nodeType="clickEffect">
                                  <p:stCondLst>
                                    <p:cond delay="0"/>
                                  </p:stCondLst>
                                  <p:childTnLst>
                                    <p:animEffect transition="out" filter="wipe(down)">
                                      <p:cBhvr>
                                        <p:cTn id="35" dur="1000"/>
                                        <p:tgtEl>
                                          <p:spTgt spid="30724"/>
                                        </p:tgtEl>
                                      </p:cBhvr>
                                    </p:animEffect>
                                    <p:set>
                                      <p:cBhvr>
                                        <p:cTn id="36" dur="1" fill="hold">
                                          <p:stCondLst>
                                            <p:cond delay="999"/>
                                          </p:stCondLst>
                                        </p:cTn>
                                        <p:tgtEl>
                                          <p:spTgt spid="30724"/>
                                        </p:tgtEl>
                                        <p:attrNameLst>
                                          <p:attrName>style.visibility</p:attrName>
                                        </p:attrNameLst>
                                      </p:cBhvr>
                                      <p:to>
                                        <p:strVal val="hidden"/>
                                      </p:to>
                                    </p:set>
                                  </p:childTnLst>
                                </p:cTn>
                              </p:par>
                            </p:childTnLst>
                          </p:cTn>
                        </p:par>
                      </p:childTnLst>
                    </p:cTn>
                  </p:par>
                  <p:par>
                    <p:cTn id="37" fill="hold" nodeType="clickPar">
                      <p:stCondLst>
                        <p:cond delay="indefinite"/>
                      </p:stCondLst>
                      <p:childTnLst>
                        <p:par>
                          <p:cTn id="38" fill="hold" nodeType="withGroup">
                            <p:stCondLst>
                              <p:cond delay="0"/>
                            </p:stCondLst>
                            <p:childTnLst>
                              <p:par>
                                <p:cTn id="39" presetID="22" presetClass="exit" presetSubtype="4" fill="hold" nodeType="clickEffect">
                                  <p:stCondLst>
                                    <p:cond delay="0"/>
                                  </p:stCondLst>
                                  <p:childTnLst>
                                    <p:animEffect transition="out" filter="wipe(down)">
                                      <p:cBhvr>
                                        <p:cTn id="40" dur="1000"/>
                                        <p:tgtEl>
                                          <p:spTgt spid="30722"/>
                                        </p:tgtEl>
                                      </p:cBhvr>
                                    </p:animEffect>
                                    <p:set>
                                      <p:cBhvr>
                                        <p:cTn id="41" dur="1" fill="hold">
                                          <p:stCondLst>
                                            <p:cond delay="999"/>
                                          </p:stCondLst>
                                        </p:cTn>
                                        <p:tgtEl>
                                          <p:spTgt spid="30722"/>
                                        </p:tgtEl>
                                        <p:attrNameLst>
                                          <p:attrName>style.visibility</p:attrName>
                                        </p:attrNameLst>
                                      </p:cBhvr>
                                      <p:to>
                                        <p:strVal val="hidden"/>
                                      </p:to>
                                    </p:set>
                                  </p:childTnLst>
                                </p:cTn>
                              </p:par>
                            </p:childTnLst>
                          </p:cTn>
                        </p:par>
                      </p:childTnLst>
                    </p:cTn>
                  </p:par>
                  <p:par>
                    <p:cTn id="42" fill="hold" nodeType="clickPar">
                      <p:stCondLst>
                        <p:cond delay="indefinite"/>
                      </p:stCondLst>
                      <p:childTnLst>
                        <p:par>
                          <p:cTn id="43" fill="hold" nodeType="withGroup">
                            <p:stCondLst>
                              <p:cond delay="0"/>
                            </p:stCondLst>
                            <p:childTnLst>
                              <p:par>
                                <p:cTn id="44" presetID="22" presetClass="exit" presetSubtype="4" fill="hold" nodeType="clickEffect">
                                  <p:stCondLst>
                                    <p:cond delay="0"/>
                                  </p:stCondLst>
                                  <p:childTnLst>
                                    <p:animEffect transition="out" filter="wipe(down)">
                                      <p:cBhvr>
                                        <p:cTn id="45" dur="1000"/>
                                        <p:tgtEl>
                                          <p:spTgt spid="3">
                                            <p:txEl>
                                              <p:pRg st="1" end="1"/>
                                            </p:txEl>
                                          </p:spTgt>
                                        </p:tgtEl>
                                      </p:cBhvr>
                                    </p:animEffect>
                                    <p:set>
                                      <p:cBhvr>
                                        <p:cTn id="46" dur="1" fill="hold">
                                          <p:stCondLst>
                                            <p:cond delay="999"/>
                                          </p:stCondLst>
                                        </p:cTn>
                                        <p:tgtEl>
                                          <p:spTgt spid="3">
                                            <p:txEl>
                                              <p:pRg st="1" end="1"/>
                                            </p:txEl>
                                          </p:spTgt>
                                        </p:tgtEl>
                                        <p:attrNameLst>
                                          <p:attrName>style.visibility</p:attrName>
                                        </p:attrNameLst>
                                      </p:cBhvr>
                                      <p:to>
                                        <p:strVal val="hidden"/>
                                      </p:to>
                                    </p:set>
                                  </p:childTnLst>
                                </p:cTn>
                              </p:par>
                              <p:par>
                                <p:cTn id="47" presetID="22" presetClass="exit" presetSubtype="4" fill="hold" nodeType="withEffect">
                                  <p:stCondLst>
                                    <p:cond delay="0"/>
                                  </p:stCondLst>
                                  <p:childTnLst>
                                    <p:animEffect transition="out" filter="wipe(down)">
                                      <p:cBhvr>
                                        <p:cTn id="48" dur="1000"/>
                                        <p:tgtEl>
                                          <p:spTgt spid="3">
                                            <p:txEl>
                                              <p:pRg st="2" end="2"/>
                                            </p:txEl>
                                          </p:spTgt>
                                        </p:tgtEl>
                                      </p:cBhvr>
                                    </p:animEffect>
                                    <p:set>
                                      <p:cBhvr>
                                        <p:cTn id="49" dur="1" fill="hold">
                                          <p:stCondLst>
                                            <p:cond delay="999"/>
                                          </p:stCondLst>
                                        </p:cTn>
                                        <p:tgtEl>
                                          <p:spTgt spid="3">
                                            <p:txEl>
                                              <p:pRg st="2" end="2"/>
                                            </p:txEl>
                                          </p:spTgt>
                                        </p:tgtEl>
                                        <p:attrNameLst>
                                          <p:attrName>style.visibility</p:attrName>
                                        </p:attrNameLst>
                                      </p:cBhvr>
                                      <p:to>
                                        <p:strVal val="hidden"/>
                                      </p:to>
                                    </p:set>
                                  </p:childTnLst>
                                </p:cTn>
                              </p:par>
                            </p:childTnLst>
                          </p:cTn>
                        </p:par>
                      </p:childTnLst>
                    </p:cTn>
                  </p:par>
                  <p:par>
                    <p:cTn id="50" fill="hold" nodeType="clickPar">
                      <p:stCondLst>
                        <p:cond delay="indefinite"/>
                      </p:stCondLst>
                      <p:childTnLst>
                        <p:par>
                          <p:cTn id="51" fill="hold" nodeType="withGroup">
                            <p:stCondLst>
                              <p:cond delay="0"/>
                            </p:stCondLst>
                            <p:childTnLst>
                              <p:par>
                                <p:cTn id="52" presetID="22" presetClass="exit" presetSubtype="4" fill="hold" nodeType="clickEffect">
                                  <p:stCondLst>
                                    <p:cond delay="0"/>
                                  </p:stCondLst>
                                  <p:childTnLst>
                                    <p:animEffect transition="out" filter="wipe(down)">
                                      <p:cBhvr>
                                        <p:cTn id="53" dur="1000"/>
                                        <p:tgtEl>
                                          <p:spTgt spid="3">
                                            <p:txEl>
                                              <p:pRg st="0" end="0"/>
                                            </p:txEl>
                                          </p:spTgt>
                                        </p:tgtEl>
                                      </p:cBhvr>
                                    </p:animEffect>
                                    <p:set>
                                      <p:cBhvr>
                                        <p:cTn id="54" dur="1" fill="hold">
                                          <p:stCondLst>
                                            <p:cond delay="999"/>
                                          </p:stCondLst>
                                        </p:cTn>
                                        <p:tgtEl>
                                          <p:spTgt spid="3">
                                            <p:txEl>
                                              <p:pRg st="0" end="0"/>
                                            </p:txEl>
                                          </p:spTgt>
                                        </p:tgtEl>
                                        <p:attrNameLst>
                                          <p:attrName>style.visibility</p:attrName>
                                        </p:attrNameLst>
                                      </p:cBhvr>
                                      <p:to>
                                        <p:strVal val="hidden"/>
                                      </p:to>
                                    </p:set>
                                  </p:childTnLst>
                                </p:cTn>
                              </p:par>
                            </p:childTnLst>
                          </p:cTn>
                        </p:par>
                      </p:childTnLst>
                    </p:cTn>
                  </p:par>
                  <p:par>
                    <p:cTn id="55" fill="hold" nodeType="clickPar">
                      <p:stCondLst>
                        <p:cond delay="indefinite"/>
                      </p:stCondLst>
                      <p:childTnLst>
                        <p:par>
                          <p:cTn id="56" fill="hold" nodeType="withGroup">
                            <p:stCondLst>
                              <p:cond delay="0"/>
                            </p:stCondLst>
                            <p:childTnLst>
                              <p:par>
                                <p:cTn id="57" presetID="2" presetClass="exit" presetSubtype="1" fill="hold" nodeType="clickEffect">
                                  <p:stCondLst>
                                    <p:cond delay="0"/>
                                  </p:stCondLst>
                                  <p:childTnLst>
                                    <p:anim calcmode="lin" valueType="num">
                                      <p:cBhvr additive="base">
                                        <p:cTn id="58" dur="1000"/>
                                        <p:tgtEl>
                                          <p:spTgt spid="2"/>
                                        </p:tgtEl>
                                        <p:attrNameLst>
                                          <p:attrName>ppt_x</p:attrName>
                                        </p:attrNameLst>
                                      </p:cBhvr>
                                      <p:tavLst>
                                        <p:tav tm="0">
                                          <p:val>
                                            <p:strVal val="ppt_x"/>
                                          </p:val>
                                        </p:tav>
                                        <p:tav tm="100000">
                                          <p:val>
                                            <p:strVal val="ppt_x"/>
                                          </p:val>
                                        </p:tav>
                                      </p:tavLst>
                                    </p:anim>
                                    <p:anim calcmode="lin" valueType="num">
                                      <p:cBhvr additive="base">
                                        <p:cTn id="59" dur="1000"/>
                                        <p:tgtEl>
                                          <p:spTgt spid="2"/>
                                        </p:tgtEl>
                                        <p:attrNameLst>
                                          <p:attrName>ppt_y</p:attrName>
                                        </p:attrNameLst>
                                      </p:cBhvr>
                                      <p:tavLst>
                                        <p:tav tm="0">
                                          <p:val>
                                            <p:strVal val="ppt_y"/>
                                          </p:val>
                                        </p:tav>
                                        <p:tav tm="100000">
                                          <p:val>
                                            <p:strVal val="0-ppt_h/2"/>
                                          </p:val>
                                        </p:tav>
                                      </p:tavLst>
                                    </p:anim>
                                    <p:set>
                                      <p:cBhvr>
                                        <p:cTn id="60" dur="1" fill="hold">
                                          <p:stCondLst>
                                            <p:cond delay="999"/>
                                          </p:stCondLst>
                                        </p:cTn>
                                        <p:tgtEl>
                                          <p:spTgt spid="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52911E61-BDE7-47DE-8203-BB3E9C9A2232}"/>
              </a:ext>
            </a:extLst>
          </p:cNvPr>
          <p:cNvSpPr>
            <a:spLocks noGrp="1"/>
          </p:cNvSpPr>
          <p:nvPr>
            <p:ph type="title"/>
          </p:nvPr>
        </p:nvSpPr>
        <p:spPr>
          <a:xfrm>
            <a:off x="428596" y="571480"/>
            <a:ext cx="8229600" cy="1143000"/>
          </a:xfrm>
        </p:spPr>
        <p:txBody>
          <a:bodyPr/>
          <a:lstStyle/>
          <a:p>
            <a:pPr fontAlgn="auto">
              <a:spcAft>
                <a:spcPts val="0"/>
              </a:spcAft>
              <a:defRPr/>
            </a:pPr>
            <a:r>
              <a:rPr lang="sl-SI" dirty="0">
                <a:solidFill>
                  <a:srgbClr val="FF0000"/>
                </a:solidFill>
                <a:effectLst/>
              </a:rPr>
              <a:t>O Pitagori</a:t>
            </a:r>
          </a:p>
        </p:txBody>
      </p:sp>
      <p:sp>
        <p:nvSpPr>
          <p:cNvPr id="3" name="Ograda vsebine 2">
            <a:extLst>
              <a:ext uri="{FF2B5EF4-FFF2-40B4-BE49-F238E27FC236}">
                <a16:creationId xmlns:a16="http://schemas.microsoft.com/office/drawing/2014/main" id="{10CD69AF-BF45-4B1C-8027-829965B3225D}"/>
              </a:ext>
            </a:extLst>
          </p:cNvPr>
          <p:cNvSpPr>
            <a:spLocks noGrp="1"/>
          </p:cNvSpPr>
          <p:nvPr>
            <p:ph idx="1"/>
          </p:nvPr>
        </p:nvSpPr>
        <p:spPr>
          <a:xfrm>
            <a:off x="357188" y="2435225"/>
            <a:ext cx="8229600" cy="4422775"/>
          </a:xfrm>
        </p:spPr>
        <p:txBody>
          <a:bodyPr>
            <a:normAutofit fontScale="92500" lnSpcReduction="20000"/>
          </a:bodyPr>
          <a:lstStyle/>
          <a:p>
            <a:pPr marL="548640" indent="-411480" algn="just" fontAlgn="auto">
              <a:spcAft>
                <a:spcPts val="0"/>
              </a:spcAft>
              <a:buClr>
                <a:schemeClr val="tx1">
                  <a:shade val="95000"/>
                </a:schemeClr>
              </a:buClr>
              <a:buFont typeface="Wingdings 2"/>
              <a:buNone/>
              <a:defRPr/>
            </a:pPr>
            <a:r>
              <a:rPr lang="sl-SI" dirty="0">
                <a:solidFill>
                  <a:srgbClr val="39BB05"/>
                </a:solidFill>
              </a:rPr>
              <a:t>     Pitagora se je rodil na otoku Samosu leta 582 pr. n. št. Bil je matematik, filozof, astronom, glasbenik in mistik. V mladih letih je bil najverjetneje učenec </a:t>
            </a:r>
            <a:r>
              <a:rPr lang="sl-SI" dirty="0" err="1">
                <a:solidFill>
                  <a:srgbClr val="39BB05"/>
                </a:solidFill>
              </a:rPr>
              <a:t>Anaksimandra</a:t>
            </a:r>
            <a:r>
              <a:rPr lang="sl-SI" dirty="0">
                <a:solidFill>
                  <a:srgbClr val="39BB05"/>
                </a:solidFill>
              </a:rPr>
              <a:t> in Talesa. Zaradi tiranije vladarja </a:t>
            </a:r>
            <a:r>
              <a:rPr lang="sl-SI" dirty="0" err="1">
                <a:solidFill>
                  <a:srgbClr val="39BB05"/>
                </a:solidFill>
              </a:rPr>
              <a:t>Polikrata</a:t>
            </a:r>
            <a:r>
              <a:rPr lang="sl-SI" dirty="0">
                <a:solidFill>
                  <a:srgbClr val="39BB05"/>
                </a:solidFill>
              </a:rPr>
              <a:t> je odšel z otoka in se naselil v mestecu </a:t>
            </a:r>
            <a:r>
              <a:rPr lang="sl-SI" dirty="0" err="1">
                <a:solidFill>
                  <a:srgbClr val="39BB05"/>
                </a:solidFill>
              </a:rPr>
              <a:t>Kroton</a:t>
            </a:r>
            <a:r>
              <a:rPr lang="sl-SI" dirty="0">
                <a:solidFill>
                  <a:srgbClr val="39BB05"/>
                </a:solidFill>
              </a:rPr>
              <a:t> v južni Italiji. Tam je ustanovil filozofsko šolo, katere učenci so se imenovali Pitagorejci. Ti so počasi dobili močan politični vpliv, ki se je ohranil še skoraj 100 let po Pitagorovi smrti. Delovanje Pitagorove šole je bilo dolgo zakrito zaradi molčečnosti učencev. Ukvarjali so se z glasbo in števili, najbolj znan izdelek te šole pa je zagotovo </a:t>
            </a:r>
            <a:r>
              <a:rPr lang="sl-SI" u="dbl" dirty="0">
                <a:solidFill>
                  <a:srgbClr val="39BB05"/>
                </a:solidFill>
              </a:rPr>
              <a:t>Pitagorov izrek</a:t>
            </a:r>
            <a:r>
              <a:rPr lang="sl-SI" dirty="0">
                <a:solidFill>
                  <a:srgbClr val="39BB05"/>
                </a:solidFill>
              </a:rPr>
              <a:t>.</a:t>
            </a:r>
          </a:p>
          <a:p>
            <a:pPr marL="548640" indent="-411480" fontAlgn="auto">
              <a:spcAft>
                <a:spcPts val="0"/>
              </a:spcAft>
              <a:buClr>
                <a:schemeClr val="tx1">
                  <a:shade val="95000"/>
                </a:schemeClr>
              </a:buClr>
              <a:buFont typeface="Wingdings 2"/>
              <a:buNone/>
              <a:defRPr/>
            </a:pPr>
            <a:endParaRPr lang="sl-SI" dirty="0"/>
          </a:p>
        </p:txBody>
      </p:sp>
      <p:pic>
        <p:nvPicPr>
          <p:cNvPr id="7" name="Slika 6">
            <a:extLst>
              <a:ext uri="{FF2B5EF4-FFF2-40B4-BE49-F238E27FC236}">
                <a16:creationId xmlns:a16="http://schemas.microsoft.com/office/drawing/2014/main" id="{742F8BA1-B81F-4B0C-AA7B-49AEFFC6A138}"/>
              </a:ext>
            </a:extLst>
          </p:cNvPr>
          <p:cNvPicPr/>
          <p:nvPr/>
        </p:nvPicPr>
        <p:blipFill>
          <a:blip r:embed="rId2" cstate="print"/>
          <a:srcRect/>
          <a:stretch>
            <a:fillRect/>
          </a:stretch>
        </p:blipFill>
        <p:spPr bwMode="auto">
          <a:xfrm>
            <a:off x="142844" y="142852"/>
            <a:ext cx="1785950" cy="2143140"/>
          </a:xfrm>
          <a:prstGeom prst="rect">
            <a:avLst/>
          </a:prstGeom>
          <a:ln w="190500" cap="sq">
            <a:solidFill>
              <a:srgbClr val="C8C6BD"/>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ntr" presetSubtype="16"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diamond(in)">
                                      <p:cBhvr>
                                        <p:cTn id="7" dur="2000"/>
                                        <p:tgtEl>
                                          <p:spTgt spid="7"/>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1"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 calcmode="lin" valueType="num">
                                      <p:cBhvr additive="base">
                                        <p:cTn id="12" dur="2000" fill="hold"/>
                                        <p:tgtEl>
                                          <p:spTgt spid="2"/>
                                        </p:tgtEl>
                                        <p:attrNameLst>
                                          <p:attrName>ppt_x</p:attrName>
                                        </p:attrNameLst>
                                      </p:cBhvr>
                                      <p:tavLst>
                                        <p:tav tm="0">
                                          <p:val>
                                            <p:strVal val="#ppt_x"/>
                                          </p:val>
                                        </p:tav>
                                        <p:tav tm="100000">
                                          <p:val>
                                            <p:strVal val="#ppt_x"/>
                                          </p:val>
                                        </p:tav>
                                      </p:tavLst>
                                    </p:anim>
                                    <p:anim calcmode="lin" valueType="num">
                                      <p:cBhvr additive="base">
                                        <p:cTn id="13" dur="2000" fill="hold"/>
                                        <p:tgtEl>
                                          <p:spTgt spid="2"/>
                                        </p:tgtEl>
                                        <p:attrNameLst>
                                          <p:attrName>ppt_y</p:attrName>
                                        </p:attrNameLst>
                                      </p:cBhvr>
                                      <p:tavLst>
                                        <p:tav tm="0">
                                          <p:val>
                                            <p:strVal val="0-#ppt_h/2"/>
                                          </p:val>
                                        </p:tav>
                                        <p:tav tm="100000">
                                          <p:val>
                                            <p:strVal val="#ppt_y"/>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4" presetClass="entr" presetSubtype="16" fill="hold" grpId="0" nodeType="clickEffect">
                                  <p:stCondLst>
                                    <p:cond delay="0"/>
                                  </p:stCondLst>
                                  <p:childTnLst>
                                    <p:set>
                                      <p:cBhvr>
                                        <p:cTn id="17" dur="1" fill="hold">
                                          <p:stCondLst>
                                            <p:cond delay="0"/>
                                          </p:stCondLst>
                                        </p:cTn>
                                        <p:tgtEl>
                                          <p:spTgt spid="3">
                                            <p:txEl>
                                              <p:pRg st="0" end="0"/>
                                            </p:txEl>
                                          </p:spTgt>
                                        </p:tgtEl>
                                        <p:attrNameLst>
                                          <p:attrName>style.visibility</p:attrName>
                                        </p:attrNameLst>
                                      </p:cBhvr>
                                      <p:to>
                                        <p:strVal val="visible"/>
                                      </p:to>
                                    </p:set>
                                    <p:animEffect transition="in" filter="box(in)">
                                      <p:cBhvr>
                                        <p:cTn id="18" dur="1000"/>
                                        <p:tgtEl>
                                          <p:spTgt spid="3">
                                            <p:txEl>
                                              <p:pRg st="0" end="0"/>
                                            </p:txEl>
                                          </p:spTgt>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4" presetClass="exit" presetSubtype="16" fill="hold" grpId="1" nodeType="clickEffect">
                                  <p:stCondLst>
                                    <p:cond delay="0"/>
                                  </p:stCondLst>
                                  <p:childTnLst>
                                    <p:animEffect transition="out" filter="box(in)">
                                      <p:cBhvr>
                                        <p:cTn id="22" dur="2000"/>
                                        <p:tgtEl>
                                          <p:spTgt spid="3">
                                            <p:txEl>
                                              <p:pRg st="0" end="0"/>
                                            </p:txEl>
                                          </p:spTgt>
                                        </p:tgtEl>
                                      </p:cBhvr>
                                    </p:animEffect>
                                    <p:set>
                                      <p:cBhvr>
                                        <p:cTn id="23" dur="1" fill="hold">
                                          <p:stCondLst>
                                            <p:cond delay="1999"/>
                                          </p:stCondLst>
                                        </p:cTn>
                                        <p:tgtEl>
                                          <p:spTgt spid="3">
                                            <p:txEl>
                                              <p:pRg st="0" end="0"/>
                                            </p:txEl>
                                          </p:spTgt>
                                        </p:tgtEl>
                                        <p:attrNameLst>
                                          <p:attrName>style.visibility</p:attrName>
                                        </p:attrNameLst>
                                      </p:cBhvr>
                                      <p:to>
                                        <p:strVal val="hidden"/>
                                      </p:to>
                                    </p:set>
                                  </p:childTnLst>
                                </p:cTn>
                              </p:par>
                            </p:childTnLst>
                          </p:cTn>
                        </p:par>
                      </p:childTnLst>
                    </p:cTn>
                  </p:par>
                  <p:par>
                    <p:cTn id="24" fill="hold" nodeType="clickPar">
                      <p:stCondLst>
                        <p:cond delay="indefinite"/>
                      </p:stCondLst>
                      <p:childTnLst>
                        <p:par>
                          <p:cTn id="25" fill="hold" nodeType="withGroup">
                            <p:stCondLst>
                              <p:cond delay="0"/>
                            </p:stCondLst>
                            <p:childTnLst>
                              <p:par>
                                <p:cTn id="26" presetID="2" presetClass="exit" presetSubtype="1" fill="hold" nodeType="clickEffect">
                                  <p:stCondLst>
                                    <p:cond delay="0"/>
                                  </p:stCondLst>
                                  <p:childTnLst>
                                    <p:anim calcmode="lin" valueType="num">
                                      <p:cBhvr additive="base">
                                        <p:cTn id="27" dur="1000"/>
                                        <p:tgtEl>
                                          <p:spTgt spid="2"/>
                                        </p:tgtEl>
                                        <p:attrNameLst>
                                          <p:attrName>ppt_x</p:attrName>
                                        </p:attrNameLst>
                                      </p:cBhvr>
                                      <p:tavLst>
                                        <p:tav tm="0">
                                          <p:val>
                                            <p:strVal val="ppt_x"/>
                                          </p:val>
                                        </p:tav>
                                        <p:tav tm="100000">
                                          <p:val>
                                            <p:strVal val="ppt_x"/>
                                          </p:val>
                                        </p:tav>
                                      </p:tavLst>
                                    </p:anim>
                                    <p:anim calcmode="lin" valueType="num">
                                      <p:cBhvr additive="base">
                                        <p:cTn id="28" dur="1000"/>
                                        <p:tgtEl>
                                          <p:spTgt spid="2"/>
                                        </p:tgtEl>
                                        <p:attrNameLst>
                                          <p:attrName>ppt_y</p:attrName>
                                        </p:attrNameLst>
                                      </p:cBhvr>
                                      <p:tavLst>
                                        <p:tav tm="0">
                                          <p:val>
                                            <p:strVal val="ppt_y"/>
                                          </p:val>
                                        </p:tav>
                                        <p:tav tm="100000">
                                          <p:val>
                                            <p:strVal val="0-ppt_h/2"/>
                                          </p:val>
                                        </p:tav>
                                      </p:tavLst>
                                    </p:anim>
                                    <p:set>
                                      <p:cBhvr>
                                        <p:cTn id="29" dur="1" fill="hold">
                                          <p:stCondLst>
                                            <p:cond delay="999"/>
                                          </p:stCondLst>
                                        </p:cTn>
                                        <p:tgtEl>
                                          <p:spTgt spid="2"/>
                                        </p:tgtEl>
                                        <p:attrNameLst>
                                          <p:attrName>style.visibility</p:attrName>
                                        </p:attrNameLst>
                                      </p:cBhvr>
                                      <p:to>
                                        <p:strVal val="hidden"/>
                                      </p:to>
                                    </p:set>
                                  </p:childTnLst>
                                </p:cTn>
                              </p:par>
                            </p:childTnLst>
                          </p:cTn>
                        </p:par>
                      </p:childTnLst>
                    </p:cTn>
                  </p:par>
                  <p:par>
                    <p:cTn id="30" fill="hold" nodeType="clickPar">
                      <p:stCondLst>
                        <p:cond delay="indefinite"/>
                      </p:stCondLst>
                      <p:childTnLst>
                        <p:par>
                          <p:cTn id="31" fill="hold" nodeType="withGroup">
                            <p:stCondLst>
                              <p:cond delay="0"/>
                            </p:stCondLst>
                            <p:childTnLst>
                              <p:par>
                                <p:cTn id="32" presetID="8" presetClass="exit" presetSubtype="16" fill="hold" nodeType="clickEffect">
                                  <p:stCondLst>
                                    <p:cond delay="0"/>
                                  </p:stCondLst>
                                  <p:childTnLst>
                                    <p:animEffect transition="out" filter="diamond(in)">
                                      <p:cBhvr>
                                        <p:cTn id="33" dur="1000"/>
                                        <p:tgtEl>
                                          <p:spTgt spid="7"/>
                                        </p:tgtEl>
                                      </p:cBhvr>
                                    </p:animEffect>
                                    <p:set>
                                      <p:cBhvr>
                                        <p:cTn id="34" dur="1" fill="hold">
                                          <p:stCondLst>
                                            <p:cond delay="999"/>
                                          </p:stCondLst>
                                        </p:cTn>
                                        <p:tgtEl>
                                          <p:spTgt spid="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E73FCF11-B3D2-4543-9C4E-51897E3BD321}"/>
              </a:ext>
            </a:extLst>
          </p:cNvPr>
          <p:cNvSpPr>
            <a:spLocks noGrp="1"/>
          </p:cNvSpPr>
          <p:nvPr>
            <p:ph type="title"/>
          </p:nvPr>
        </p:nvSpPr>
        <p:spPr>
          <a:xfrm>
            <a:off x="428596" y="142852"/>
            <a:ext cx="8229600" cy="1143000"/>
          </a:xfrm>
        </p:spPr>
        <p:txBody>
          <a:bodyPr/>
          <a:lstStyle/>
          <a:p>
            <a:pPr fontAlgn="auto">
              <a:spcAft>
                <a:spcPts val="0"/>
              </a:spcAft>
              <a:defRPr/>
            </a:pPr>
            <a:r>
              <a:rPr lang="sl-SI" dirty="0">
                <a:solidFill>
                  <a:srgbClr val="FF3300"/>
                </a:solidFill>
                <a:effectLst/>
              </a:rPr>
              <a:t>Kaj je Pitagorov izrek</a:t>
            </a:r>
          </a:p>
        </p:txBody>
      </p:sp>
      <p:sp>
        <p:nvSpPr>
          <p:cNvPr id="3" name="Ograda vsebine 2">
            <a:extLst>
              <a:ext uri="{FF2B5EF4-FFF2-40B4-BE49-F238E27FC236}">
                <a16:creationId xmlns:a16="http://schemas.microsoft.com/office/drawing/2014/main" id="{7EBE6542-CAE1-432A-B3B2-46A33586298D}"/>
              </a:ext>
            </a:extLst>
          </p:cNvPr>
          <p:cNvSpPr>
            <a:spLocks noGrp="1"/>
          </p:cNvSpPr>
          <p:nvPr>
            <p:ph idx="1"/>
          </p:nvPr>
        </p:nvSpPr>
        <p:spPr>
          <a:xfrm>
            <a:off x="428625" y="1143000"/>
            <a:ext cx="8043863" cy="4708525"/>
          </a:xfrm>
        </p:spPr>
        <p:txBody>
          <a:bodyPr>
            <a:normAutofit lnSpcReduction="10000"/>
          </a:bodyPr>
          <a:lstStyle/>
          <a:p>
            <a:pPr marL="548640" indent="-411480" fontAlgn="auto">
              <a:spcAft>
                <a:spcPts val="0"/>
              </a:spcAft>
              <a:buClr>
                <a:srgbClr val="01BFBF"/>
              </a:buClr>
              <a:buFont typeface="Wingdings" pitchFamily="2" charset="2"/>
              <a:buChar char="Ø"/>
              <a:defRPr/>
            </a:pPr>
            <a:r>
              <a:rPr lang="sl-SI" dirty="0">
                <a:solidFill>
                  <a:srgbClr val="01BFBF"/>
                </a:solidFill>
              </a:rPr>
              <a:t>Pitagorov izrek je pravilo, ki ugotavlja odnose med dolžinami stranic v pravokotnem trikotniku. Glasi se: </a:t>
            </a:r>
          </a:p>
          <a:p>
            <a:pPr marL="548640" indent="-411480" fontAlgn="auto">
              <a:spcAft>
                <a:spcPts val="0"/>
              </a:spcAft>
              <a:buClr>
                <a:srgbClr val="39BB05"/>
              </a:buClr>
              <a:buFont typeface="Wingdings" pitchFamily="2" charset="2"/>
              <a:buChar char="Ø"/>
              <a:defRPr/>
            </a:pPr>
            <a:r>
              <a:rPr lang="sl-SI" b="1" u="sng" dirty="0">
                <a:solidFill>
                  <a:srgbClr val="39BB05"/>
                </a:solidFill>
              </a:rPr>
              <a:t>Ploščina kvadrata nad hipotenuzo je enaka vsoti ploščin kvadratov nad obema katetama.</a:t>
            </a:r>
            <a:r>
              <a:rPr lang="sl-SI" b="1" dirty="0">
                <a:solidFill>
                  <a:srgbClr val="FF0000"/>
                </a:solidFill>
                <a:latin typeface="Calibri" pitchFamily="34" charset="0"/>
                <a:ea typeface="Calibri" pitchFamily="34" charset="0"/>
                <a:cs typeface="Times New Roman" pitchFamily="18" charset="0"/>
              </a:rPr>
              <a:t>           </a:t>
            </a:r>
            <a:r>
              <a:rPr lang="sl-SI" b="1" u="sng" dirty="0">
                <a:solidFill>
                  <a:srgbClr val="FF0000"/>
                </a:solidFill>
                <a:latin typeface="Calibri" pitchFamily="34" charset="0"/>
                <a:ea typeface="Calibri" pitchFamily="34" charset="0"/>
                <a:cs typeface="Times New Roman" pitchFamily="18" charset="0"/>
              </a:rPr>
              <a:t>c</a:t>
            </a:r>
            <a:r>
              <a:rPr lang="sl-SI" b="1" u="sng" baseline="30000" dirty="0">
                <a:solidFill>
                  <a:srgbClr val="FF0000"/>
                </a:solidFill>
                <a:latin typeface="Calibri" pitchFamily="34" charset="0"/>
                <a:ea typeface="Calibri" pitchFamily="34" charset="0"/>
                <a:cs typeface="Times New Roman" pitchFamily="18" charset="0"/>
              </a:rPr>
              <a:t>2</a:t>
            </a:r>
            <a:r>
              <a:rPr lang="sl-SI" b="1" u="sng" dirty="0">
                <a:solidFill>
                  <a:srgbClr val="FF0000"/>
                </a:solidFill>
                <a:latin typeface="Calibri" pitchFamily="34" charset="0"/>
                <a:ea typeface="Calibri" pitchFamily="34" charset="0"/>
                <a:cs typeface="Times New Roman" pitchFamily="18" charset="0"/>
              </a:rPr>
              <a:t> = a</a:t>
            </a:r>
            <a:r>
              <a:rPr lang="sl-SI" b="1" u="sng" baseline="30000" dirty="0">
                <a:solidFill>
                  <a:srgbClr val="FF0000"/>
                </a:solidFill>
                <a:latin typeface="Calibri" pitchFamily="34" charset="0"/>
                <a:ea typeface="Calibri" pitchFamily="34" charset="0"/>
                <a:cs typeface="Times New Roman" pitchFamily="18" charset="0"/>
              </a:rPr>
              <a:t>2</a:t>
            </a:r>
            <a:r>
              <a:rPr lang="sl-SI" b="1" u="sng" dirty="0">
                <a:solidFill>
                  <a:srgbClr val="FF0000"/>
                </a:solidFill>
                <a:latin typeface="Calibri" pitchFamily="34" charset="0"/>
                <a:ea typeface="Calibri" pitchFamily="34" charset="0"/>
                <a:cs typeface="Times New Roman" pitchFamily="18" charset="0"/>
              </a:rPr>
              <a:t> + b</a:t>
            </a:r>
            <a:r>
              <a:rPr lang="sl-SI" b="1" u="sng" baseline="30000" dirty="0">
                <a:solidFill>
                  <a:srgbClr val="FF0000"/>
                </a:solidFill>
                <a:latin typeface="Calibri" pitchFamily="34" charset="0"/>
                <a:ea typeface="Calibri" pitchFamily="34" charset="0"/>
                <a:cs typeface="Times New Roman" pitchFamily="18" charset="0"/>
              </a:rPr>
              <a:t>2</a:t>
            </a:r>
            <a:endParaRPr lang="sl-SI" u="sng" dirty="0">
              <a:solidFill>
                <a:srgbClr val="39BB05"/>
              </a:solidFill>
            </a:endParaRPr>
          </a:p>
          <a:p>
            <a:pPr marL="548640" indent="-411480" fontAlgn="auto">
              <a:spcAft>
                <a:spcPts val="0"/>
              </a:spcAft>
              <a:buClr>
                <a:srgbClr val="01BFBF"/>
              </a:buClr>
              <a:buFont typeface="Wingdings" pitchFamily="2" charset="2"/>
              <a:buChar char="Ø"/>
              <a:defRPr/>
            </a:pPr>
            <a:r>
              <a:rPr lang="sl-SI" dirty="0">
                <a:solidFill>
                  <a:srgbClr val="01BFBF"/>
                </a:solidFill>
              </a:rPr>
              <a:t>Čeprav so Pitagorov izrek poznali že pred Pitagoro in so ga tudi uporabljali, ga niso znali zapisati. Izrek se po Pitagori imenuje zato, ker je bil on prvi, ki ga je zapisal.</a:t>
            </a:r>
          </a:p>
          <a:p>
            <a:pPr marL="548640" indent="-411480" fontAlgn="auto">
              <a:spcAft>
                <a:spcPts val="0"/>
              </a:spcAft>
              <a:buClr>
                <a:schemeClr val="tx1">
                  <a:shade val="95000"/>
                </a:schemeClr>
              </a:buClr>
              <a:buFont typeface="Wingdings 2"/>
              <a:buNone/>
              <a:defRPr/>
            </a:pPr>
            <a:r>
              <a:rPr lang="sl-SI" b="1" dirty="0">
                <a:solidFill>
                  <a:srgbClr val="FF0000"/>
                </a:solidFill>
                <a:latin typeface="Calibri" pitchFamily="34" charset="0"/>
                <a:ea typeface="Calibri" pitchFamily="34" charset="0"/>
                <a:cs typeface="Times New Roman" pitchFamily="18" charset="0"/>
              </a:rPr>
              <a:t>                                          </a:t>
            </a:r>
            <a:endParaRPr lang="sl-SI" sz="3000" dirty="0"/>
          </a:p>
        </p:txBody>
      </p:sp>
      <p:pic>
        <p:nvPicPr>
          <p:cNvPr id="4" name="Slika 3">
            <a:extLst>
              <a:ext uri="{FF2B5EF4-FFF2-40B4-BE49-F238E27FC236}">
                <a16:creationId xmlns:a16="http://schemas.microsoft.com/office/drawing/2014/main" id="{C3C84AD1-98CE-4956-B5E9-570A5FA7324D}"/>
              </a:ext>
            </a:extLst>
          </p:cNvPr>
          <p:cNvPicPr/>
          <p:nvPr/>
        </p:nvPicPr>
        <p:blipFill>
          <a:blip r:embed="rId2" cstate="print"/>
          <a:srcRect/>
          <a:stretch>
            <a:fillRect/>
          </a:stretch>
        </p:blipFill>
        <p:spPr bwMode="auto">
          <a:xfrm>
            <a:off x="1857356" y="5286388"/>
            <a:ext cx="2867030" cy="1410506"/>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5" name="Slika 4">
            <a:extLst>
              <a:ext uri="{FF2B5EF4-FFF2-40B4-BE49-F238E27FC236}">
                <a16:creationId xmlns:a16="http://schemas.microsoft.com/office/drawing/2014/main" id="{17C201DB-3844-4083-BFB9-54046DC23014}"/>
              </a:ext>
            </a:extLst>
          </p:cNvPr>
          <p:cNvPicPr/>
          <p:nvPr/>
        </p:nvPicPr>
        <p:blipFill>
          <a:blip r:embed="rId3"/>
          <a:srcRect/>
          <a:stretch>
            <a:fillRect/>
          </a:stretch>
        </p:blipFill>
        <p:spPr bwMode="auto">
          <a:xfrm>
            <a:off x="7215188" y="4929188"/>
            <a:ext cx="1928812" cy="1928812"/>
          </a:xfrm>
          <a:prstGeom prst="rect">
            <a:avLst/>
          </a:prstGeom>
          <a:ln>
            <a:noFill/>
          </a:ln>
          <a:effectLst>
            <a:outerShdw blurRad="292100" dist="139700" dir="2700000" algn="tl" rotWithShape="0">
              <a:srgbClr val="333333">
                <a:alpha val="65000"/>
              </a:srgbClr>
            </a:outerShdw>
          </a:effectLst>
        </p:spPr>
      </p:pic>
      <p:sp>
        <p:nvSpPr>
          <p:cNvPr id="5126" name="Rectangle 1">
            <a:extLst>
              <a:ext uri="{FF2B5EF4-FFF2-40B4-BE49-F238E27FC236}">
                <a16:creationId xmlns:a16="http://schemas.microsoft.com/office/drawing/2014/main" id="{233E4EE0-892B-4496-B3EF-A9C1E5036608}"/>
              </a:ext>
            </a:extLst>
          </p:cNvPr>
          <p:cNvSpPr>
            <a:spLocks noChangeArrowheads="1"/>
          </p:cNvSpPr>
          <p:nvPr/>
        </p:nvSpPr>
        <p:spPr bwMode="auto">
          <a:xfrm>
            <a:off x="0" y="28575"/>
            <a:ext cx="47307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a:solidFill>
                  <a:schemeClr val="tx1"/>
                </a:solidFill>
                <a:latin typeface="Book Antiqua" panose="02040602050305030304" pitchFamily="18" charset="0"/>
              </a:defRPr>
            </a:lvl1pPr>
            <a:lvl2pPr marL="742950" indent="-285750">
              <a:defRPr>
                <a:solidFill>
                  <a:schemeClr val="tx1"/>
                </a:solidFill>
                <a:latin typeface="Book Antiqua" panose="02040602050305030304" pitchFamily="18" charset="0"/>
              </a:defRPr>
            </a:lvl2pPr>
            <a:lvl3pPr marL="1143000" indent="-228600">
              <a:defRPr>
                <a:solidFill>
                  <a:schemeClr val="tx1"/>
                </a:solidFill>
                <a:latin typeface="Book Antiqua" panose="02040602050305030304" pitchFamily="18" charset="0"/>
              </a:defRPr>
            </a:lvl3pPr>
            <a:lvl4pPr marL="1600200" indent="-228600">
              <a:defRPr>
                <a:solidFill>
                  <a:schemeClr val="tx1"/>
                </a:solidFill>
                <a:latin typeface="Book Antiqua" panose="02040602050305030304" pitchFamily="18" charset="0"/>
              </a:defRPr>
            </a:lvl4pPr>
            <a:lvl5pPr marL="2057400" indent="-228600">
              <a:defRPr>
                <a:solidFill>
                  <a:schemeClr val="tx1"/>
                </a:solidFill>
                <a:latin typeface="Book Antiqua" panose="02040602050305030304" pitchFamily="18" charset="0"/>
              </a:defRPr>
            </a:lvl5pPr>
            <a:lvl6pPr marL="2514600" indent="-228600" fontAlgn="base">
              <a:spcBef>
                <a:spcPct val="0"/>
              </a:spcBef>
              <a:spcAft>
                <a:spcPct val="0"/>
              </a:spcAft>
              <a:defRPr>
                <a:solidFill>
                  <a:schemeClr val="tx1"/>
                </a:solidFill>
                <a:latin typeface="Book Antiqua" panose="02040602050305030304" pitchFamily="18" charset="0"/>
              </a:defRPr>
            </a:lvl6pPr>
            <a:lvl7pPr marL="2971800" indent="-228600" fontAlgn="base">
              <a:spcBef>
                <a:spcPct val="0"/>
              </a:spcBef>
              <a:spcAft>
                <a:spcPct val="0"/>
              </a:spcAft>
              <a:defRPr>
                <a:solidFill>
                  <a:schemeClr val="tx1"/>
                </a:solidFill>
                <a:latin typeface="Book Antiqua" panose="02040602050305030304" pitchFamily="18" charset="0"/>
              </a:defRPr>
            </a:lvl7pPr>
            <a:lvl8pPr marL="3429000" indent="-228600" fontAlgn="base">
              <a:spcBef>
                <a:spcPct val="0"/>
              </a:spcBef>
              <a:spcAft>
                <a:spcPct val="0"/>
              </a:spcAft>
              <a:defRPr>
                <a:solidFill>
                  <a:schemeClr val="tx1"/>
                </a:solidFill>
                <a:latin typeface="Book Antiqua" panose="02040602050305030304" pitchFamily="18" charset="0"/>
              </a:defRPr>
            </a:lvl8pPr>
            <a:lvl9pPr marL="3886200" indent="-228600" fontAlgn="base">
              <a:spcBef>
                <a:spcPct val="0"/>
              </a:spcBef>
              <a:spcAft>
                <a:spcPct val="0"/>
              </a:spcAft>
              <a:defRPr>
                <a:solidFill>
                  <a:schemeClr val="tx1"/>
                </a:solidFill>
                <a:latin typeface="Book Antiqua" panose="02040602050305030304" pitchFamily="18" charset="0"/>
              </a:defRPr>
            </a:lvl9pPr>
          </a:lstStyle>
          <a:p>
            <a:r>
              <a:rPr lang="sl-SI" altLang="sl-SI" sz="2000" b="1">
                <a:solidFill>
                  <a:srgbClr val="FF0000"/>
                </a:solidFill>
                <a:latin typeface="Calibri" panose="020F0502020204030204" pitchFamily="34" charset="0"/>
                <a:ea typeface="Calibri" panose="020F0502020204030204" pitchFamily="34" charset="0"/>
                <a:cs typeface="Times New Roman" panose="02020603050405020304" pitchFamily="18" charset="0"/>
              </a:rPr>
              <a:t>     </a:t>
            </a:r>
            <a:endParaRPr lang="sl-SI" altLang="sl-SI" sz="3200">
              <a:latin typeface="Arial" panose="020B0604020202020204" pitchFamily="34" charset="0"/>
              <a:ea typeface="Calibri" panose="020F0502020204030204" pitchFamily="34"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1"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2000" fill="hold"/>
                                        <p:tgtEl>
                                          <p:spTgt spid="2"/>
                                        </p:tgtEl>
                                        <p:attrNameLst>
                                          <p:attrName>ppt_x</p:attrName>
                                        </p:attrNameLst>
                                      </p:cBhvr>
                                      <p:tavLst>
                                        <p:tav tm="0">
                                          <p:val>
                                            <p:strVal val="#ppt_x"/>
                                          </p:val>
                                        </p:tav>
                                        <p:tav tm="100000">
                                          <p:val>
                                            <p:strVal val="#ppt_x"/>
                                          </p:val>
                                        </p:tav>
                                      </p:tavLst>
                                    </p:anim>
                                    <p:anim calcmode="lin" valueType="num">
                                      <p:cBhvr additive="base">
                                        <p:cTn id="8" dur="2000" fill="hold"/>
                                        <p:tgtEl>
                                          <p:spTgt spid="2"/>
                                        </p:tgtEl>
                                        <p:attrNameLst>
                                          <p:attrName>ppt_y</p:attrName>
                                        </p:attrNameLst>
                                      </p:cBhvr>
                                      <p:tavLst>
                                        <p:tav tm="0">
                                          <p:val>
                                            <p:strVal val="0-#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4" presetClass="entr" presetSubtype="16"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box(in)">
                                      <p:cBhvr>
                                        <p:cTn id="13" dur="2000"/>
                                        <p:tgtEl>
                                          <p:spTgt spid="3">
                                            <p:txEl>
                                              <p:pRg st="0" end="0"/>
                                            </p:txEl>
                                          </p:spTgt>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4" presetClass="entr" presetSubtype="16"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box(in)">
                                      <p:cBhvr>
                                        <p:cTn id="18" dur="2000"/>
                                        <p:tgtEl>
                                          <p:spTgt spid="3">
                                            <p:txEl>
                                              <p:pRg st="1" end="1"/>
                                            </p:txEl>
                                          </p:spTgt>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4" presetClass="entr" presetSubtype="16"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box(in)">
                                      <p:cBhvr>
                                        <p:cTn id="23" dur="2000"/>
                                        <p:tgtEl>
                                          <p:spTgt spid="3">
                                            <p:txEl>
                                              <p:pRg st="2" end="2"/>
                                            </p:txEl>
                                          </p:spTgt>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8" presetClass="entr" presetSubtype="16" fill="hold" nodeType="clickEffect">
                                  <p:stCondLst>
                                    <p:cond delay="0"/>
                                  </p:stCondLst>
                                  <p:childTnLst>
                                    <p:set>
                                      <p:cBhvr>
                                        <p:cTn id="27" dur="1" fill="hold">
                                          <p:stCondLst>
                                            <p:cond delay="0"/>
                                          </p:stCondLst>
                                        </p:cTn>
                                        <p:tgtEl>
                                          <p:spTgt spid="4"/>
                                        </p:tgtEl>
                                        <p:attrNameLst>
                                          <p:attrName>style.visibility</p:attrName>
                                        </p:attrNameLst>
                                      </p:cBhvr>
                                      <p:to>
                                        <p:strVal val="visible"/>
                                      </p:to>
                                    </p:set>
                                    <p:animEffect transition="in" filter="diamond(in)">
                                      <p:cBhvr>
                                        <p:cTn id="28" dur="2000"/>
                                        <p:tgtEl>
                                          <p:spTgt spid="4"/>
                                        </p:tgtEl>
                                      </p:cBhvr>
                                    </p:animEffect>
                                  </p:childTnLst>
                                </p:cTn>
                              </p:par>
                            </p:childTnLst>
                          </p:cTn>
                        </p:par>
                      </p:childTnLst>
                    </p:cTn>
                  </p:par>
                  <p:par>
                    <p:cTn id="29" fill="hold" nodeType="clickPar">
                      <p:stCondLst>
                        <p:cond delay="indefinite"/>
                      </p:stCondLst>
                      <p:childTnLst>
                        <p:par>
                          <p:cTn id="30" fill="hold" nodeType="withGroup">
                            <p:stCondLst>
                              <p:cond delay="0"/>
                            </p:stCondLst>
                            <p:childTnLst>
                              <p:par>
                                <p:cTn id="31" presetID="8" presetClass="entr" presetSubtype="16" fill="hold" nodeType="clickEffect">
                                  <p:stCondLst>
                                    <p:cond delay="0"/>
                                  </p:stCondLst>
                                  <p:childTnLst>
                                    <p:set>
                                      <p:cBhvr>
                                        <p:cTn id="32" dur="1" fill="hold">
                                          <p:stCondLst>
                                            <p:cond delay="0"/>
                                          </p:stCondLst>
                                        </p:cTn>
                                        <p:tgtEl>
                                          <p:spTgt spid="5"/>
                                        </p:tgtEl>
                                        <p:attrNameLst>
                                          <p:attrName>style.visibility</p:attrName>
                                        </p:attrNameLst>
                                      </p:cBhvr>
                                      <p:to>
                                        <p:strVal val="visible"/>
                                      </p:to>
                                    </p:set>
                                    <p:animEffect transition="in" filter="diamond(in)">
                                      <p:cBhvr>
                                        <p:cTn id="33" dur="2000"/>
                                        <p:tgtEl>
                                          <p:spTgt spid="5"/>
                                        </p:tgtEl>
                                      </p:cBhvr>
                                    </p:animEffect>
                                  </p:childTnLst>
                                </p:cTn>
                              </p:par>
                            </p:childTnLst>
                          </p:cTn>
                        </p:par>
                      </p:childTnLst>
                    </p:cTn>
                  </p:par>
                  <p:par>
                    <p:cTn id="34" fill="hold" nodeType="clickPar">
                      <p:stCondLst>
                        <p:cond delay="indefinite"/>
                      </p:stCondLst>
                      <p:childTnLst>
                        <p:par>
                          <p:cTn id="35" fill="hold" nodeType="withGroup">
                            <p:stCondLst>
                              <p:cond delay="0"/>
                            </p:stCondLst>
                            <p:childTnLst>
                              <p:par>
                                <p:cTn id="36" presetID="8" presetClass="exit" presetSubtype="16" fill="hold" nodeType="clickEffect">
                                  <p:stCondLst>
                                    <p:cond delay="0"/>
                                  </p:stCondLst>
                                  <p:childTnLst>
                                    <p:animEffect transition="out" filter="diamond(in)">
                                      <p:cBhvr>
                                        <p:cTn id="37" dur="1000"/>
                                        <p:tgtEl>
                                          <p:spTgt spid="5"/>
                                        </p:tgtEl>
                                      </p:cBhvr>
                                    </p:animEffect>
                                    <p:set>
                                      <p:cBhvr>
                                        <p:cTn id="38" dur="1" fill="hold">
                                          <p:stCondLst>
                                            <p:cond delay="999"/>
                                          </p:stCondLst>
                                        </p:cTn>
                                        <p:tgtEl>
                                          <p:spTgt spid="5"/>
                                        </p:tgtEl>
                                        <p:attrNameLst>
                                          <p:attrName>style.visibility</p:attrName>
                                        </p:attrNameLst>
                                      </p:cBhvr>
                                      <p:to>
                                        <p:strVal val="hidden"/>
                                      </p:to>
                                    </p:set>
                                  </p:childTnLst>
                                </p:cTn>
                              </p:par>
                            </p:childTnLst>
                          </p:cTn>
                        </p:par>
                      </p:childTnLst>
                    </p:cTn>
                  </p:par>
                  <p:par>
                    <p:cTn id="39" fill="hold" nodeType="clickPar">
                      <p:stCondLst>
                        <p:cond delay="indefinite"/>
                      </p:stCondLst>
                      <p:childTnLst>
                        <p:par>
                          <p:cTn id="40" fill="hold" nodeType="withGroup">
                            <p:stCondLst>
                              <p:cond delay="0"/>
                            </p:stCondLst>
                            <p:childTnLst>
                              <p:par>
                                <p:cTn id="41" presetID="8" presetClass="exit" presetSubtype="16" fill="hold" nodeType="clickEffect">
                                  <p:stCondLst>
                                    <p:cond delay="0"/>
                                  </p:stCondLst>
                                  <p:childTnLst>
                                    <p:animEffect transition="out" filter="diamond(in)">
                                      <p:cBhvr>
                                        <p:cTn id="42" dur="1000"/>
                                        <p:tgtEl>
                                          <p:spTgt spid="4"/>
                                        </p:tgtEl>
                                      </p:cBhvr>
                                    </p:animEffect>
                                    <p:set>
                                      <p:cBhvr>
                                        <p:cTn id="43" dur="1" fill="hold">
                                          <p:stCondLst>
                                            <p:cond delay="999"/>
                                          </p:stCondLst>
                                        </p:cTn>
                                        <p:tgtEl>
                                          <p:spTgt spid="4"/>
                                        </p:tgtEl>
                                        <p:attrNameLst>
                                          <p:attrName>style.visibility</p:attrName>
                                        </p:attrNameLst>
                                      </p:cBhvr>
                                      <p:to>
                                        <p:strVal val="hidden"/>
                                      </p:to>
                                    </p:set>
                                  </p:childTnLst>
                                </p:cTn>
                              </p:par>
                            </p:childTnLst>
                          </p:cTn>
                        </p:par>
                      </p:childTnLst>
                    </p:cTn>
                  </p:par>
                  <p:par>
                    <p:cTn id="44" fill="hold" nodeType="clickPar">
                      <p:stCondLst>
                        <p:cond delay="indefinite"/>
                      </p:stCondLst>
                      <p:childTnLst>
                        <p:par>
                          <p:cTn id="45" fill="hold" nodeType="withGroup">
                            <p:stCondLst>
                              <p:cond delay="0"/>
                            </p:stCondLst>
                            <p:childTnLst>
                              <p:par>
                                <p:cTn id="46" presetID="4" presetClass="exit" presetSubtype="16" fill="hold" nodeType="clickEffect">
                                  <p:stCondLst>
                                    <p:cond delay="0"/>
                                  </p:stCondLst>
                                  <p:childTnLst>
                                    <p:animEffect transition="out" filter="box(in)">
                                      <p:cBhvr>
                                        <p:cTn id="47" dur="1000"/>
                                        <p:tgtEl>
                                          <p:spTgt spid="3">
                                            <p:txEl>
                                              <p:pRg st="0" end="0"/>
                                            </p:txEl>
                                          </p:spTgt>
                                        </p:tgtEl>
                                      </p:cBhvr>
                                    </p:animEffect>
                                    <p:set>
                                      <p:cBhvr>
                                        <p:cTn id="48" dur="1" fill="hold">
                                          <p:stCondLst>
                                            <p:cond delay="999"/>
                                          </p:stCondLst>
                                        </p:cTn>
                                        <p:tgtEl>
                                          <p:spTgt spid="3">
                                            <p:txEl>
                                              <p:pRg st="0" end="0"/>
                                            </p:txEl>
                                          </p:spTgt>
                                        </p:tgtEl>
                                        <p:attrNameLst>
                                          <p:attrName>style.visibility</p:attrName>
                                        </p:attrNameLst>
                                      </p:cBhvr>
                                      <p:to>
                                        <p:strVal val="hidden"/>
                                      </p:to>
                                    </p:set>
                                  </p:childTnLst>
                                </p:cTn>
                              </p:par>
                              <p:par>
                                <p:cTn id="49" presetID="4" presetClass="exit" presetSubtype="16" fill="hold" nodeType="withEffect">
                                  <p:stCondLst>
                                    <p:cond delay="0"/>
                                  </p:stCondLst>
                                  <p:childTnLst>
                                    <p:animEffect transition="out" filter="box(in)">
                                      <p:cBhvr>
                                        <p:cTn id="50" dur="1000"/>
                                        <p:tgtEl>
                                          <p:spTgt spid="3">
                                            <p:txEl>
                                              <p:pRg st="1" end="1"/>
                                            </p:txEl>
                                          </p:spTgt>
                                        </p:tgtEl>
                                      </p:cBhvr>
                                    </p:animEffect>
                                    <p:set>
                                      <p:cBhvr>
                                        <p:cTn id="51" dur="1" fill="hold">
                                          <p:stCondLst>
                                            <p:cond delay="999"/>
                                          </p:stCondLst>
                                        </p:cTn>
                                        <p:tgtEl>
                                          <p:spTgt spid="3">
                                            <p:txEl>
                                              <p:pRg st="1" end="1"/>
                                            </p:txEl>
                                          </p:spTgt>
                                        </p:tgtEl>
                                        <p:attrNameLst>
                                          <p:attrName>style.visibility</p:attrName>
                                        </p:attrNameLst>
                                      </p:cBhvr>
                                      <p:to>
                                        <p:strVal val="hidden"/>
                                      </p:to>
                                    </p:set>
                                  </p:childTnLst>
                                </p:cTn>
                              </p:par>
                              <p:par>
                                <p:cTn id="52" presetID="4" presetClass="exit" presetSubtype="16" fill="hold" nodeType="withEffect">
                                  <p:stCondLst>
                                    <p:cond delay="0"/>
                                  </p:stCondLst>
                                  <p:childTnLst>
                                    <p:animEffect transition="out" filter="box(in)">
                                      <p:cBhvr>
                                        <p:cTn id="53" dur="1000"/>
                                        <p:tgtEl>
                                          <p:spTgt spid="3">
                                            <p:txEl>
                                              <p:pRg st="2" end="2"/>
                                            </p:txEl>
                                          </p:spTgt>
                                        </p:tgtEl>
                                      </p:cBhvr>
                                    </p:animEffect>
                                    <p:set>
                                      <p:cBhvr>
                                        <p:cTn id="54" dur="1" fill="hold">
                                          <p:stCondLst>
                                            <p:cond delay="999"/>
                                          </p:stCondLst>
                                        </p:cTn>
                                        <p:tgtEl>
                                          <p:spTgt spid="3">
                                            <p:txEl>
                                              <p:pRg st="2" end="2"/>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704FB242-9B4A-4F7E-B78B-1D7C9B597D3A}"/>
              </a:ext>
            </a:extLst>
          </p:cNvPr>
          <p:cNvSpPr>
            <a:spLocks noGrp="1"/>
          </p:cNvSpPr>
          <p:nvPr>
            <p:ph type="title"/>
          </p:nvPr>
        </p:nvSpPr>
        <p:spPr/>
        <p:txBody>
          <a:bodyPr/>
          <a:lstStyle/>
          <a:p>
            <a:pPr fontAlgn="auto">
              <a:spcAft>
                <a:spcPts val="0"/>
              </a:spcAft>
              <a:defRPr/>
            </a:pPr>
            <a:r>
              <a:rPr lang="sl-SI" dirty="0">
                <a:solidFill>
                  <a:srgbClr val="FF3300"/>
                </a:solidFill>
                <a:effectLst/>
              </a:rPr>
              <a:t>Kaj je Pitagorov izrek</a:t>
            </a:r>
            <a:endParaRPr lang="sl-SI" dirty="0"/>
          </a:p>
        </p:txBody>
      </p:sp>
      <p:sp>
        <p:nvSpPr>
          <p:cNvPr id="3" name="Ograda vsebine 2">
            <a:extLst>
              <a:ext uri="{FF2B5EF4-FFF2-40B4-BE49-F238E27FC236}">
                <a16:creationId xmlns:a16="http://schemas.microsoft.com/office/drawing/2014/main" id="{FD15A439-2F53-4646-B425-811052BE0AF3}"/>
              </a:ext>
            </a:extLst>
          </p:cNvPr>
          <p:cNvSpPr>
            <a:spLocks noGrp="1"/>
          </p:cNvSpPr>
          <p:nvPr>
            <p:ph idx="1"/>
          </p:nvPr>
        </p:nvSpPr>
        <p:spPr/>
        <p:txBody>
          <a:bodyPr/>
          <a:lstStyle/>
          <a:p>
            <a:pPr>
              <a:buClr>
                <a:srgbClr val="01BFBF"/>
              </a:buClr>
              <a:buFont typeface="Wingdings" panose="05000000000000000000" pitchFamily="2" charset="2"/>
              <a:buChar char="Ø"/>
            </a:pPr>
            <a:r>
              <a:rPr lang="sl-SI" altLang="sl-SI">
                <a:solidFill>
                  <a:srgbClr val="01BFBF"/>
                </a:solidFill>
              </a:rPr>
              <a:t>Če v pravokotnem trikotniku poznamo dolžino dveh stranic, lahko z uporabo Pitagorovega izreka izračunamo dolžino tretje stranice.</a:t>
            </a:r>
            <a:r>
              <a:rPr lang="sl-SI" altLang="sl-SI"/>
              <a:t>                      </a:t>
            </a:r>
          </a:p>
        </p:txBody>
      </p:sp>
      <p:pic>
        <p:nvPicPr>
          <p:cNvPr id="4" name="Slika 3">
            <a:extLst>
              <a:ext uri="{FF2B5EF4-FFF2-40B4-BE49-F238E27FC236}">
                <a16:creationId xmlns:a16="http://schemas.microsoft.com/office/drawing/2014/main" id="{5D25A309-3C4F-4198-934E-CC219C37EA2C}"/>
              </a:ext>
            </a:extLst>
          </p:cNvPr>
          <p:cNvPicPr/>
          <p:nvPr/>
        </p:nvPicPr>
        <p:blipFill>
          <a:blip r:embed="rId2" cstate="print"/>
          <a:srcRect b="4369"/>
          <a:stretch>
            <a:fillRect/>
          </a:stretch>
        </p:blipFill>
        <p:spPr bwMode="auto">
          <a:xfrm>
            <a:off x="1928794" y="4357694"/>
            <a:ext cx="4810125" cy="2219191"/>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1027" name="Picture 3">
            <a:extLst>
              <a:ext uri="{FF2B5EF4-FFF2-40B4-BE49-F238E27FC236}">
                <a16:creationId xmlns:a16="http://schemas.microsoft.com/office/drawing/2014/main" id="{0F8EF5F6-EBBF-4FAA-BE79-F14F7DE8C30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57250" y="3143250"/>
            <a:ext cx="7013575"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2000"/>
                                        <p:tgtEl>
                                          <p:spTgt spid="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8" presetClass="entr" presetSubtype="16" fill="hold" nodeType="clickEffect">
                                  <p:stCondLst>
                                    <p:cond delay="0"/>
                                  </p:stCondLst>
                                  <p:childTnLst>
                                    <p:set>
                                      <p:cBhvr>
                                        <p:cTn id="11" dur="1" fill="hold">
                                          <p:stCondLst>
                                            <p:cond delay="0"/>
                                          </p:stCondLst>
                                        </p:cTn>
                                        <p:tgtEl>
                                          <p:spTgt spid="1027"/>
                                        </p:tgtEl>
                                        <p:attrNameLst>
                                          <p:attrName>style.visibility</p:attrName>
                                        </p:attrNameLst>
                                      </p:cBhvr>
                                      <p:to>
                                        <p:strVal val="visible"/>
                                      </p:to>
                                    </p:set>
                                    <p:animEffect transition="in" filter="diamond(in)">
                                      <p:cBhvr>
                                        <p:cTn id="12" dur="2000"/>
                                        <p:tgtEl>
                                          <p:spTgt spid="1027"/>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16" fill="hold"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box(in)">
                                      <p:cBhvr>
                                        <p:cTn id="17" dur="2000"/>
                                        <p:tgtEl>
                                          <p:spTgt spid="4"/>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4" presetClass="exit" presetSubtype="16" fill="hold" nodeType="clickEffect">
                                  <p:stCondLst>
                                    <p:cond delay="0"/>
                                  </p:stCondLst>
                                  <p:childTnLst>
                                    <p:animEffect transition="out" filter="box(in)">
                                      <p:cBhvr>
                                        <p:cTn id="21" dur="1000"/>
                                        <p:tgtEl>
                                          <p:spTgt spid="4"/>
                                        </p:tgtEl>
                                      </p:cBhvr>
                                    </p:animEffect>
                                    <p:set>
                                      <p:cBhvr>
                                        <p:cTn id="22" dur="1" fill="hold">
                                          <p:stCondLst>
                                            <p:cond delay="999"/>
                                          </p:stCondLst>
                                        </p:cTn>
                                        <p:tgtEl>
                                          <p:spTgt spid="4"/>
                                        </p:tgtEl>
                                        <p:attrNameLst>
                                          <p:attrName>style.visibility</p:attrName>
                                        </p:attrNameLst>
                                      </p:cBhvr>
                                      <p:to>
                                        <p:strVal val="hidden"/>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8" presetClass="exit" presetSubtype="16" fill="hold" nodeType="clickEffect">
                                  <p:stCondLst>
                                    <p:cond delay="0"/>
                                  </p:stCondLst>
                                  <p:childTnLst>
                                    <p:animEffect transition="out" filter="diamond(in)">
                                      <p:cBhvr>
                                        <p:cTn id="26" dur="1000"/>
                                        <p:tgtEl>
                                          <p:spTgt spid="1027"/>
                                        </p:tgtEl>
                                      </p:cBhvr>
                                    </p:animEffect>
                                    <p:set>
                                      <p:cBhvr>
                                        <p:cTn id="27" dur="1" fill="hold">
                                          <p:stCondLst>
                                            <p:cond delay="999"/>
                                          </p:stCondLst>
                                        </p:cTn>
                                        <p:tgtEl>
                                          <p:spTgt spid="1027"/>
                                        </p:tgtEl>
                                        <p:attrNameLst>
                                          <p:attrName>style.visibility</p:attrName>
                                        </p:attrNameLst>
                                      </p:cBhvr>
                                      <p:to>
                                        <p:strVal val="hidden"/>
                                      </p:to>
                                    </p:set>
                                  </p:childTnLst>
                                </p:cTn>
                              </p:par>
                            </p:childTnLst>
                          </p:cTn>
                        </p:par>
                      </p:childTnLst>
                    </p:cTn>
                  </p:par>
                  <p:par>
                    <p:cTn id="28" fill="hold" nodeType="clickPar">
                      <p:stCondLst>
                        <p:cond delay="indefinite"/>
                      </p:stCondLst>
                      <p:childTnLst>
                        <p:par>
                          <p:cTn id="29" fill="hold" nodeType="withGroup">
                            <p:stCondLst>
                              <p:cond delay="0"/>
                            </p:stCondLst>
                            <p:childTnLst>
                              <p:par>
                                <p:cTn id="30" presetID="4" presetClass="exit" presetSubtype="16" fill="hold" grpId="1" nodeType="clickEffect">
                                  <p:stCondLst>
                                    <p:cond delay="0"/>
                                  </p:stCondLst>
                                  <p:childTnLst>
                                    <p:animEffect transition="out" filter="box(in)">
                                      <p:cBhvr>
                                        <p:cTn id="31" dur="1000"/>
                                        <p:tgtEl>
                                          <p:spTgt spid="3">
                                            <p:txEl>
                                              <p:pRg st="0" end="0"/>
                                            </p:txEl>
                                          </p:spTgt>
                                        </p:tgtEl>
                                      </p:cBhvr>
                                    </p:animEffect>
                                    <p:set>
                                      <p:cBhvr>
                                        <p:cTn id="32" dur="1" fill="hold">
                                          <p:stCondLst>
                                            <p:cond delay="999"/>
                                          </p:stCondLst>
                                        </p:cTn>
                                        <p:tgtEl>
                                          <p:spTgt spid="3">
                                            <p:txEl>
                                              <p:pRg st="0" end="0"/>
                                            </p:txEl>
                                          </p:spTgt>
                                        </p:tgtEl>
                                        <p:attrNameLst>
                                          <p:attrName>style.visibility</p:attrName>
                                        </p:attrNameLst>
                                      </p:cBhvr>
                                      <p:to>
                                        <p:strVal val="hidden"/>
                                      </p:to>
                                    </p:set>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xit" presetSubtype="1" fill="hold" nodeType="clickEffect">
                                  <p:stCondLst>
                                    <p:cond delay="0"/>
                                  </p:stCondLst>
                                  <p:childTnLst>
                                    <p:anim calcmode="lin" valueType="num">
                                      <p:cBhvr additive="base">
                                        <p:cTn id="36" dur="1000"/>
                                        <p:tgtEl>
                                          <p:spTgt spid="2"/>
                                        </p:tgtEl>
                                        <p:attrNameLst>
                                          <p:attrName>ppt_x</p:attrName>
                                        </p:attrNameLst>
                                      </p:cBhvr>
                                      <p:tavLst>
                                        <p:tav tm="0">
                                          <p:val>
                                            <p:strVal val="ppt_x"/>
                                          </p:val>
                                        </p:tav>
                                        <p:tav tm="100000">
                                          <p:val>
                                            <p:strVal val="ppt_x"/>
                                          </p:val>
                                        </p:tav>
                                      </p:tavLst>
                                    </p:anim>
                                    <p:anim calcmode="lin" valueType="num">
                                      <p:cBhvr additive="base">
                                        <p:cTn id="37" dur="1000"/>
                                        <p:tgtEl>
                                          <p:spTgt spid="2"/>
                                        </p:tgtEl>
                                        <p:attrNameLst>
                                          <p:attrName>ppt_y</p:attrName>
                                        </p:attrNameLst>
                                      </p:cBhvr>
                                      <p:tavLst>
                                        <p:tav tm="0">
                                          <p:val>
                                            <p:strVal val="ppt_y"/>
                                          </p:val>
                                        </p:tav>
                                        <p:tav tm="100000">
                                          <p:val>
                                            <p:strVal val="0-ppt_h/2"/>
                                          </p:val>
                                        </p:tav>
                                      </p:tavLst>
                                    </p:anim>
                                    <p:set>
                                      <p:cBhvr>
                                        <p:cTn id="38" dur="1" fill="hold">
                                          <p:stCondLst>
                                            <p:cond delay="999"/>
                                          </p:stCondLst>
                                        </p:cTn>
                                        <p:tgtEl>
                                          <p:spTgt spid="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A1ABC168-E825-47CE-87B1-D990A7AA7314}"/>
              </a:ext>
            </a:extLst>
          </p:cNvPr>
          <p:cNvSpPr>
            <a:spLocks noGrp="1"/>
          </p:cNvSpPr>
          <p:nvPr>
            <p:ph type="title"/>
          </p:nvPr>
        </p:nvSpPr>
        <p:spPr>
          <a:xfrm>
            <a:off x="428596" y="214290"/>
            <a:ext cx="8229600" cy="1143000"/>
          </a:xfrm>
        </p:spPr>
        <p:txBody>
          <a:bodyPr/>
          <a:lstStyle/>
          <a:p>
            <a:pPr fontAlgn="auto">
              <a:spcAft>
                <a:spcPts val="0"/>
              </a:spcAft>
              <a:defRPr/>
            </a:pPr>
            <a:r>
              <a:rPr lang="sl-SI" dirty="0">
                <a:solidFill>
                  <a:srgbClr val="FF3300"/>
                </a:solidFill>
                <a:effectLst/>
              </a:rPr>
              <a:t>Pitagorejske trojice</a:t>
            </a:r>
          </a:p>
        </p:txBody>
      </p:sp>
      <p:sp>
        <p:nvSpPr>
          <p:cNvPr id="3" name="Ograda vsebine 2">
            <a:extLst>
              <a:ext uri="{FF2B5EF4-FFF2-40B4-BE49-F238E27FC236}">
                <a16:creationId xmlns:a16="http://schemas.microsoft.com/office/drawing/2014/main" id="{00926460-13EC-417D-96D0-78EF204F173F}"/>
              </a:ext>
            </a:extLst>
          </p:cNvPr>
          <p:cNvSpPr>
            <a:spLocks noGrp="1"/>
          </p:cNvSpPr>
          <p:nvPr>
            <p:ph idx="1"/>
          </p:nvPr>
        </p:nvSpPr>
        <p:spPr>
          <a:xfrm>
            <a:off x="428625" y="1357313"/>
            <a:ext cx="8229600" cy="4708525"/>
          </a:xfrm>
        </p:spPr>
        <p:txBody>
          <a:bodyPr/>
          <a:lstStyle/>
          <a:p>
            <a:pPr>
              <a:buFont typeface="Wingdings 2" panose="05020102010507070707" pitchFamily="18" charset="2"/>
              <a:buNone/>
            </a:pPr>
            <a:r>
              <a:rPr lang="sl-SI" altLang="sl-SI"/>
              <a:t>    </a:t>
            </a:r>
            <a:r>
              <a:rPr lang="sl-SI" altLang="sl-SI">
                <a:solidFill>
                  <a:srgbClr val="39BB05"/>
                </a:solidFill>
              </a:rPr>
              <a:t>Trojice naravnih števil (a, b, c), ki pomenijo dolžine stranic pravokotnega trikotnika, so </a:t>
            </a:r>
            <a:r>
              <a:rPr lang="sl-SI" altLang="sl-SI" u="sng">
                <a:solidFill>
                  <a:srgbClr val="39BB05"/>
                </a:solidFill>
              </a:rPr>
              <a:t>pitagorejske trojice</a:t>
            </a:r>
            <a:r>
              <a:rPr lang="sl-SI" altLang="sl-SI">
                <a:solidFill>
                  <a:srgbClr val="39BB05"/>
                </a:solidFill>
              </a:rPr>
              <a:t>. Število pitagorejskih trojic je neskončno.</a:t>
            </a:r>
          </a:p>
          <a:p>
            <a:pPr>
              <a:buFont typeface="Wingdings 2" panose="05020102010507070707" pitchFamily="18" charset="2"/>
              <a:buNone/>
            </a:pPr>
            <a:r>
              <a:rPr lang="sl-SI" altLang="sl-SI">
                <a:solidFill>
                  <a:srgbClr val="39BB05"/>
                </a:solidFill>
              </a:rPr>
              <a:t>    Pitagorejsko trojico lahko izračunamo:</a:t>
            </a:r>
          </a:p>
          <a:p>
            <a:endParaRPr lang="sl-SI" altLang="sl-SI"/>
          </a:p>
          <a:p>
            <a:pPr>
              <a:buFont typeface="Wingdings 2" panose="05020102010507070707" pitchFamily="18" charset="2"/>
              <a:buNone/>
            </a:pPr>
            <a:r>
              <a:rPr lang="sl-SI" altLang="sl-SI">
                <a:solidFill>
                  <a:srgbClr val="39BB05"/>
                </a:solidFill>
              </a:rPr>
              <a:t>    pri čemer si števili </a:t>
            </a:r>
            <a:r>
              <a:rPr lang="sl-SI" altLang="sl-SI" i="1">
                <a:solidFill>
                  <a:srgbClr val="39BB05"/>
                </a:solidFill>
              </a:rPr>
              <a:t>m</a:t>
            </a:r>
            <a:r>
              <a:rPr lang="sl-SI" altLang="sl-SI">
                <a:solidFill>
                  <a:srgbClr val="39BB05"/>
                </a:solidFill>
              </a:rPr>
              <a:t> in </a:t>
            </a:r>
            <a:r>
              <a:rPr lang="sl-SI" altLang="sl-SI" i="1">
                <a:solidFill>
                  <a:srgbClr val="39BB05"/>
                </a:solidFill>
              </a:rPr>
              <a:t>n</a:t>
            </a:r>
            <a:endParaRPr lang="sl-SI" altLang="sl-SI">
              <a:solidFill>
                <a:srgbClr val="39BB05"/>
              </a:solidFill>
            </a:endParaRPr>
          </a:p>
          <a:p>
            <a:pPr>
              <a:buFont typeface="Wingdings 2" panose="05020102010507070707" pitchFamily="18" charset="2"/>
              <a:buNone/>
            </a:pPr>
            <a:r>
              <a:rPr lang="sl-SI" altLang="sl-SI">
                <a:solidFill>
                  <a:srgbClr val="39BB05"/>
                </a:solidFill>
              </a:rPr>
              <a:t>    izberemo poljubno.</a:t>
            </a:r>
          </a:p>
        </p:txBody>
      </p:sp>
      <p:pic>
        <p:nvPicPr>
          <p:cNvPr id="2053" name="Picture 5">
            <a:extLst>
              <a:ext uri="{FF2B5EF4-FFF2-40B4-BE49-F238E27FC236}">
                <a16:creationId xmlns:a16="http://schemas.microsoft.com/office/drawing/2014/main" id="{C7C39DD5-E1CA-4873-AAE1-E8E603001D3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714750"/>
            <a:ext cx="5483225"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8" name="Tabela 7">
            <a:extLst>
              <a:ext uri="{FF2B5EF4-FFF2-40B4-BE49-F238E27FC236}">
                <a16:creationId xmlns:a16="http://schemas.microsoft.com/office/drawing/2014/main" id="{B23EAAC1-BBF6-460D-8086-4BD2437C7E03}"/>
              </a:ext>
            </a:extLst>
          </p:cNvPr>
          <p:cNvGraphicFramePr>
            <a:graphicFrameLocks noGrp="1"/>
          </p:cNvGraphicFramePr>
          <p:nvPr/>
        </p:nvGraphicFramePr>
        <p:xfrm>
          <a:off x="5572125" y="3714750"/>
          <a:ext cx="3571875" cy="3143250"/>
        </p:xfrm>
        <a:graphic>
          <a:graphicData uri="http://schemas.openxmlformats.org/drawingml/2006/table">
            <a:tbl>
              <a:tblPr/>
              <a:tblGrid>
                <a:gridCol w="767787">
                  <a:extLst>
                    <a:ext uri="{9D8B030D-6E8A-4147-A177-3AD203B41FA5}">
                      <a16:colId xmlns:a16="http://schemas.microsoft.com/office/drawing/2014/main" val="20000"/>
                    </a:ext>
                  </a:extLst>
                </a:gridCol>
                <a:gridCol w="1840338">
                  <a:extLst>
                    <a:ext uri="{9D8B030D-6E8A-4147-A177-3AD203B41FA5}">
                      <a16:colId xmlns:a16="http://schemas.microsoft.com/office/drawing/2014/main" val="20001"/>
                    </a:ext>
                  </a:extLst>
                </a:gridCol>
                <a:gridCol w="963751">
                  <a:extLst>
                    <a:ext uri="{9D8B030D-6E8A-4147-A177-3AD203B41FA5}">
                      <a16:colId xmlns:a16="http://schemas.microsoft.com/office/drawing/2014/main" val="20002"/>
                    </a:ext>
                  </a:extLst>
                </a:gridCol>
              </a:tblGrid>
              <a:tr h="502921">
                <a:tc>
                  <a:txBody>
                    <a:bodyPr/>
                    <a:lstStyle/>
                    <a:p>
                      <a:pPr algn="ctr">
                        <a:spcAft>
                          <a:spcPts val="0"/>
                        </a:spcAft>
                      </a:pPr>
                      <a:endParaRPr lang="sl-SI" sz="11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00"/>
                    </a:solidFill>
                  </a:tcPr>
                </a:tc>
                <a:tc>
                  <a:txBody>
                    <a:bodyPr/>
                    <a:lstStyle/>
                    <a:p>
                      <a:pPr algn="ctr">
                        <a:spcAft>
                          <a:spcPts val="0"/>
                        </a:spcAft>
                      </a:pPr>
                      <a:r>
                        <a:rPr lang="sl-SI" sz="1600" b="1" u="heavy" dirty="0">
                          <a:solidFill>
                            <a:srgbClr val="FF3300"/>
                          </a:solidFill>
                          <a:latin typeface="Calibri"/>
                          <a:ea typeface="Calibri"/>
                          <a:cs typeface="Times New Roman"/>
                        </a:rPr>
                        <a:t>PITAGOREJSKE TROJICE</a:t>
                      </a:r>
                      <a:endParaRPr lang="sl-SI" sz="1100" dirty="0">
                        <a:solidFill>
                          <a:srgbClr val="FF3300"/>
                        </a:solidFill>
                        <a:latin typeface="Calibri"/>
                        <a:ea typeface="Calibri"/>
                        <a:cs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00"/>
                    </a:solidFill>
                  </a:tcPr>
                </a:tc>
                <a:tc>
                  <a:txBody>
                    <a:bodyPr/>
                    <a:lstStyle/>
                    <a:p>
                      <a:pPr algn="ctr">
                        <a:spcAft>
                          <a:spcPts val="0"/>
                        </a:spcAft>
                      </a:pPr>
                      <a:endParaRPr lang="sl-SI" sz="1100">
                        <a:latin typeface="Calibri"/>
                        <a:ea typeface="Calibri"/>
                        <a:cs typeface="Times New Roman"/>
                      </a:endParaRPr>
                    </a:p>
                  </a:txBody>
                  <a:tcPr marL="68580" marR="6858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00"/>
                    </a:solidFill>
                  </a:tcPr>
                </a:tc>
                <a:extLst>
                  <a:ext uri="{0D108BD9-81ED-4DB2-BD59-A6C34878D82A}">
                    <a16:rowId xmlns:a16="http://schemas.microsoft.com/office/drawing/2014/main" val="10000"/>
                  </a:ext>
                </a:extLst>
              </a:tr>
              <a:tr h="220027">
                <a:tc>
                  <a:txBody>
                    <a:bodyPr/>
                    <a:lstStyle/>
                    <a:p>
                      <a:pPr algn="ctr">
                        <a:spcAft>
                          <a:spcPts val="0"/>
                        </a:spcAft>
                      </a:pPr>
                      <a:r>
                        <a:rPr lang="sl-SI" sz="1400" dirty="0">
                          <a:solidFill>
                            <a:srgbClr val="FFFF00"/>
                          </a:solidFill>
                          <a:latin typeface="Calibri"/>
                          <a:ea typeface="Calibri"/>
                          <a:cs typeface="Times New Roman"/>
                        </a:rPr>
                        <a:t>kateta 1</a:t>
                      </a:r>
                      <a:endParaRPr lang="sl-SI" sz="1100" dirty="0">
                        <a:solidFill>
                          <a:srgbClr val="FFFF00"/>
                        </a:solidFill>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sl-SI" sz="1400" dirty="0">
                          <a:solidFill>
                            <a:srgbClr val="FFFF00"/>
                          </a:solidFill>
                          <a:latin typeface="Calibri"/>
                          <a:ea typeface="Calibri"/>
                          <a:cs typeface="Times New Roman"/>
                        </a:rPr>
                        <a:t>kateta 2</a:t>
                      </a:r>
                      <a:endParaRPr lang="sl-SI" sz="1100" dirty="0">
                        <a:solidFill>
                          <a:srgbClr val="FFFF00"/>
                        </a:solidFill>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sl-SI" sz="1400">
                          <a:solidFill>
                            <a:srgbClr val="FFFF00"/>
                          </a:solidFill>
                          <a:latin typeface="Calibri"/>
                          <a:ea typeface="Calibri"/>
                          <a:cs typeface="Times New Roman"/>
                        </a:rPr>
                        <a:t>hipotenuza</a:t>
                      </a:r>
                      <a:endParaRPr lang="sl-SI" sz="1100">
                        <a:solidFill>
                          <a:srgbClr val="FFFF00"/>
                        </a:solidFill>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220027">
                <a:tc>
                  <a:txBody>
                    <a:bodyPr/>
                    <a:lstStyle/>
                    <a:p>
                      <a:pPr algn="ctr">
                        <a:spcAft>
                          <a:spcPts val="0"/>
                        </a:spcAft>
                      </a:pPr>
                      <a:r>
                        <a:rPr lang="sl-SI" sz="1400">
                          <a:solidFill>
                            <a:srgbClr val="FFFF00"/>
                          </a:solidFill>
                          <a:latin typeface="Calibri"/>
                          <a:ea typeface="Calibri"/>
                          <a:cs typeface="Times New Roman"/>
                        </a:rPr>
                        <a:t>3</a:t>
                      </a:r>
                      <a:endParaRPr lang="sl-SI" sz="1100">
                        <a:solidFill>
                          <a:srgbClr val="FFFF00"/>
                        </a:solidFill>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sl-SI" sz="1400" dirty="0">
                          <a:solidFill>
                            <a:srgbClr val="FFFF00"/>
                          </a:solidFill>
                          <a:latin typeface="Calibri"/>
                          <a:ea typeface="Calibri"/>
                          <a:cs typeface="Times New Roman"/>
                        </a:rPr>
                        <a:t>4</a:t>
                      </a:r>
                      <a:endParaRPr lang="sl-SI" sz="1100" dirty="0">
                        <a:solidFill>
                          <a:srgbClr val="FFFF00"/>
                        </a:solidFill>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sl-SI" sz="1400" dirty="0">
                          <a:solidFill>
                            <a:srgbClr val="FFFF00"/>
                          </a:solidFill>
                          <a:latin typeface="Calibri"/>
                          <a:ea typeface="Calibri"/>
                          <a:cs typeface="Times New Roman"/>
                        </a:rPr>
                        <a:t>5</a:t>
                      </a:r>
                      <a:endParaRPr lang="sl-SI" sz="1100" dirty="0">
                        <a:solidFill>
                          <a:srgbClr val="FFFF00"/>
                        </a:solidFill>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220027">
                <a:tc>
                  <a:txBody>
                    <a:bodyPr/>
                    <a:lstStyle/>
                    <a:p>
                      <a:pPr algn="ctr">
                        <a:spcAft>
                          <a:spcPts val="0"/>
                        </a:spcAft>
                      </a:pPr>
                      <a:r>
                        <a:rPr lang="sl-SI" sz="1400">
                          <a:solidFill>
                            <a:srgbClr val="FFFF00"/>
                          </a:solidFill>
                          <a:latin typeface="Calibri"/>
                          <a:ea typeface="Calibri"/>
                          <a:cs typeface="Times New Roman"/>
                        </a:rPr>
                        <a:t>5</a:t>
                      </a:r>
                      <a:endParaRPr lang="sl-SI" sz="1100">
                        <a:solidFill>
                          <a:srgbClr val="FFFF00"/>
                        </a:solidFill>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sl-SI" sz="1400">
                          <a:solidFill>
                            <a:srgbClr val="FFFF00"/>
                          </a:solidFill>
                          <a:latin typeface="Calibri"/>
                          <a:ea typeface="Calibri"/>
                          <a:cs typeface="Times New Roman"/>
                        </a:rPr>
                        <a:t>12</a:t>
                      </a:r>
                      <a:endParaRPr lang="sl-SI" sz="1100">
                        <a:solidFill>
                          <a:srgbClr val="FFFF00"/>
                        </a:solidFill>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sl-SI" sz="1400" dirty="0">
                          <a:solidFill>
                            <a:srgbClr val="FFFF00"/>
                          </a:solidFill>
                          <a:latin typeface="Calibri"/>
                          <a:ea typeface="Calibri"/>
                          <a:cs typeface="Times New Roman"/>
                        </a:rPr>
                        <a:t>13</a:t>
                      </a:r>
                      <a:endParaRPr lang="sl-SI" sz="1100" dirty="0">
                        <a:solidFill>
                          <a:srgbClr val="FFFF00"/>
                        </a:solidFill>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220027">
                <a:tc>
                  <a:txBody>
                    <a:bodyPr/>
                    <a:lstStyle/>
                    <a:p>
                      <a:pPr algn="ctr">
                        <a:spcAft>
                          <a:spcPts val="0"/>
                        </a:spcAft>
                      </a:pPr>
                      <a:r>
                        <a:rPr lang="sl-SI" sz="1400">
                          <a:solidFill>
                            <a:srgbClr val="FFFF00"/>
                          </a:solidFill>
                          <a:latin typeface="Calibri"/>
                          <a:ea typeface="Calibri"/>
                          <a:cs typeface="Times New Roman"/>
                        </a:rPr>
                        <a:t>7</a:t>
                      </a:r>
                      <a:endParaRPr lang="sl-SI" sz="1100">
                        <a:solidFill>
                          <a:srgbClr val="FFFF00"/>
                        </a:solidFill>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sl-SI" sz="1400">
                          <a:solidFill>
                            <a:srgbClr val="FFFF00"/>
                          </a:solidFill>
                          <a:latin typeface="Calibri"/>
                          <a:ea typeface="Calibri"/>
                          <a:cs typeface="Times New Roman"/>
                        </a:rPr>
                        <a:t>24</a:t>
                      </a:r>
                      <a:endParaRPr lang="sl-SI" sz="1100">
                        <a:solidFill>
                          <a:srgbClr val="FFFF00"/>
                        </a:solidFill>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sl-SI" sz="1400" dirty="0">
                          <a:solidFill>
                            <a:srgbClr val="FFFF00"/>
                          </a:solidFill>
                          <a:latin typeface="Calibri"/>
                          <a:ea typeface="Calibri"/>
                          <a:cs typeface="Times New Roman"/>
                        </a:rPr>
                        <a:t>25</a:t>
                      </a:r>
                      <a:endParaRPr lang="sl-SI" sz="1100" dirty="0">
                        <a:solidFill>
                          <a:srgbClr val="FFFF00"/>
                        </a:solidFill>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220027">
                <a:tc>
                  <a:txBody>
                    <a:bodyPr/>
                    <a:lstStyle/>
                    <a:p>
                      <a:pPr algn="ctr">
                        <a:spcAft>
                          <a:spcPts val="0"/>
                        </a:spcAft>
                      </a:pPr>
                      <a:r>
                        <a:rPr lang="sl-SI" sz="1400">
                          <a:solidFill>
                            <a:srgbClr val="FFFF00"/>
                          </a:solidFill>
                          <a:latin typeface="Calibri"/>
                          <a:ea typeface="Calibri"/>
                          <a:cs typeface="Times New Roman"/>
                        </a:rPr>
                        <a:t>8</a:t>
                      </a:r>
                      <a:endParaRPr lang="sl-SI" sz="1100">
                        <a:solidFill>
                          <a:srgbClr val="FFFF00"/>
                        </a:solidFill>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sl-SI" sz="1400">
                          <a:solidFill>
                            <a:srgbClr val="FFFF00"/>
                          </a:solidFill>
                          <a:latin typeface="Calibri"/>
                          <a:ea typeface="Calibri"/>
                          <a:cs typeface="Times New Roman"/>
                        </a:rPr>
                        <a:t>15</a:t>
                      </a:r>
                      <a:endParaRPr lang="sl-SI" sz="1100">
                        <a:solidFill>
                          <a:srgbClr val="FFFF00"/>
                        </a:solidFill>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sl-SI" sz="1400" dirty="0">
                          <a:solidFill>
                            <a:srgbClr val="FFFF00"/>
                          </a:solidFill>
                          <a:latin typeface="Calibri"/>
                          <a:ea typeface="Calibri"/>
                          <a:cs typeface="Times New Roman"/>
                        </a:rPr>
                        <a:t>17</a:t>
                      </a:r>
                      <a:endParaRPr lang="sl-SI" sz="1100" dirty="0">
                        <a:solidFill>
                          <a:srgbClr val="FFFF00"/>
                        </a:solidFill>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220027">
                <a:tc>
                  <a:txBody>
                    <a:bodyPr/>
                    <a:lstStyle/>
                    <a:p>
                      <a:pPr algn="ctr">
                        <a:spcAft>
                          <a:spcPts val="0"/>
                        </a:spcAft>
                      </a:pPr>
                      <a:r>
                        <a:rPr lang="sl-SI" sz="1400">
                          <a:solidFill>
                            <a:srgbClr val="FFFF00"/>
                          </a:solidFill>
                          <a:latin typeface="Calibri"/>
                          <a:ea typeface="Calibri"/>
                          <a:cs typeface="Times New Roman"/>
                        </a:rPr>
                        <a:t>9</a:t>
                      </a:r>
                      <a:endParaRPr lang="sl-SI" sz="1100">
                        <a:solidFill>
                          <a:srgbClr val="FFFF00"/>
                        </a:solidFill>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sl-SI" sz="1400">
                          <a:solidFill>
                            <a:srgbClr val="FFFF00"/>
                          </a:solidFill>
                          <a:latin typeface="Calibri"/>
                          <a:ea typeface="Calibri"/>
                          <a:cs typeface="Times New Roman"/>
                        </a:rPr>
                        <a:t>40</a:t>
                      </a:r>
                      <a:endParaRPr lang="sl-SI" sz="1100">
                        <a:solidFill>
                          <a:srgbClr val="FFFF00"/>
                        </a:solidFill>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sl-SI" sz="1400" dirty="0">
                          <a:solidFill>
                            <a:srgbClr val="FFFF00"/>
                          </a:solidFill>
                          <a:latin typeface="Calibri"/>
                          <a:ea typeface="Calibri"/>
                          <a:cs typeface="Times New Roman"/>
                        </a:rPr>
                        <a:t>41</a:t>
                      </a:r>
                      <a:endParaRPr lang="sl-SI" sz="1100" dirty="0">
                        <a:solidFill>
                          <a:srgbClr val="FFFF00"/>
                        </a:solidFill>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220027">
                <a:tc>
                  <a:txBody>
                    <a:bodyPr/>
                    <a:lstStyle/>
                    <a:p>
                      <a:pPr algn="ctr">
                        <a:spcAft>
                          <a:spcPts val="0"/>
                        </a:spcAft>
                      </a:pPr>
                      <a:r>
                        <a:rPr lang="sl-SI" sz="1400">
                          <a:solidFill>
                            <a:srgbClr val="FFFF00"/>
                          </a:solidFill>
                          <a:latin typeface="Calibri"/>
                          <a:ea typeface="Calibri"/>
                          <a:cs typeface="Times New Roman"/>
                        </a:rPr>
                        <a:t>11</a:t>
                      </a:r>
                      <a:endParaRPr lang="sl-SI" sz="1100">
                        <a:solidFill>
                          <a:srgbClr val="FFFF00"/>
                        </a:solidFill>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sl-SI" sz="1400">
                          <a:solidFill>
                            <a:srgbClr val="FFFF00"/>
                          </a:solidFill>
                          <a:latin typeface="Calibri"/>
                          <a:ea typeface="Calibri"/>
                          <a:cs typeface="Times New Roman"/>
                        </a:rPr>
                        <a:t>60</a:t>
                      </a:r>
                      <a:endParaRPr lang="sl-SI" sz="1100">
                        <a:solidFill>
                          <a:srgbClr val="FFFF00"/>
                        </a:solidFill>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sl-SI" sz="1400" dirty="0">
                          <a:solidFill>
                            <a:srgbClr val="FFFF00"/>
                          </a:solidFill>
                          <a:latin typeface="Calibri"/>
                          <a:ea typeface="Calibri"/>
                          <a:cs typeface="Times New Roman"/>
                        </a:rPr>
                        <a:t>61</a:t>
                      </a:r>
                      <a:endParaRPr lang="sl-SI" sz="1100" dirty="0">
                        <a:solidFill>
                          <a:srgbClr val="FFFF00"/>
                        </a:solidFill>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220027">
                <a:tc>
                  <a:txBody>
                    <a:bodyPr/>
                    <a:lstStyle/>
                    <a:p>
                      <a:pPr algn="ctr">
                        <a:spcAft>
                          <a:spcPts val="0"/>
                        </a:spcAft>
                      </a:pPr>
                      <a:r>
                        <a:rPr lang="sl-SI" sz="1400">
                          <a:solidFill>
                            <a:srgbClr val="FFFF00"/>
                          </a:solidFill>
                          <a:latin typeface="Calibri"/>
                          <a:ea typeface="Calibri"/>
                          <a:cs typeface="Times New Roman"/>
                        </a:rPr>
                        <a:t>12</a:t>
                      </a:r>
                      <a:endParaRPr lang="sl-SI" sz="1100">
                        <a:solidFill>
                          <a:srgbClr val="FFFF00"/>
                        </a:solidFill>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sl-SI" sz="1400">
                          <a:solidFill>
                            <a:srgbClr val="FFFF00"/>
                          </a:solidFill>
                          <a:latin typeface="Calibri"/>
                          <a:ea typeface="Calibri"/>
                          <a:cs typeface="Times New Roman"/>
                        </a:rPr>
                        <a:t>35</a:t>
                      </a:r>
                      <a:endParaRPr lang="sl-SI" sz="1100">
                        <a:solidFill>
                          <a:srgbClr val="FFFF00"/>
                        </a:solidFill>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sl-SI" sz="1400" dirty="0">
                          <a:solidFill>
                            <a:srgbClr val="FFFF00"/>
                          </a:solidFill>
                          <a:latin typeface="Calibri"/>
                          <a:ea typeface="Calibri"/>
                          <a:cs typeface="Times New Roman"/>
                        </a:rPr>
                        <a:t>37</a:t>
                      </a:r>
                      <a:endParaRPr lang="sl-SI" sz="1100" dirty="0">
                        <a:solidFill>
                          <a:srgbClr val="FFFF00"/>
                        </a:solidFill>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r h="220027">
                <a:tc>
                  <a:txBody>
                    <a:bodyPr/>
                    <a:lstStyle/>
                    <a:p>
                      <a:pPr algn="ctr">
                        <a:spcAft>
                          <a:spcPts val="0"/>
                        </a:spcAft>
                      </a:pPr>
                      <a:r>
                        <a:rPr lang="sl-SI" sz="1400">
                          <a:solidFill>
                            <a:srgbClr val="FFFF00"/>
                          </a:solidFill>
                          <a:latin typeface="Calibri"/>
                          <a:ea typeface="Calibri"/>
                          <a:cs typeface="Times New Roman"/>
                        </a:rPr>
                        <a:t>13</a:t>
                      </a:r>
                      <a:endParaRPr lang="sl-SI" sz="1100">
                        <a:solidFill>
                          <a:srgbClr val="FFFF00"/>
                        </a:solidFill>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sl-SI" sz="1400">
                          <a:solidFill>
                            <a:srgbClr val="FFFF00"/>
                          </a:solidFill>
                          <a:latin typeface="Calibri"/>
                          <a:ea typeface="Calibri"/>
                          <a:cs typeface="Times New Roman"/>
                        </a:rPr>
                        <a:t>84</a:t>
                      </a:r>
                      <a:endParaRPr lang="sl-SI" sz="1100">
                        <a:solidFill>
                          <a:srgbClr val="FFFF00"/>
                        </a:solidFill>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sl-SI" sz="1400" dirty="0">
                          <a:solidFill>
                            <a:srgbClr val="FFFF00"/>
                          </a:solidFill>
                          <a:latin typeface="Calibri"/>
                          <a:ea typeface="Calibri"/>
                          <a:cs typeface="Times New Roman"/>
                        </a:rPr>
                        <a:t>85</a:t>
                      </a:r>
                      <a:endParaRPr lang="sl-SI" sz="1100" dirty="0">
                        <a:solidFill>
                          <a:srgbClr val="FFFF00"/>
                        </a:solidFill>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9"/>
                  </a:ext>
                </a:extLst>
              </a:tr>
              <a:tr h="220027">
                <a:tc>
                  <a:txBody>
                    <a:bodyPr/>
                    <a:lstStyle/>
                    <a:p>
                      <a:pPr algn="ctr">
                        <a:spcAft>
                          <a:spcPts val="0"/>
                        </a:spcAft>
                      </a:pPr>
                      <a:r>
                        <a:rPr lang="sl-SI" sz="1400">
                          <a:solidFill>
                            <a:srgbClr val="FFFF00"/>
                          </a:solidFill>
                          <a:latin typeface="Calibri"/>
                          <a:ea typeface="Calibri"/>
                          <a:cs typeface="Times New Roman"/>
                        </a:rPr>
                        <a:t>16</a:t>
                      </a:r>
                      <a:endParaRPr lang="sl-SI" sz="1100">
                        <a:solidFill>
                          <a:srgbClr val="FFFF00"/>
                        </a:solidFill>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sl-SI" sz="1400">
                          <a:solidFill>
                            <a:srgbClr val="FFFF00"/>
                          </a:solidFill>
                          <a:latin typeface="Calibri"/>
                          <a:ea typeface="Calibri"/>
                          <a:cs typeface="Times New Roman"/>
                        </a:rPr>
                        <a:t>63</a:t>
                      </a:r>
                      <a:endParaRPr lang="sl-SI" sz="1100">
                        <a:solidFill>
                          <a:srgbClr val="FFFF00"/>
                        </a:solidFill>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sl-SI" sz="1400" dirty="0">
                          <a:solidFill>
                            <a:srgbClr val="FFFF00"/>
                          </a:solidFill>
                          <a:latin typeface="Calibri"/>
                          <a:ea typeface="Calibri"/>
                          <a:cs typeface="Times New Roman"/>
                        </a:rPr>
                        <a:t>65</a:t>
                      </a:r>
                      <a:endParaRPr lang="sl-SI" sz="1100" dirty="0">
                        <a:solidFill>
                          <a:srgbClr val="FFFF00"/>
                        </a:solidFill>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0"/>
                  </a:ext>
                </a:extLst>
              </a:tr>
              <a:tr h="220027">
                <a:tc>
                  <a:txBody>
                    <a:bodyPr/>
                    <a:lstStyle/>
                    <a:p>
                      <a:pPr algn="ctr">
                        <a:spcAft>
                          <a:spcPts val="0"/>
                        </a:spcAft>
                      </a:pPr>
                      <a:r>
                        <a:rPr lang="sl-SI" sz="1400">
                          <a:solidFill>
                            <a:srgbClr val="FFFF00"/>
                          </a:solidFill>
                          <a:latin typeface="Calibri"/>
                          <a:ea typeface="Calibri"/>
                          <a:cs typeface="Times New Roman"/>
                        </a:rPr>
                        <a:t>20</a:t>
                      </a:r>
                      <a:endParaRPr lang="sl-SI" sz="1100">
                        <a:solidFill>
                          <a:srgbClr val="FFFF00"/>
                        </a:solidFill>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sl-SI" sz="1400">
                          <a:solidFill>
                            <a:srgbClr val="FFFF00"/>
                          </a:solidFill>
                          <a:latin typeface="Calibri"/>
                          <a:ea typeface="Calibri"/>
                          <a:cs typeface="Times New Roman"/>
                        </a:rPr>
                        <a:t>21</a:t>
                      </a:r>
                      <a:endParaRPr lang="sl-SI" sz="1100">
                        <a:solidFill>
                          <a:srgbClr val="FFFF00"/>
                        </a:solidFill>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sl-SI" sz="1400" dirty="0">
                          <a:solidFill>
                            <a:srgbClr val="FFFF00"/>
                          </a:solidFill>
                          <a:latin typeface="Calibri"/>
                          <a:ea typeface="Calibri"/>
                          <a:cs typeface="Times New Roman"/>
                        </a:rPr>
                        <a:t>29</a:t>
                      </a:r>
                      <a:endParaRPr lang="sl-SI" sz="1100" dirty="0">
                        <a:solidFill>
                          <a:srgbClr val="FFFF00"/>
                        </a:solidFill>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1"/>
                  </a:ext>
                </a:extLst>
              </a:tr>
              <a:tr h="220027">
                <a:tc>
                  <a:txBody>
                    <a:bodyPr/>
                    <a:lstStyle/>
                    <a:p>
                      <a:pPr algn="ctr">
                        <a:spcAft>
                          <a:spcPts val="0"/>
                        </a:spcAft>
                      </a:pPr>
                      <a:r>
                        <a:rPr lang="sl-SI" sz="1400">
                          <a:solidFill>
                            <a:srgbClr val="FFFF00"/>
                          </a:solidFill>
                          <a:latin typeface="Calibri"/>
                          <a:ea typeface="Calibri"/>
                          <a:cs typeface="Times New Roman"/>
                        </a:rPr>
                        <a:t>33</a:t>
                      </a:r>
                      <a:endParaRPr lang="sl-SI" sz="1100">
                        <a:solidFill>
                          <a:srgbClr val="FFFF00"/>
                        </a:solidFill>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sl-SI" sz="1400">
                          <a:solidFill>
                            <a:srgbClr val="FFFF00"/>
                          </a:solidFill>
                          <a:latin typeface="Calibri"/>
                          <a:ea typeface="Calibri"/>
                          <a:cs typeface="Times New Roman"/>
                        </a:rPr>
                        <a:t>56</a:t>
                      </a:r>
                      <a:endParaRPr lang="sl-SI" sz="1100">
                        <a:solidFill>
                          <a:srgbClr val="FFFF00"/>
                        </a:solidFill>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sl-SI" sz="1400" dirty="0">
                          <a:solidFill>
                            <a:srgbClr val="FFFF00"/>
                          </a:solidFill>
                          <a:latin typeface="Calibri"/>
                          <a:ea typeface="Calibri"/>
                          <a:cs typeface="Times New Roman"/>
                        </a:rPr>
                        <a:t>65</a:t>
                      </a:r>
                      <a:endParaRPr lang="sl-SI" sz="1100" dirty="0">
                        <a:solidFill>
                          <a:srgbClr val="FFFF00"/>
                        </a:solidFill>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2"/>
                  </a:ext>
                </a:extLst>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1"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2000" fill="hold"/>
                                        <p:tgtEl>
                                          <p:spTgt spid="2"/>
                                        </p:tgtEl>
                                        <p:attrNameLst>
                                          <p:attrName>ppt_x</p:attrName>
                                        </p:attrNameLst>
                                      </p:cBhvr>
                                      <p:tavLst>
                                        <p:tav tm="0">
                                          <p:val>
                                            <p:strVal val="#ppt_x"/>
                                          </p:val>
                                        </p:tav>
                                        <p:tav tm="100000">
                                          <p:val>
                                            <p:strVal val="#ppt_x"/>
                                          </p:val>
                                        </p:tav>
                                      </p:tavLst>
                                    </p:anim>
                                    <p:anim calcmode="lin" valueType="num">
                                      <p:cBhvr additive="base">
                                        <p:cTn id="8" dur="2000" fill="hold"/>
                                        <p:tgtEl>
                                          <p:spTgt spid="2"/>
                                        </p:tgtEl>
                                        <p:attrNameLst>
                                          <p:attrName>ppt_y</p:attrName>
                                        </p:attrNameLst>
                                      </p:cBhvr>
                                      <p:tavLst>
                                        <p:tav tm="0">
                                          <p:val>
                                            <p:strVal val="0-#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4" presetClass="entr" presetSubtype="16"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box(in)">
                                      <p:cBhvr>
                                        <p:cTn id="13" dur="2000"/>
                                        <p:tgtEl>
                                          <p:spTgt spid="3">
                                            <p:txEl>
                                              <p:pRg st="0" end="0"/>
                                            </p:txEl>
                                          </p:spTgt>
                                        </p:tgtEl>
                                      </p:cBhvr>
                                    </p:animEffect>
                                  </p:childTnLst>
                                </p:cTn>
                              </p:par>
                              <p:par>
                                <p:cTn id="14" presetID="4" presetClass="entr" presetSubtype="16" fill="hold" nodeType="with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Effect transition="in" filter="box(in)">
                                      <p:cBhvr>
                                        <p:cTn id="16" dur="2000"/>
                                        <p:tgtEl>
                                          <p:spTgt spid="3">
                                            <p:txEl>
                                              <p:pRg st="1" end="1"/>
                                            </p:txEl>
                                          </p:spTgt>
                                        </p:tgtEl>
                                      </p:cBhvr>
                                    </p:animEffect>
                                  </p:childTnLst>
                                </p:cTn>
                              </p:par>
                              <p:par>
                                <p:cTn id="17" presetID="4" presetClass="entr" presetSubtype="16" fill="hold"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box(in)">
                                      <p:cBhvr>
                                        <p:cTn id="19" dur="2000"/>
                                        <p:tgtEl>
                                          <p:spTgt spid="3">
                                            <p:txEl>
                                              <p:pRg st="3" end="3"/>
                                            </p:txEl>
                                          </p:spTgt>
                                        </p:tgtEl>
                                      </p:cBhvr>
                                    </p:animEffect>
                                  </p:childTnLst>
                                </p:cTn>
                              </p:par>
                              <p:par>
                                <p:cTn id="20" presetID="4" presetClass="entr" presetSubtype="16" fill="hold" nodeType="with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box(in)">
                                      <p:cBhvr>
                                        <p:cTn id="22" dur="2000"/>
                                        <p:tgtEl>
                                          <p:spTgt spid="3">
                                            <p:txEl>
                                              <p:pRg st="4" end="4"/>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4" presetClass="entr" presetSubtype="16" fill="hold" nodeType="clickEffect">
                                  <p:stCondLst>
                                    <p:cond delay="0"/>
                                  </p:stCondLst>
                                  <p:childTnLst>
                                    <p:set>
                                      <p:cBhvr>
                                        <p:cTn id="26" dur="1" fill="hold">
                                          <p:stCondLst>
                                            <p:cond delay="0"/>
                                          </p:stCondLst>
                                        </p:cTn>
                                        <p:tgtEl>
                                          <p:spTgt spid="2053"/>
                                        </p:tgtEl>
                                        <p:attrNameLst>
                                          <p:attrName>style.visibility</p:attrName>
                                        </p:attrNameLst>
                                      </p:cBhvr>
                                      <p:to>
                                        <p:strVal val="visible"/>
                                      </p:to>
                                    </p:set>
                                    <p:animEffect transition="in" filter="box(in)">
                                      <p:cBhvr>
                                        <p:cTn id="27" dur="2000"/>
                                        <p:tgtEl>
                                          <p:spTgt spid="2053"/>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8" presetClass="entr" presetSubtype="16" fill="hold" nodeType="clickEffect">
                                  <p:stCondLst>
                                    <p:cond delay="0"/>
                                  </p:stCondLst>
                                  <p:childTnLst>
                                    <p:set>
                                      <p:cBhvr>
                                        <p:cTn id="31" dur="1" fill="hold">
                                          <p:stCondLst>
                                            <p:cond delay="0"/>
                                          </p:stCondLst>
                                        </p:cTn>
                                        <p:tgtEl>
                                          <p:spTgt spid="8"/>
                                        </p:tgtEl>
                                        <p:attrNameLst>
                                          <p:attrName>style.visibility</p:attrName>
                                        </p:attrNameLst>
                                      </p:cBhvr>
                                      <p:to>
                                        <p:strVal val="visible"/>
                                      </p:to>
                                    </p:set>
                                    <p:animEffect transition="in" filter="diamond(in)">
                                      <p:cBhvr>
                                        <p:cTn id="32" dur="1000"/>
                                        <p:tgtEl>
                                          <p:spTgt spid="8"/>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8" presetClass="exit" presetSubtype="16" fill="hold" nodeType="clickEffect">
                                  <p:stCondLst>
                                    <p:cond delay="0"/>
                                  </p:stCondLst>
                                  <p:childTnLst>
                                    <p:animEffect transition="out" filter="diamond(in)">
                                      <p:cBhvr>
                                        <p:cTn id="36" dur="1000"/>
                                        <p:tgtEl>
                                          <p:spTgt spid="8"/>
                                        </p:tgtEl>
                                      </p:cBhvr>
                                    </p:animEffect>
                                    <p:set>
                                      <p:cBhvr>
                                        <p:cTn id="37" dur="1" fill="hold">
                                          <p:stCondLst>
                                            <p:cond delay="999"/>
                                          </p:stCondLst>
                                        </p:cTn>
                                        <p:tgtEl>
                                          <p:spTgt spid="8"/>
                                        </p:tgtEl>
                                        <p:attrNameLst>
                                          <p:attrName>style.visibility</p:attrName>
                                        </p:attrNameLst>
                                      </p:cBhvr>
                                      <p:to>
                                        <p:strVal val="hidden"/>
                                      </p:to>
                                    </p:set>
                                  </p:childTnLst>
                                </p:cTn>
                              </p:par>
                            </p:childTnLst>
                          </p:cTn>
                        </p:par>
                      </p:childTnLst>
                    </p:cTn>
                  </p:par>
                  <p:par>
                    <p:cTn id="38" fill="hold" nodeType="clickPar">
                      <p:stCondLst>
                        <p:cond delay="indefinite"/>
                      </p:stCondLst>
                      <p:childTnLst>
                        <p:par>
                          <p:cTn id="39" fill="hold" nodeType="withGroup">
                            <p:stCondLst>
                              <p:cond delay="0"/>
                            </p:stCondLst>
                            <p:childTnLst>
                              <p:par>
                                <p:cTn id="40" presetID="4" presetClass="exit" presetSubtype="16" fill="hold" nodeType="clickEffect">
                                  <p:stCondLst>
                                    <p:cond delay="0"/>
                                  </p:stCondLst>
                                  <p:childTnLst>
                                    <p:animEffect transition="out" filter="box(in)">
                                      <p:cBhvr>
                                        <p:cTn id="41" dur="1000"/>
                                        <p:tgtEl>
                                          <p:spTgt spid="2053"/>
                                        </p:tgtEl>
                                      </p:cBhvr>
                                    </p:animEffect>
                                    <p:set>
                                      <p:cBhvr>
                                        <p:cTn id="42" dur="1" fill="hold">
                                          <p:stCondLst>
                                            <p:cond delay="999"/>
                                          </p:stCondLst>
                                        </p:cTn>
                                        <p:tgtEl>
                                          <p:spTgt spid="2053"/>
                                        </p:tgtEl>
                                        <p:attrNameLst>
                                          <p:attrName>style.visibility</p:attrName>
                                        </p:attrNameLst>
                                      </p:cBhvr>
                                      <p:to>
                                        <p:strVal val="hidden"/>
                                      </p:to>
                                    </p:set>
                                  </p:childTnLst>
                                </p:cTn>
                              </p:par>
                            </p:childTnLst>
                          </p:cTn>
                        </p:par>
                      </p:childTnLst>
                    </p:cTn>
                  </p:par>
                  <p:par>
                    <p:cTn id="43" fill="hold" nodeType="clickPar">
                      <p:stCondLst>
                        <p:cond delay="indefinite"/>
                      </p:stCondLst>
                      <p:childTnLst>
                        <p:par>
                          <p:cTn id="44" fill="hold" nodeType="withGroup">
                            <p:stCondLst>
                              <p:cond delay="0"/>
                            </p:stCondLst>
                            <p:childTnLst>
                              <p:par>
                                <p:cTn id="45" presetID="4" presetClass="exit" presetSubtype="16" fill="hold" nodeType="clickEffect">
                                  <p:stCondLst>
                                    <p:cond delay="0"/>
                                  </p:stCondLst>
                                  <p:childTnLst>
                                    <p:animEffect transition="out" filter="box(in)">
                                      <p:cBhvr>
                                        <p:cTn id="46" dur="1000"/>
                                        <p:tgtEl>
                                          <p:spTgt spid="3">
                                            <p:txEl>
                                              <p:pRg st="0" end="0"/>
                                            </p:txEl>
                                          </p:spTgt>
                                        </p:tgtEl>
                                      </p:cBhvr>
                                    </p:animEffect>
                                    <p:set>
                                      <p:cBhvr>
                                        <p:cTn id="47" dur="1" fill="hold">
                                          <p:stCondLst>
                                            <p:cond delay="999"/>
                                          </p:stCondLst>
                                        </p:cTn>
                                        <p:tgtEl>
                                          <p:spTgt spid="3">
                                            <p:txEl>
                                              <p:pRg st="0" end="0"/>
                                            </p:txEl>
                                          </p:spTgt>
                                        </p:tgtEl>
                                        <p:attrNameLst>
                                          <p:attrName>style.visibility</p:attrName>
                                        </p:attrNameLst>
                                      </p:cBhvr>
                                      <p:to>
                                        <p:strVal val="hidden"/>
                                      </p:to>
                                    </p:set>
                                  </p:childTnLst>
                                </p:cTn>
                              </p:par>
                              <p:par>
                                <p:cTn id="48" presetID="4" presetClass="exit" presetSubtype="16" fill="hold" nodeType="withEffect">
                                  <p:stCondLst>
                                    <p:cond delay="0"/>
                                  </p:stCondLst>
                                  <p:childTnLst>
                                    <p:animEffect transition="out" filter="box(in)">
                                      <p:cBhvr>
                                        <p:cTn id="49" dur="1000"/>
                                        <p:tgtEl>
                                          <p:spTgt spid="3">
                                            <p:txEl>
                                              <p:pRg st="1" end="1"/>
                                            </p:txEl>
                                          </p:spTgt>
                                        </p:tgtEl>
                                      </p:cBhvr>
                                    </p:animEffect>
                                    <p:set>
                                      <p:cBhvr>
                                        <p:cTn id="50" dur="1" fill="hold">
                                          <p:stCondLst>
                                            <p:cond delay="999"/>
                                          </p:stCondLst>
                                        </p:cTn>
                                        <p:tgtEl>
                                          <p:spTgt spid="3">
                                            <p:txEl>
                                              <p:pRg st="1" end="1"/>
                                            </p:txEl>
                                          </p:spTgt>
                                        </p:tgtEl>
                                        <p:attrNameLst>
                                          <p:attrName>style.visibility</p:attrName>
                                        </p:attrNameLst>
                                      </p:cBhvr>
                                      <p:to>
                                        <p:strVal val="hidden"/>
                                      </p:to>
                                    </p:set>
                                  </p:childTnLst>
                                </p:cTn>
                              </p:par>
                              <p:par>
                                <p:cTn id="51" presetID="4" presetClass="exit" presetSubtype="16" fill="hold" nodeType="withEffect">
                                  <p:stCondLst>
                                    <p:cond delay="0"/>
                                  </p:stCondLst>
                                  <p:childTnLst>
                                    <p:animEffect transition="out" filter="box(in)">
                                      <p:cBhvr>
                                        <p:cTn id="52" dur="1000"/>
                                        <p:tgtEl>
                                          <p:spTgt spid="3">
                                            <p:txEl>
                                              <p:pRg st="3" end="3"/>
                                            </p:txEl>
                                          </p:spTgt>
                                        </p:tgtEl>
                                      </p:cBhvr>
                                    </p:animEffect>
                                    <p:set>
                                      <p:cBhvr>
                                        <p:cTn id="53" dur="1" fill="hold">
                                          <p:stCondLst>
                                            <p:cond delay="999"/>
                                          </p:stCondLst>
                                        </p:cTn>
                                        <p:tgtEl>
                                          <p:spTgt spid="3">
                                            <p:txEl>
                                              <p:pRg st="3" end="3"/>
                                            </p:txEl>
                                          </p:spTgt>
                                        </p:tgtEl>
                                        <p:attrNameLst>
                                          <p:attrName>style.visibility</p:attrName>
                                        </p:attrNameLst>
                                      </p:cBhvr>
                                      <p:to>
                                        <p:strVal val="hidden"/>
                                      </p:to>
                                    </p:set>
                                  </p:childTnLst>
                                </p:cTn>
                              </p:par>
                              <p:par>
                                <p:cTn id="54" presetID="4" presetClass="exit" presetSubtype="16" fill="hold" nodeType="withEffect">
                                  <p:stCondLst>
                                    <p:cond delay="0"/>
                                  </p:stCondLst>
                                  <p:childTnLst>
                                    <p:animEffect transition="out" filter="box(in)">
                                      <p:cBhvr>
                                        <p:cTn id="55" dur="1000"/>
                                        <p:tgtEl>
                                          <p:spTgt spid="3">
                                            <p:txEl>
                                              <p:pRg st="4" end="4"/>
                                            </p:txEl>
                                          </p:spTgt>
                                        </p:tgtEl>
                                      </p:cBhvr>
                                    </p:animEffect>
                                    <p:set>
                                      <p:cBhvr>
                                        <p:cTn id="56" dur="1" fill="hold">
                                          <p:stCondLst>
                                            <p:cond delay="999"/>
                                          </p:stCondLst>
                                        </p:cTn>
                                        <p:tgtEl>
                                          <p:spTgt spid="3">
                                            <p:txEl>
                                              <p:pRg st="4" end="4"/>
                                            </p:txEl>
                                          </p:spTgt>
                                        </p:tgtEl>
                                        <p:attrNameLst>
                                          <p:attrName>style.visibility</p:attrName>
                                        </p:attrNameLst>
                                      </p:cBhvr>
                                      <p:to>
                                        <p:strVal val="hidden"/>
                                      </p:to>
                                    </p:set>
                                  </p:childTnLst>
                                </p:cTn>
                              </p:par>
                            </p:childTnLst>
                          </p:cTn>
                        </p:par>
                      </p:childTnLst>
                    </p:cTn>
                  </p:par>
                  <p:par>
                    <p:cTn id="57" fill="hold" nodeType="clickPar">
                      <p:stCondLst>
                        <p:cond delay="indefinite"/>
                      </p:stCondLst>
                      <p:childTnLst>
                        <p:par>
                          <p:cTn id="58" fill="hold" nodeType="withGroup">
                            <p:stCondLst>
                              <p:cond delay="0"/>
                            </p:stCondLst>
                            <p:childTnLst>
                              <p:par>
                                <p:cTn id="59" presetID="2" presetClass="exit" presetSubtype="1" fill="hold" nodeType="clickEffect">
                                  <p:stCondLst>
                                    <p:cond delay="0"/>
                                  </p:stCondLst>
                                  <p:childTnLst>
                                    <p:anim calcmode="lin" valueType="num">
                                      <p:cBhvr additive="base">
                                        <p:cTn id="60" dur="1000"/>
                                        <p:tgtEl>
                                          <p:spTgt spid="2"/>
                                        </p:tgtEl>
                                        <p:attrNameLst>
                                          <p:attrName>ppt_x</p:attrName>
                                        </p:attrNameLst>
                                      </p:cBhvr>
                                      <p:tavLst>
                                        <p:tav tm="0">
                                          <p:val>
                                            <p:strVal val="ppt_x"/>
                                          </p:val>
                                        </p:tav>
                                        <p:tav tm="100000">
                                          <p:val>
                                            <p:strVal val="ppt_x"/>
                                          </p:val>
                                        </p:tav>
                                      </p:tavLst>
                                    </p:anim>
                                    <p:anim calcmode="lin" valueType="num">
                                      <p:cBhvr additive="base">
                                        <p:cTn id="61" dur="1000"/>
                                        <p:tgtEl>
                                          <p:spTgt spid="2"/>
                                        </p:tgtEl>
                                        <p:attrNameLst>
                                          <p:attrName>ppt_y</p:attrName>
                                        </p:attrNameLst>
                                      </p:cBhvr>
                                      <p:tavLst>
                                        <p:tav tm="0">
                                          <p:val>
                                            <p:strVal val="ppt_y"/>
                                          </p:val>
                                        </p:tav>
                                        <p:tav tm="100000">
                                          <p:val>
                                            <p:strVal val="0-ppt_h/2"/>
                                          </p:val>
                                        </p:tav>
                                      </p:tavLst>
                                    </p:anim>
                                    <p:set>
                                      <p:cBhvr>
                                        <p:cTn id="62" dur="1" fill="hold">
                                          <p:stCondLst>
                                            <p:cond delay="999"/>
                                          </p:stCondLst>
                                        </p:cTn>
                                        <p:tgtEl>
                                          <p:spTgt spid="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6D6E4F70-721B-4255-94B9-449CAB4A48B9}"/>
              </a:ext>
            </a:extLst>
          </p:cNvPr>
          <p:cNvSpPr>
            <a:spLocks noGrp="1"/>
          </p:cNvSpPr>
          <p:nvPr>
            <p:ph type="title"/>
          </p:nvPr>
        </p:nvSpPr>
        <p:spPr/>
        <p:txBody>
          <a:bodyPr/>
          <a:lstStyle/>
          <a:p>
            <a:pPr fontAlgn="auto">
              <a:spcAft>
                <a:spcPts val="0"/>
              </a:spcAft>
              <a:defRPr/>
            </a:pPr>
            <a:r>
              <a:rPr lang="sl-SI" dirty="0">
                <a:solidFill>
                  <a:srgbClr val="FF3300"/>
                </a:solidFill>
              </a:rPr>
              <a:t>Dokazi Pitagorovega izreka</a:t>
            </a:r>
          </a:p>
        </p:txBody>
      </p:sp>
      <p:sp>
        <p:nvSpPr>
          <p:cNvPr id="3" name="Ograda vsebine 2">
            <a:extLst>
              <a:ext uri="{FF2B5EF4-FFF2-40B4-BE49-F238E27FC236}">
                <a16:creationId xmlns:a16="http://schemas.microsoft.com/office/drawing/2014/main" id="{EA3EAC04-3EB2-4866-988B-C1B9A84ACEB4}"/>
              </a:ext>
            </a:extLst>
          </p:cNvPr>
          <p:cNvSpPr>
            <a:spLocks noGrp="1"/>
          </p:cNvSpPr>
          <p:nvPr>
            <p:ph idx="1"/>
          </p:nvPr>
        </p:nvSpPr>
        <p:spPr/>
        <p:txBody>
          <a:bodyPr/>
          <a:lstStyle/>
          <a:p>
            <a:pPr>
              <a:buClr>
                <a:srgbClr val="01BFBF"/>
              </a:buClr>
              <a:buFont typeface="Wingdings" panose="05000000000000000000" pitchFamily="2" charset="2"/>
              <a:buChar char="Ø"/>
            </a:pPr>
            <a:r>
              <a:rPr lang="sl-SI" altLang="sl-SI">
                <a:solidFill>
                  <a:srgbClr val="01BFBF"/>
                </a:solidFill>
              </a:rPr>
              <a:t>O Pitagorovem izreku obstaja več kot sto dokazov. Domneva se, da je Pitagora zanj izvedel iz Kitajske.</a:t>
            </a:r>
          </a:p>
          <a:p>
            <a:pPr>
              <a:buClr>
                <a:srgbClr val="01BFBF"/>
              </a:buClr>
              <a:buFont typeface="Wingdings 2" panose="05020102010507070707" pitchFamily="18" charset="2"/>
              <a:buNone/>
            </a:pPr>
            <a:endParaRPr lang="sl-SI" altLang="sl-SI" sz="100">
              <a:solidFill>
                <a:srgbClr val="01BFBF"/>
              </a:solidFill>
            </a:endParaRPr>
          </a:p>
          <a:p>
            <a:pPr>
              <a:buFont typeface="Wingdings 2" panose="05020102010507070707" pitchFamily="18" charset="2"/>
              <a:buNone/>
            </a:pPr>
            <a:r>
              <a:rPr lang="sl-SI" altLang="sl-SI" sz="2000">
                <a:solidFill>
                  <a:srgbClr val="FFFF00"/>
                </a:solidFill>
              </a:rPr>
              <a:t>                geometrijska razlaga za pravokotni</a:t>
            </a:r>
          </a:p>
          <a:p>
            <a:pPr>
              <a:buFont typeface="Wingdings 2" panose="05020102010507070707" pitchFamily="18" charset="2"/>
              <a:buNone/>
            </a:pPr>
            <a:r>
              <a:rPr lang="sl-SI" altLang="sl-SI" sz="2000">
                <a:solidFill>
                  <a:srgbClr val="FFFF00"/>
                </a:solidFill>
              </a:rPr>
              <a:t>              trikotnik iz kitajskega matematičnega</a:t>
            </a:r>
          </a:p>
          <a:p>
            <a:pPr>
              <a:buFont typeface="Wingdings 2" panose="05020102010507070707" pitchFamily="18" charset="2"/>
              <a:buNone/>
            </a:pPr>
            <a:r>
              <a:rPr lang="sl-SI" altLang="sl-SI" sz="2000">
                <a:solidFill>
                  <a:srgbClr val="FFFF00"/>
                </a:solidFill>
              </a:rPr>
              <a:t>                    dela </a:t>
            </a:r>
            <a:r>
              <a:rPr lang="sl-SI" altLang="sl-SI" sz="2000" i="1">
                <a:solidFill>
                  <a:srgbClr val="FFFF00"/>
                </a:solidFill>
              </a:rPr>
              <a:t>Čou Pei Suan Čing</a:t>
            </a:r>
            <a:r>
              <a:rPr lang="sl-SI" altLang="sl-SI" sz="2000">
                <a:solidFill>
                  <a:srgbClr val="FFFF00"/>
                </a:solidFill>
              </a:rPr>
              <a:t> (</a:t>
            </a:r>
            <a:r>
              <a:rPr lang="en-US" altLang="sl-SI" sz="2000">
                <a:solidFill>
                  <a:srgbClr val="FFFF00"/>
                </a:solidFill>
              </a:rPr>
              <a:t>周髀算</a:t>
            </a:r>
            <a:r>
              <a:rPr lang="sl-SI" altLang="sl-SI" sz="2000">
                <a:solidFill>
                  <a:srgbClr val="FFFF00"/>
                </a:solidFill>
              </a:rPr>
              <a:t>)</a:t>
            </a:r>
          </a:p>
          <a:p>
            <a:endParaRPr lang="sl-SI" altLang="sl-SI"/>
          </a:p>
        </p:txBody>
      </p:sp>
      <p:pic>
        <p:nvPicPr>
          <p:cNvPr id="4" name="Slika 3" descr="Slika:Chinese pythagoras.jpg">
            <a:hlinkClick r:id="rId2"/>
            <a:extLst>
              <a:ext uri="{FF2B5EF4-FFF2-40B4-BE49-F238E27FC236}">
                <a16:creationId xmlns:a16="http://schemas.microsoft.com/office/drawing/2014/main" id="{EFBE9A36-53FA-4D89-92BF-61483959546C}"/>
              </a:ext>
            </a:extLst>
          </p:cNvPr>
          <p:cNvPicPr/>
          <p:nvPr/>
        </p:nvPicPr>
        <p:blipFill>
          <a:blip r:embed="rId3"/>
          <a:srcRect l="3565" r="4413"/>
          <a:stretch>
            <a:fillRect/>
          </a:stretch>
        </p:blipFill>
        <p:spPr bwMode="auto">
          <a:xfrm>
            <a:off x="1857375" y="4143375"/>
            <a:ext cx="3714750" cy="2571750"/>
          </a:xfrm>
          <a:prstGeom prst="rect">
            <a:avLst/>
          </a:prstGeom>
          <a:ln>
            <a:noFill/>
          </a:ln>
          <a:effectLst>
            <a:outerShdw blurRad="292100" dist="139700" dir="2700000" algn="tl" rotWithShape="0">
              <a:srgbClr val="333333">
                <a:alpha val="65000"/>
              </a:srgbClr>
            </a:outerShdw>
          </a:effec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1"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2000" fill="hold"/>
                                        <p:tgtEl>
                                          <p:spTgt spid="2"/>
                                        </p:tgtEl>
                                        <p:attrNameLst>
                                          <p:attrName>ppt_x</p:attrName>
                                        </p:attrNameLst>
                                      </p:cBhvr>
                                      <p:tavLst>
                                        <p:tav tm="0">
                                          <p:val>
                                            <p:strVal val="#ppt_x"/>
                                          </p:val>
                                        </p:tav>
                                        <p:tav tm="100000">
                                          <p:val>
                                            <p:strVal val="#ppt_x"/>
                                          </p:val>
                                        </p:tav>
                                      </p:tavLst>
                                    </p:anim>
                                    <p:anim calcmode="lin" valueType="num">
                                      <p:cBhvr additive="base">
                                        <p:cTn id="8" dur="2000" fill="hold"/>
                                        <p:tgtEl>
                                          <p:spTgt spid="2"/>
                                        </p:tgtEl>
                                        <p:attrNameLst>
                                          <p:attrName>ppt_y</p:attrName>
                                        </p:attrNameLst>
                                      </p:cBhvr>
                                      <p:tavLst>
                                        <p:tav tm="0">
                                          <p:val>
                                            <p:strVal val="0-#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4" presetClass="entr" presetSubtype="16"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box(in)">
                                      <p:cBhvr>
                                        <p:cTn id="13" dur="2000"/>
                                        <p:tgtEl>
                                          <p:spTgt spid="3">
                                            <p:txEl>
                                              <p:pRg st="0" end="0"/>
                                            </p:txEl>
                                          </p:spTgt>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4" presetClass="entr" presetSubtype="16" fill="hold" grpId="0" nodeType="click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box(in)">
                                      <p:cBhvr>
                                        <p:cTn id="18" dur="2000"/>
                                        <p:tgtEl>
                                          <p:spTgt spid="3">
                                            <p:txEl>
                                              <p:pRg st="2" end="2"/>
                                            </p:txEl>
                                          </p:spTgt>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8" presetClass="entr" presetSubtype="16"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diamond(in)">
                                      <p:cBhvr>
                                        <p:cTn id="23" dur="2000"/>
                                        <p:tgtEl>
                                          <p:spTgt spid="3">
                                            <p:txEl>
                                              <p:pRg st="3" end="3"/>
                                            </p:txEl>
                                          </p:spTgt>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4" presetClass="entr" presetSubtype="16" fill="hold" grpId="0"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box(in)">
                                      <p:cBhvr>
                                        <p:cTn id="28" dur="2000"/>
                                        <p:tgtEl>
                                          <p:spTgt spid="3">
                                            <p:txEl>
                                              <p:pRg st="4" end="4"/>
                                            </p:txEl>
                                          </p:spTgt>
                                        </p:tgtEl>
                                      </p:cBhvr>
                                    </p:animEffect>
                                  </p:childTnLst>
                                </p:cTn>
                              </p:par>
                            </p:childTnLst>
                          </p:cTn>
                        </p:par>
                      </p:childTnLst>
                    </p:cTn>
                  </p:par>
                  <p:par>
                    <p:cTn id="29" fill="hold" nodeType="clickPar">
                      <p:stCondLst>
                        <p:cond delay="indefinite"/>
                      </p:stCondLst>
                      <p:childTnLst>
                        <p:par>
                          <p:cTn id="30" fill="hold" nodeType="withGroup">
                            <p:stCondLst>
                              <p:cond delay="0"/>
                            </p:stCondLst>
                            <p:childTnLst>
                              <p:par>
                                <p:cTn id="31" presetID="4" presetClass="entr" presetSubtype="16" fill="hold" nodeType="clickEffect">
                                  <p:stCondLst>
                                    <p:cond delay="0"/>
                                  </p:stCondLst>
                                  <p:childTnLst>
                                    <p:set>
                                      <p:cBhvr>
                                        <p:cTn id="32" dur="1" fill="hold">
                                          <p:stCondLst>
                                            <p:cond delay="0"/>
                                          </p:stCondLst>
                                        </p:cTn>
                                        <p:tgtEl>
                                          <p:spTgt spid="4"/>
                                        </p:tgtEl>
                                        <p:attrNameLst>
                                          <p:attrName>style.visibility</p:attrName>
                                        </p:attrNameLst>
                                      </p:cBhvr>
                                      <p:to>
                                        <p:strVal val="visible"/>
                                      </p:to>
                                    </p:set>
                                    <p:animEffect transition="in" filter="box(in)">
                                      <p:cBhvr>
                                        <p:cTn id="33" dur="2000"/>
                                        <p:tgtEl>
                                          <p:spTgt spid="4"/>
                                        </p:tgtEl>
                                      </p:cBhvr>
                                    </p:animEffect>
                                  </p:childTnLst>
                                </p:cTn>
                              </p:par>
                            </p:childTnLst>
                          </p:cTn>
                        </p:par>
                      </p:childTnLst>
                    </p:cTn>
                  </p:par>
                  <p:par>
                    <p:cTn id="34" fill="hold" nodeType="clickPar">
                      <p:stCondLst>
                        <p:cond delay="indefinite"/>
                      </p:stCondLst>
                      <p:childTnLst>
                        <p:par>
                          <p:cTn id="35" fill="hold" nodeType="withGroup">
                            <p:stCondLst>
                              <p:cond delay="0"/>
                            </p:stCondLst>
                            <p:childTnLst>
                              <p:par>
                                <p:cTn id="36" presetID="4" presetClass="exit" presetSubtype="16" fill="hold" nodeType="clickEffect">
                                  <p:stCondLst>
                                    <p:cond delay="0"/>
                                  </p:stCondLst>
                                  <p:childTnLst>
                                    <p:animEffect transition="out" filter="box(in)">
                                      <p:cBhvr>
                                        <p:cTn id="37" dur="1000"/>
                                        <p:tgtEl>
                                          <p:spTgt spid="4"/>
                                        </p:tgtEl>
                                      </p:cBhvr>
                                    </p:animEffect>
                                    <p:set>
                                      <p:cBhvr>
                                        <p:cTn id="38" dur="1" fill="hold">
                                          <p:stCondLst>
                                            <p:cond delay="999"/>
                                          </p:stCondLst>
                                        </p:cTn>
                                        <p:tgtEl>
                                          <p:spTgt spid="4"/>
                                        </p:tgtEl>
                                        <p:attrNameLst>
                                          <p:attrName>style.visibility</p:attrName>
                                        </p:attrNameLst>
                                      </p:cBhvr>
                                      <p:to>
                                        <p:strVal val="hidden"/>
                                      </p:to>
                                    </p:set>
                                  </p:childTnLst>
                                </p:cTn>
                              </p:par>
                            </p:childTnLst>
                          </p:cTn>
                        </p:par>
                      </p:childTnLst>
                    </p:cTn>
                  </p:par>
                  <p:par>
                    <p:cTn id="39" fill="hold" nodeType="clickPar">
                      <p:stCondLst>
                        <p:cond delay="indefinite"/>
                      </p:stCondLst>
                      <p:childTnLst>
                        <p:par>
                          <p:cTn id="40" fill="hold" nodeType="withGroup">
                            <p:stCondLst>
                              <p:cond delay="0"/>
                            </p:stCondLst>
                            <p:childTnLst>
                              <p:par>
                                <p:cTn id="41" presetID="8" presetClass="exit" presetSubtype="16" fill="hold" nodeType="clickEffect">
                                  <p:stCondLst>
                                    <p:cond delay="0"/>
                                  </p:stCondLst>
                                  <p:childTnLst>
                                    <p:animEffect transition="out" filter="diamond(in)">
                                      <p:cBhvr>
                                        <p:cTn id="42" dur="1000"/>
                                        <p:tgtEl>
                                          <p:spTgt spid="3">
                                            <p:txEl>
                                              <p:pRg st="0" end="0"/>
                                            </p:txEl>
                                          </p:spTgt>
                                        </p:tgtEl>
                                      </p:cBhvr>
                                    </p:animEffect>
                                    <p:set>
                                      <p:cBhvr>
                                        <p:cTn id="43" dur="1" fill="hold">
                                          <p:stCondLst>
                                            <p:cond delay="999"/>
                                          </p:stCondLst>
                                        </p:cTn>
                                        <p:tgtEl>
                                          <p:spTgt spid="3">
                                            <p:txEl>
                                              <p:pRg st="0" end="0"/>
                                            </p:txEl>
                                          </p:spTgt>
                                        </p:tgtEl>
                                        <p:attrNameLst>
                                          <p:attrName>style.visibility</p:attrName>
                                        </p:attrNameLst>
                                      </p:cBhvr>
                                      <p:to>
                                        <p:strVal val="hidden"/>
                                      </p:to>
                                    </p:set>
                                  </p:childTnLst>
                                </p:cTn>
                              </p:par>
                              <p:par>
                                <p:cTn id="44" presetID="8" presetClass="exit" presetSubtype="16" fill="hold" nodeType="withEffect">
                                  <p:stCondLst>
                                    <p:cond delay="0"/>
                                  </p:stCondLst>
                                  <p:childTnLst>
                                    <p:animEffect transition="out" filter="diamond(in)">
                                      <p:cBhvr>
                                        <p:cTn id="45" dur="1000"/>
                                        <p:tgtEl>
                                          <p:spTgt spid="3">
                                            <p:txEl>
                                              <p:pRg st="2" end="2"/>
                                            </p:txEl>
                                          </p:spTgt>
                                        </p:tgtEl>
                                      </p:cBhvr>
                                    </p:animEffect>
                                    <p:set>
                                      <p:cBhvr>
                                        <p:cTn id="46" dur="1" fill="hold">
                                          <p:stCondLst>
                                            <p:cond delay="999"/>
                                          </p:stCondLst>
                                        </p:cTn>
                                        <p:tgtEl>
                                          <p:spTgt spid="3">
                                            <p:txEl>
                                              <p:pRg st="2" end="2"/>
                                            </p:txEl>
                                          </p:spTgt>
                                        </p:tgtEl>
                                        <p:attrNameLst>
                                          <p:attrName>style.visibility</p:attrName>
                                        </p:attrNameLst>
                                      </p:cBhvr>
                                      <p:to>
                                        <p:strVal val="hidden"/>
                                      </p:to>
                                    </p:set>
                                  </p:childTnLst>
                                </p:cTn>
                              </p:par>
                              <p:par>
                                <p:cTn id="47" presetID="8" presetClass="exit" presetSubtype="16" fill="hold" nodeType="withEffect">
                                  <p:stCondLst>
                                    <p:cond delay="0"/>
                                  </p:stCondLst>
                                  <p:childTnLst>
                                    <p:animEffect transition="out" filter="diamond(in)">
                                      <p:cBhvr>
                                        <p:cTn id="48" dur="1000"/>
                                        <p:tgtEl>
                                          <p:spTgt spid="3">
                                            <p:txEl>
                                              <p:pRg st="3" end="3"/>
                                            </p:txEl>
                                          </p:spTgt>
                                        </p:tgtEl>
                                      </p:cBhvr>
                                    </p:animEffect>
                                    <p:set>
                                      <p:cBhvr>
                                        <p:cTn id="49" dur="1" fill="hold">
                                          <p:stCondLst>
                                            <p:cond delay="999"/>
                                          </p:stCondLst>
                                        </p:cTn>
                                        <p:tgtEl>
                                          <p:spTgt spid="3">
                                            <p:txEl>
                                              <p:pRg st="3" end="3"/>
                                            </p:txEl>
                                          </p:spTgt>
                                        </p:tgtEl>
                                        <p:attrNameLst>
                                          <p:attrName>style.visibility</p:attrName>
                                        </p:attrNameLst>
                                      </p:cBhvr>
                                      <p:to>
                                        <p:strVal val="hidden"/>
                                      </p:to>
                                    </p:set>
                                  </p:childTnLst>
                                </p:cTn>
                              </p:par>
                              <p:par>
                                <p:cTn id="50" presetID="8" presetClass="exit" presetSubtype="16" fill="hold" nodeType="withEffect">
                                  <p:stCondLst>
                                    <p:cond delay="0"/>
                                  </p:stCondLst>
                                  <p:childTnLst>
                                    <p:animEffect transition="out" filter="diamond(in)">
                                      <p:cBhvr>
                                        <p:cTn id="51" dur="1000"/>
                                        <p:tgtEl>
                                          <p:spTgt spid="3">
                                            <p:txEl>
                                              <p:pRg st="4" end="4"/>
                                            </p:txEl>
                                          </p:spTgt>
                                        </p:tgtEl>
                                      </p:cBhvr>
                                    </p:animEffect>
                                    <p:set>
                                      <p:cBhvr>
                                        <p:cTn id="52" dur="1" fill="hold">
                                          <p:stCondLst>
                                            <p:cond delay="999"/>
                                          </p:stCondLst>
                                        </p:cTn>
                                        <p:tgtEl>
                                          <p:spTgt spid="3">
                                            <p:txEl>
                                              <p:pRg st="4" end="4"/>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196A07BD-7C22-48C6-A466-6364C02E8621}"/>
              </a:ext>
            </a:extLst>
          </p:cNvPr>
          <p:cNvSpPr>
            <a:spLocks noGrp="1"/>
          </p:cNvSpPr>
          <p:nvPr>
            <p:ph type="title"/>
          </p:nvPr>
        </p:nvSpPr>
        <p:spPr/>
        <p:txBody>
          <a:bodyPr/>
          <a:lstStyle/>
          <a:p>
            <a:pPr fontAlgn="auto">
              <a:spcAft>
                <a:spcPts val="0"/>
              </a:spcAft>
              <a:defRPr/>
            </a:pPr>
            <a:r>
              <a:rPr lang="sl-SI" dirty="0">
                <a:solidFill>
                  <a:srgbClr val="FF3300"/>
                </a:solidFill>
              </a:rPr>
              <a:t>Dokazi Pitagorovega izreka</a:t>
            </a:r>
            <a:endParaRPr lang="sl-SI" dirty="0"/>
          </a:p>
        </p:txBody>
      </p:sp>
      <p:sp>
        <p:nvSpPr>
          <p:cNvPr id="3" name="Ograda vsebine 2">
            <a:extLst>
              <a:ext uri="{FF2B5EF4-FFF2-40B4-BE49-F238E27FC236}">
                <a16:creationId xmlns:a16="http://schemas.microsoft.com/office/drawing/2014/main" id="{75CE0E12-D3D4-43FC-887C-7C9BF18CC8DD}"/>
              </a:ext>
            </a:extLst>
          </p:cNvPr>
          <p:cNvSpPr>
            <a:spLocks noGrp="1"/>
          </p:cNvSpPr>
          <p:nvPr>
            <p:ph sz="half" idx="1"/>
          </p:nvPr>
        </p:nvSpPr>
        <p:spPr/>
        <p:txBody>
          <a:bodyPr/>
          <a:lstStyle/>
          <a:p>
            <a:pPr>
              <a:buClr>
                <a:srgbClr val="FFFF00"/>
              </a:buClr>
              <a:buFont typeface="Wingdings" panose="05000000000000000000" pitchFamily="2" charset="2"/>
              <a:buChar char=""/>
            </a:pPr>
            <a:r>
              <a:rPr lang="sl-SI" altLang="sl-SI">
                <a:solidFill>
                  <a:srgbClr val="FFFF00"/>
                </a:solidFill>
              </a:rPr>
              <a:t>ploščinski dokaz o Pitagorovem izreku</a:t>
            </a:r>
          </a:p>
        </p:txBody>
      </p:sp>
      <p:sp>
        <p:nvSpPr>
          <p:cNvPr id="4" name="Ograda vsebine 3">
            <a:extLst>
              <a:ext uri="{FF2B5EF4-FFF2-40B4-BE49-F238E27FC236}">
                <a16:creationId xmlns:a16="http://schemas.microsoft.com/office/drawing/2014/main" id="{83EB694D-6B35-47E8-8C2A-5FD812A1615E}"/>
              </a:ext>
            </a:extLst>
          </p:cNvPr>
          <p:cNvSpPr>
            <a:spLocks noGrp="1"/>
          </p:cNvSpPr>
          <p:nvPr>
            <p:ph sz="half" idx="2"/>
          </p:nvPr>
        </p:nvSpPr>
        <p:spPr/>
        <p:txBody>
          <a:bodyPr/>
          <a:lstStyle/>
          <a:p>
            <a:pPr>
              <a:buClr>
                <a:srgbClr val="FFFF00"/>
              </a:buClr>
              <a:buFont typeface="Wingdings" panose="05000000000000000000" pitchFamily="2" charset="2"/>
              <a:buChar char="Æ"/>
            </a:pPr>
            <a:r>
              <a:rPr lang="sl-SI" altLang="sl-SI">
                <a:solidFill>
                  <a:srgbClr val="FFFF00"/>
                </a:solidFill>
              </a:rPr>
              <a:t>kitajski dokaz Pitagorovega izreka:</a:t>
            </a:r>
          </a:p>
          <a:p>
            <a:endParaRPr lang="sl-SI" altLang="sl-SI">
              <a:solidFill>
                <a:srgbClr val="FFFF00"/>
              </a:solidFill>
            </a:endParaRPr>
          </a:p>
        </p:txBody>
      </p:sp>
      <p:pic>
        <p:nvPicPr>
          <p:cNvPr id="5" name="Slika 4">
            <a:extLst>
              <a:ext uri="{FF2B5EF4-FFF2-40B4-BE49-F238E27FC236}">
                <a16:creationId xmlns:a16="http://schemas.microsoft.com/office/drawing/2014/main" id="{764031CA-DE30-446B-A405-D64815D10FE7}"/>
              </a:ext>
            </a:extLst>
          </p:cNvPr>
          <p:cNvPicPr/>
          <p:nvPr/>
        </p:nvPicPr>
        <p:blipFill>
          <a:blip r:embed="rId2"/>
          <a:srcRect/>
          <a:stretch>
            <a:fillRect/>
          </a:stretch>
        </p:blipFill>
        <p:spPr bwMode="auto">
          <a:xfrm>
            <a:off x="928688" y="2571750"/>
            <a:ext cx="3171825" cy="2913063"/>
          </a:xfrm>
          <a:prstGeom prst="rect">
            <a:avLst/>
          </a:prstGeom>
          <a:ln>
            <a:noFill/>
          </a:ln>
          <a:effectLst>
            <a:outerShdw blurRad="292100" dist="139700" dir="2700000" algn="tl" rotWithShape="0">
              <a:srgbClr val="333333">
                <a:alpha val="65000"/>
              </a:srgbClr>
            </a:outerShdw>
          </a:effectLst>
        </p:spPr>
      </p:pic>
      <p:pic>
        <p:nvPicPr>
          <p:cNvPr id="8" name="Slika 7">
            <a:extLst>
              <a:ext uri="{FF2B5EF4-FFF2-40B4-BE49-F238E27FC236}">
                <a16:creationId xmlns:a16="http://schemas.microsoft.com/office/drawing/2014/main" id="{9CBA156D-D3BF-478E-B731-0AF3DF565684}"/>
              </a:ext>
            </a:extLst>
          </p:cNvPr>
          <p:cNvPicPr/>
          <p:nvPr/>
        </p:nvPicPr>
        <p:blipFill>
          <a:blip r:embed="rId3"/>
          <a:srcRect/>
          <a:stretch>
            <a:fillRect/>
          </a:stretch>
        </p:blipFill>
        <p:spPr bwMode="auto">
          <a:xfrm>
            <a:off x="5286375" y="3786188"/>
            <a:ext cx="2820988" cy="2857500"/>
          </a:xfrm>
          <a:prstGeom prst="rect">
            <a:avLst/>
          </a:prstGeom>
          <a:ln>
            <a:noFill/>
          </a:ln>
          <a:effectLst>
            <a:outerShdw blurRad="292100" dist="139700" dir="2700000" algn="tl" rotWithShape="0">
              <a:srgbClr val="333333">
                <a:alpha val="65000"/>
              </a:srgbClr>
            </a:outerShdw>
          </a:effectLst>
        </p:spPr>
      </p:pic>
      <p:pic>
        <p:nvPicPr>
          <p:cNvPr id="3074" name="Picture 2">
            <a:extLst>
              <a:ext uri="{FF2B5EF4-FFF2-40B4-BE49-F238E27FC236}">
                <a16:creationId xmlns:a16="http://schemas.microsoft.com/office/drawing/2014/main" id="{0EA869F5-4E07-492D-AD32-72A1470441F6}"/>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286375" y="2500313"/>
            <a:ext cx="320675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2000"/>
                                        <p:tgtEl>
                                          <p:spTgt spid="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8" presetClass="entr" presetSubtype="16"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diamond(in)">
                                      <p:cBhvr>
                                        <p:cTn id="12" dur="2000"/>
                                        <p:tgtEl>
                                          <p:spTgt spid="5"/>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4">
                                            <p:txEl>
                                              <p:pRg st="0" end="0"/>
                                            </p:txEl>
                                          </p:spTgt>
                                        </p:tgtEl>
                                        <p:attrNameLst>
                                          <p:attrName>style.visibility</p:attrName>
                                        </p:attrNameLst>
                                      </p:cBhvr>
                                      <p:to>
                                        <p:strVal val="visible"/>
                                      </p:to>
                                    </p:set>
                                    <p:animEffect transition="in" filter="box(in)">
                                      <p:cBhvr>
                                        <p:cTn id="17" dur="2000"/>
                                        <p:tgtEl>
                                          <p:spTgt spid="4">
                                            <p:txEl>
                                              <p:pRg st="0" end="0"/>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8" presetClass="entr" presetSubtype="16" fill="hold" nodeType="clickEffect">
                                  <p:stCondLst>
                                    <p:cond delay="0"/>
                                  </p:stCondLst>
                                  <p:childTnLst>
                                    <p:set>
                                      <p:cBhvr>
                                        <p:cTn id="21" dur="1" fill="hold">
                                          <p:stCondLst>
                                            <p:cond delay="0"/>
                                          </p:stCondLst>
                                        </p:cTn>
                                        <p:tgtEl>
                                          <p:spTgt spid="3074"/>
                                        </p:tgtEl>
                                        <p:attrNameLst>
                                          <p:attrName>style.visibility</p:attrName>
                                        </p:attrNameLst>
                                      </p:cBhvr>
                                      <p:to>
                                        <p:strVal val="visible"/>
                                      </p:to>
                                    </p:set>
                                    <p:animEffect transition="in" filter="diamond(in)">
                                      <p:cBhvr>
                                        <p:cTn id="22" dur="2000"/>
                                        <p:tgtEl>
                                          <p:spTgt spid="3074"/>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8" presetClass="entr" presetSubtype="16" fill="hold"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diamond(in)">
                                      <p:cBhvr>
                                        <p:cTn id="27" dur="2000"/>
                                        <p:tgtEl>
                                          <p:spTgt spid="8"/>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8" presetClass="exit" presetSubtype="16" fill="hold" nodeType="clickEffect">
                                  <p:stCondLst>
                                    <p:cond delay="0"/>
                                  </p:stCondLst>
                                  <p:childTnLst>
                                    <p:animEffect transition="out" filter="diamond(in)">
                                      <p:cBhvr>
                                        <p:cTn id="31" dur="1000"/>
                                        <p:tgtEl>
                                          <p:spTgt spid="8"/>
                                        </p:tgtEl>
                                      </p:cBhvr>
                                    </p:animEffect>
                                    <p:set>
                                      <p:cBhvr>
                                        <p:cTn id="32" dur="1" fill="hold">
                                          <p:stCondLst>
                                            <p:cond delay="999"/>
                                          </p:stCondLst>
                                        </p:cTn>
                                        <p:tgtEl>
                                          <p:spTgt spid="8"/>
                                        </p:tgtEl>
                                        <p:attrNameLst>
                                          <p:attrName>style.visibility</p:attrName>
                                        </p:attrNameLst>
                                      </p:cBhvr>
                                      <p:to>
                                        <p:strVal val="hidden"/>
                                      </p:to>
                                    </p:set>
                                  </p:childTnLst>
                                </p:cTn>
                              </p:par>
                            </p:childTnLst>
                          </p:cTn>
                        </p:par>
                      </p:childTnLst>
                    </p:cTn>
                  </p:par>
                  <p:par>
                    <p:cTn id="33" fill="hold" nodeType="clickPar">
                      <p:stCondLst>
                        <p:cond delay="indefinite"/>
                      </p:stCondLst>
                      <p:childTnLst>
                        <p:par>
                          <p:cTn id="34" fill="hold" nodeType="withGroup">
                            <p:stCondLst>
                              <p:cond delay="0"/>
                            </p:stCondLst>
                            <p:childTnLst>
                              <p:par>
                                <p:cTn id="35" presetID="8" presetClass="exit" presetSubtype="16" fill="hold" nodeType="clickEffect">
                                  <p:stCondLst>
                                    <p:cond delay="0"/>
                                  </p:stCondLst>
                                  <p:childTnLst>
                                    <p:animEffect transition="out" filter="diamond(in)">
                                      <p:cBhvr>
                                        <p:cTn id="36" dur="1000"/>
                                        <p:tgtEl>
                                          <p:spTgt spid="3074"/>
                                        </p:tgtEl>
                                      </p:cBhvr>
                                    </p:animEffect>
                                    <p:set>
                                      <p:cBhvr>
                                        <p:cTn id="37" dur="1" fill="hold">
                                          <p:stCondLst>
                                            <p:cond delay="999"/>
                                          </p:stCondLst>
                                        </p:cTn>
                                        <p:tgtEl>
                                          <p:spTgt spid="3074"/>
                                        </p:tgtEl>
                                        <p:attrNameLst>
                                          <p:attrName>style.visibility</p:attrName>
                                        </p:attrNameLst>
                                      </p:cBhvr>
                                      <p:to>
                                        <p:strVal val="hidden"/>
                                      </p:to>
                                    </p:set>
                                  </p:childTnLst>
                                </p:cTn>
                              </p:par>
                            </p:childTnLst>
                          </p:cTn>
                        </p:par>
                      </p:childTnLst>
                    </p:cTn>
                  </p:par>
                  <p:par>
                    <p:cTn id="38" fill="hold" nodeType="clickPar">
                      <p:stCondLst>
                        <p:cond delay="indefinite"/>
                      </p:stCondLst>
                      <p:childTnLst>
                        <p:par>
                          <p:cTn id="39" fill="hold" nodeType="withGroup">
                            <p:stCondLst>
                              <p:cond delay="0"/>
                            </p:stCondLst>
                            <p:childTnLst>
                              <p:par>
                                <p:cTn id="40" presetID="4" presetClass="exit" presetSubtype="16" fill="hold" grpId="1" nodeType="clickEffect">
                                  <p:stCondLst>
                                    <p:cond delay="0"/>
                                  </p:stCondLst>
                                  <p:childTnLst>
                                    <p:animEffect transition="out" filter="box(in)">
                                      <p:cBhvr>
                                        <p:cTn id="41" dur="1000"/>
                                        <p:tgtEl>
                                          <p:spTgt spid="4">
                                            <p:txEl>
                                              <p:pRg st="0" end="0"/>
                                            </p:txEl>
                                          </p:spTgt>
                                        </p:tgtEl>
                                      </p:cBhvr>
                                    </p:animEffect>
                                    <p:set>
                                      <p:cBhvr>
                                        <p:cTn id="42" dur="1" fill="hold">
                                          <p:stCondLst>
                                            <p:cond delay="999"/>
                                          </p:stCondLst>
                                        </p:cTn>
                                        <p:tgtEl>
                                          <p:spTgt spid="4">
                                            <p:txEl>
                                              <p:pRg st="0" end="0"/>
                                            </p:txEl>
                                          </p:spTgt>
                                        </p:tgtEl>
                                        <p:attrNameLst>
                                          <p:attrName>style.visibility</p:attrName>
                                        </p:attrNameLst>
                                      </p:cBhvr>
                                      <p:to>
                                        <p:strVal val="hidden"/>
                                      </p:to>
                                    </p:set>
                                  </p:childTnLst>
                                </p:cTn>
                              </p:par>
                            </p:childTnLst>
                          </p:cTn>
                        </p:par>
                      </p:childTnLst>
                    </p:cTn>
                  </p:par>
                  <p:par>
                    <p:cTn id="43" fill="hold" nodeType="clickPar">
                      <p:stCondLst>
                        <p:cond delay="indefinite"/>
                      </p:stCondLst>
                      <p:childTnLst>
                        <p:par>
                          <p:cTn id="44" fill="hold" nodeType="withGroup">
                            <p:stCondLst>
                              <p:cond delay="0"/>
                            </p:stCondLst>
                            <p:childTnLst>
                              <p:par>
                                <p:cTn id="45" presetID="8" presetClass="exit" presetSubtype="16" fill="hold" nodeType="clickEffect">
                                  <p:stCondLst>
                                    <p:cond delay="0"/>
                                  </p:stCondLst>
                                  <p:childTnLst>
                                    <p:animEffect transition="out" filter="diamond(in)">
                                      <p:cBhvr>
                                        <p:cTn id="46" dur="1000"/>
                                        <p:tgtEl>
                                          <p:spTgt spid="5"/>
                                        </p:tgtEl>
                                      </p:cBhvr>
                                    </p:animEffect>
                                    <p:set>
                                      <p:cBhvr>
                                        <p:cTn id="47" dur="1" fill="hold">
                                          <p:stCondLst>
                                            <p:cond delay="999"/>
                                          </p:stCondLst>
                                        </p:cTn>
                                        <p:tgtEl>
                                          <p:spTgt spid="5"/>
                                        </p:tgtEl>
                                        <p:attrNameLst>
                                          <p:attrName>style.visibility</p:attrName>
                                        </p:attrNameLst>
                                      </p:cBhvr>
                                      <p:to>
                                        <p:strVal val="hidden"/>
                                      </p:to>
                                    </p:set>
                                  </p:childTnLst>
                                </p:cTn>
                              </p:par>
                            </p:childTnLst>
                          </p:cTn>
                        </p:par>
                      </p:childTnLst>
                    </p:cTn>
                  </p:par>
                  <p:par>
                    <p:cTn id="48" fill="hold" nodeType="clickPar">
                      <p:stCondLst>
                        <p:cond delay="indefinite"/>
                      </p:stCondLst>
                      <p:childTnLst>
                        <p:par>
                          <p:cTn id="49" fill="hold" nodeType="withGroup">
                            <p:stCondLst>
                              <p:cond delay="0"/>
                            </p:stCondLst>
                            <p:childTnLst>
                              <p:par>
                                <p:cTn id="50" presetID="4" presetClass="exit" presetSubtype="16" fill="hold" grpId="1" nodeType="clickEffect">
                                  <p:stCondLst>
                                    <p:cond delay="0"/>
                                  </p:stCondLst>
                                  <p:childTnLst>
                                    <p:animEffect transition="out" filter="box(in)">
                                      <p:cBhvr>
                                        <p:cTn id="51" dur="1000"/>
                                        <p:tgtEl>
                                          <p:spTgt spid="3">
                                            <p:txEl>
                                              <p:pRg st="0" end="0"/>
                                            </p:txEl>
                                          </p:spTgt>
                                        </p:tgtEl>
                                      </p:cBhvr>
                                    </p:animEffect>
                                    <p:set>
                                      <p:cBhvr>
                                        <p:cTn id="52" dur="1" fill="hold">
                                          <p:stCondLst>
                                            <p:cond delay="999"/>
                                          </p:stCondLst>
                                        </p:cTn>
                                        <p:tgtEl>
                                          <p:spTgt spid="3">
                                            <p:txEl>
                                              <p:pRg st="0" end="0"/>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P spid="4" grpId="0" build="p"/>
      <p:bldP spid="4" grpI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9AEA372D-CD04-4928-8C06-61F154CD62B1}"/>
              </a:ext>
            </a:extLst>
          </p:cNvPr>
          <p:cNvSpPr>
            <a:spLocks noGrp="1"/>
          </p:cNvSpPr>
          <p:nvPr>
            <p:ph type="title"/>
          </p:nvPr>
        </p:nvSpPr>
        <p:spPr/>
        <p:txBody>
          <a:bodyPr/>
          <a:lstStyle/>
          <a:p>
            <a:pPr fontAlgn="auto">
              <a:spcAft>
                <a:spcPts val="0"/>
              </a:spcAft>
              <a:defRPr/>
            </a:pPr>
            <a:r>
              <a:rPr lang="sl-SI" dirty="0">
                <a:solidFill>
                  <a:srgbClr val="FF3300"/>
                </a:solidFill>
              </a:rPr>
              <a:t>Dokazi Pitagorovega izreka</a:t>
            </a:r>
            <a:endParaRPr lang="sl-SI" dirty="0"/>
          </a:p>
        </p:txBody>
      </p:sp>
      <p:sp>
        <p:nvSpPr>
          <p:cNvPr id="3" name="Ograda vsebine 2">
            <a:extLst>
              <a:ext uri="{FF2B5EF4-FFF2-40B4-BE49-F238E27FC236}">
                <a16:creationId xmlns:a16="http://schemas.microsoft.com/office/drawing/2014/main" id="{3B2C4D50-293E-461C-A77F-B7D751B3F0B0}"/>
              </a:ext>
            </a:extLst>
          </p:cNvPr>
          <p:cNvSpPr>
            <a:spLocks noGrp="1"/>
          </p:cNvSpPr>
          <p:nvPr>
            <p:ph idx="1"/>
          </p:nvPr>
        </p:nvSpPr>
        <p:spPr/>
        <p:txBody>
          <a:bodyPr/>
          <a:lstStyle/>
          <a:p>
            <a:pPr>
              <a:buClr>
                <a:srgbClr val="FFFF00"/>
              </a:buClr>
              <a:buFont typeface="Wingdings" panose="05000000000000000000" pitchFamily="2" charset="2"/>
              <a:buChar char="Æ"/>
            </a:pPr>
            <a:r>
              <a:rPr lang="sl-SI" altLang="sl-SI">
                <a:solidFill>
                  <a:srgbClr val="FFFF00"/>
                </a:solidFill>
              </a:rPr>
              <a:t>geometrijska razlaga Pitagorovega izreka</a:t>
            </a:r>
          </a:p>
        </p:txBody>
      </p:sp>
      <p:pic>
        <p:nvPicPr>
          <p:cNvPr id="4" name="Slika 3">
            <a:extLst>
              <a:ext uri="{FF2B5EF4-FFF2-40B4-BE49-F238E27FC236}">
                <a16:creationId xmlns:a16="http://schemas.microsoft.com/office/drawing/2014/main" id="{E56B8EDF-4A58-4BCF-88F6-4F1C10994AA6}"/>
              </a:ext>
            </a:extLst>
          </p:cNvPr>
          <p:cNvPicPr/>
          <p:nvPr/>
        </p:nvPicPr>
        <p:blipFill>
          <a:blip r:embed="rId2"/>
          <a:srcRect l="2487" t="5444" r="2665" b="5268"/>
          <a:stretch>
            <a:fillRect/>
          </a:stretch>
        </p:blipFill>
        <p:spPr bwMode="auto">
          <a:xfrm>
            <a:off x="785813" y="2286000"/>
            <a:ext cx="6715125" cy="2714625"/>
          </a:xfrm>
          <a:prstGeom prst="rect">
            <a:avLst/>
          </a:prstGeom>
          <a:ln>
            <a:noFill/>
          </a:ln>
          <a:effectLst>
            <a:outerShdw blurRad="292100" dist="139700" dir="2700000" algn="tl" rotWithShape="0">
              <a:srgbClr val="333333">
                <a:alpha val="65000"/>
              </a:srgbClr>
            </a:outerShdw>
          </a:effec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2000"/>
                                        <p:tgtEl>
                                          <p:spTgt spid="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8" presetClass="entr" presetSubtype="16"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diamond(in)">
                                      <p:cBhvr>
                                        <p:cTn id="12" dur="2000"/>
                                        <p:tgtEl>
                                          <p:spTgt spid="4"/>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8" presetClass="exit" presetSubtype="16" fill="hold" nodeType="clickEffect">
                                  <p:stCondLst>
                                    <p:cond delay="0"/>
                                  </p:stCondLst>
                                  <p:childTnLst>
                                    <p:animEffect transition="out" filter="diamond(in)">
                                      <p:cBhvr>
                                        <p:cTn id="16" dur="1000"/>
                                        <p:tgtEl>
                                          <p:spTgt spid="4"/>
                                        </p:tgtEl>
                                      </p:cBhvr>
                                    </p:animEffect>
                                    <p:set>
                                      <p:cBhvr>
                                        <p:cTn id="17" dur="1" fill="hold">
                                          <p:stCondLst>
                                            <p:cond delay="999"/>
                                          </p:stCondLst>
                                        </p:cTn>
                                        <p:tgtEl>
                                          <p:spTgt spid="4"/>
                                        </p:tgtEl>
                                        <p:attrNameLst>
                                          <p:attrName>style.visibility</p:attrName>
                                        </p:attrNameLst>
                                      </p:cBhvr>
                                      <p:to>
                                        <p:strVal val="hidden"/>
                                      </p:to>
                                    </p:set>
                                  </p:childTnLst>
                                </p:cTn>
                              </p:par>
                            </p:childTnLst>
                          </p:cTn>
                        </p:par>
                      </p:childTnLst>
                    </p:cTn>
                  </p:par>
                  <p:par>
                    <p:cTn id="18" fill="hold" nodeType="clickPar">
                      <p:stCondLst>
                        <p:cond delay="indefinite"/>
                      </p:stCondLst>
                      <p:childTnLst>
                        <p:par>
                          <p:cTn id="19" fill="hold" nodeType="withGroup">
                            <p:stCondLst>
                              <p:cond delay="0"/>
                            </p:stCondLst>
                            <p:childTnLst>
                              <p:par>
                                <p:cTn id="20" presetID="4" presetClass="exit" presetSubtype="16" fill="hold" grpId="1" nodeType="clickEffect">
                                  <p:stCondLst>
                                    <p:cond delay="0"/>
                                  </p:stCondLst>
                                  <p:childTnLst>
                                    <p:animEffect transition="out" filter="box(in)">
                                      <p:cBhvr>
                                        <p:cTn id="21" dur="1000"/>
                                        <p:tgtEl>
                                          <p:spTgt spid="3">
                                            <p:txEl>
                                              <p:pRg st="0" end="0"/>
                                            </p:txEl>
                                          </p:spTgt>
                                        </p:tgtEl>
                                      </p:cBhvr>
                                    </p:animEffect>
                                    <p:set>
                                      <p:cBhvr>
                                        <p:cTn id="22" dur="1" fill="hold">
                                          <p:stCondLst>
                                            <p:cond delay="999"/>
                                          </p:stCondLst>
                                        </p:cTn>
                                        <p:tgtEl>
                                          <p:spTgt spid="3">
                                            <p:txEl>
                                              <p:pRg st="0" end="0"/>
                                            </p:txEl>
                                          </p:spTgt>
                                        </p:tgtEl>
                                        <p:attrNameLst>
                                          <p:attrName>style.visibility</p:attrName>
                                        </p:attrNameLst>
                                      </p:cBhvr>
                                      <p:to>
                                        <p:strVal val="hidden"/>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2" presetClass="exit" presetSubtype="1" fill="hold" nodeType="clickEffect">
                                  <p:stCondLst>
                                    <p:cond delay="0"/>
                                  </p:stCondLst>
                                  <p:childTnLst>
                                    <p:anim calcmode="lin" valueType="num">
                                      <p:cBhvr additive="base">
                                        <p:cTn id="26" dur="1000"/>
                                        <p:tgtEl>
                                          <p:spTgt spid="2"/>
                                        </p:tgtEl>
                                        <p:attrNameLst>
                                          <p:attrName>ppt_x</p:attrName>
                                        </p:attrNameLst>
                                      </p:cBhvr>
                                      <p:tavLst>
                                        <p:tav tm="0">
                                          <p:val>
                                            <p:strVal val="ppt_x"/>
                                          </p:val>
                                        </p:tav>
                                        <p:tav tm="100000">
                                          <p:val>
                                            <p:strVal val="ppt_x"/>
                                          </p:val>
                                        </p:tav>
                                      </p:tavLst>
                                    </p:anim>
                                    <p:anim calcmode="lin" valueType="num">
                                      <p:cBhvr additive="base">
                                        <p:cTn id="27" dur="1000"/>
                                        <p:tgtEl>
                                          <p:spTgt spid="2"/>
                                        </p:tgtEl>
                                        <p:attrNameLst>
                                          <p:attrName>ppt_y</p:attrName>
                                        </p:attrNameLst>
                                      </p:cBhvr>
                                      <p:tavLst>
                                        <p:tav tm="0">
                                          <p:val>
                                            <p:strVal val="ppt_y"/>
                                          </p:val>
                                        </p:tav>
                                        <p:tav tm="100000">
                                          <p:val>
                                            <p:strVal val="0-ppt_h/2"/>
                                          </p:val>
                                        </p:tav>
                                      </p:tavLst>
                                    </p:anim>
                                    <p:set>
                                      <p:cBhvr>
                                        <p:cTn id="28" dur="1" fill="hold">
                                          <p:stCondLst>
                                            <p:cond delay="999"/>
                                          </p:stCondLst>
                                        </p:cTn>
                                        <p:tgtEl>
                                          <p:spTgt spid="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1D22079B-79E4-4A22-B94A-26F0FC9E1749}"/>
              </a:ext>
            </a:extLst>
          </p:cNvPr>
          <p:cNvSpPr>
            <a:spLocks noGrp="1"/>
          </p:cNvSpPr>
          <p:nvPr>
            <p:ph type="title"/>
          </p:nvPr>
        </p:nvSpPr>
        <p:spPr/>
        <p:txBody>
          <a:bodyPr>
            <a:normAutofit fontScale="90000"/>
          </a:bodyPr>
          <a:lstStyle/>
          <a:p>
            <a:pPr fontAlgn="auto">
              <a:spcAft>
                <a:spcPts val="0"/>
              </a:spcAft>
              <a:defRPr/>
            </a:pPr>
            <a:r>
              <a:rPr lang="sl-SI" dirty="0">
                <a:solidFill>
                  <a:srgbClr val="FF3300"/>
                </a:solidFill>
                <a:effectLst/>
              </a:rPr>
              <a:t>Uporaba Pitagorovega izreka v geometrijskih likih</a:t>
            </a:r>
          </a:p>
        </p:txBody>
      </p:sp>
      <p:sp>
        <p:nvSpPr>
          <p:cNvPr id="3" name="Ograda vsebine 2">
            <a:extLst>
              <a:ext uri="{FF2B5EF4-FFF2-40B4-BE49-F238E27FC236}">
                <a16:creationId xmlns:a16="http://schemas.microsoft.com/office/drawing/2014/main" id="{D60575D7-1426-4F4F-B1B2-58A7B64CF57A}"/>
              </a:ext>
            </a:extLst>
          </p:cNvPr>
          <p:cNvSpPr>
            <a:spLocks noGrp="1"/>
          </p:cNvSpPr>
          <p:nvPr>
            <p:ph idx="1"/>
          </p:nvPr>
        </p:nvSpPr>
        <p:spPr/>
        <p:txBody>
          <a:bodyPr/>
          <a:lstStyle/>
          <a:p>
            <a:pPr>
              <a:buClr>
                <a:srgbClr val="190FDB"/>
              </a:buClr>
              <a:buFont typeface="Wingdings 2" panose="05020102010507070707" pitchFamily="18" charset="2"/>
              <a:buNone/>
            </a:pPr>
            <a:r>
              <a:rPr lang="sl-SI" altLang="sl-SI">
                <a:solidFill>
                  <a:srgbClr val="0B0BF3"/>
                </a:solidFill>
              </a:rPr>
              <a:t>Pitagorov izrek lahko uporabljamo v različnih geometrijskih likih kot so:</a:t>
            </a:r>
          </a:p>
          <a:p>
            <a:pPr>
              <a:buClr>
                <a:srgbClr val="190FDB"/>
              </a:buClr>
              <a:buFont typeface="Wingdings 2" panose="05020102010507070707" pitchFamily="18" charset="2"/>
              <a:buNone/>
            </a:pPr>
            <a:endParaRPr lang="sl-SI" altLang="sl-SI">
              <a:solidFill>
                <a:srgbClr val="0B0BF3"/>
              </a:solidFill>
            </a:endParaRPr>
          </a:p>
          <a:p>
            <a:pPr>
              <a:buClr>
                <a:srgbClr val="190FDB"/>
              </a:buClr>
              <a:buFont typeface="Wingdings" panose="05000000000000000000" pitchFamily="2" charset="2"/>
              <a:buChar char="Ø"/>
            </a:pPr>
            <a:r>
              <a:rPr lang="sl-SI" altLang="sl-SI">
                <a:solidFill>
                  <a:srgbClr val="0B0BF3"/>
                </a:solidFill>
              </a:rPr>
              <a:t>PRAVOKOTNI TRIKOTNIK</a:t>
            </a:r>
          </a:p>
          <a:p>
            <a:pPr>
              <a:buClr>
                <a:srgbClr val="190FDB"/>
              </a:buClr>
              <a:buFont typeface="Wingdings" panose="05000000000000000000" pitchFamily="2" charset="2"/>
              <a:buChar char="Ø"/>
            </a:pPr>
            <a:r>
              <a:rPr lang="sl-SI" altLang="sl-SI">
                <a:solidFill>
                  <a:srgbClr val="0B0BF3"/>
                </a:solidFill>
              </a:rPr>
              <a:t>PRAVOKOTNIK</a:t>
            </a:r>
          </a:p>
          <a:p>
            <a:pPr>
              <a:buClr>
                <a:srgbClr val="190FDB"/>
              </a:buClr>
              <a:buFont typeface="Wingdings" panose="05000000000000000000" pitchFamily="2" charset="2"/>
              <a:buChar char="Ø"/>
            </a:pPr>
            <a:r>
              <a:rPr lang="sl-SI" altLang="sl-SI">
                <a:solidFill>
                  <a:srgbClr val="0B0BF3"/>
                </a:solidFill>
              </a:rPr>
              <a:t>KVADRAT</a:t>
            </a:r>
          </a:p>
          <a:p>
            <a:pPr>
              <a:buClr>
                <a:srgbClr val="190FDB"/>
              </a:buClr>
              <a:buFont typeface="Wingdings" panose="05000000000000000000" pitchFamily="2" charset="2"/>
              <a:buChar char="Ø"/>
            </a:pPr>
            <a:r>
              <a:rPr lang="sl-SI" altLang="sl-SI">
                <a:solidFill>
                  <a:srgbClr val="0B0BF3"/>
                </a:solidFill>
              </a:rPr>
              <a:t>ENAKOKRAKI TRIKOTNIK</a:t>
            </a:r>
          </a:p>
          <a:p>
            <a:pPr>
              <a:buClr>
                <a:srgbClr val="190FDB"/>
              </a:buClr>
              <a:buFont typeface="Wingdings" panose="05000000000000000000" pitchFamily="2" charset="2"/>
              <a:buChar char="Ø"/>
            </a:pPr>
            <a:r>
              <a:rPr lang="sl-SI" altLang="sl-SI">
                <a:solidFill>
                  <a:srgbClr val="0B0BF3"/>
                </a:solidFill>
              </a:rPr>
              <a:t>ENAKOSTRANIČNI TRIKOTNIK</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1"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2000" fill="hold"/>
                                        <p:tgtEl>
                                          <p:spTgt spid="2"/>
                                        </p:tgtEl>
                                        <p:attrNameLst>
                                          <p:attrName>ppt_x</p:attrName>
                                        </p:attrNameLst>
                                      </p:cBhvr>
                                      <p:tavLst>
                                        <p:tav tm="0">
                                          <p:val>
                                            <p:strVal val="#ppt_x"/>
                                          </p:val>
                                        </p:tav>
                                        <p:tav tm="100000">
                                          <p:val>
                                            <p:strVal val="#ppt_x"/>
                                          </p:val>
                                        </p:tav>
                                      </p:tavLst>
                                    </p:anim>
                                    <p:anim calcmode="lin" valueType="num">
                                      <p:cBhvr additive="base">
                                        <p:cTn id="8" dur="2000" fill="hold"/>
                                        <p:tgtEl>
                                          <p:spTgt spid="2"/>
                                        </p:tgtEl>
                                        <p:attrNameLst>
                                          <p:attrName>ppt_y</p:attrName>
                                        </p:attrNameLst>
                                      </p:cBhvr>
                                      <p:tavLst>
                                        <p:tav tm="0">
                                          <p:val>
                                            <p:strVal val="0-#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2" presetClass="entr" presetSubtype="1"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wipe(up)">
                                      <p:cBhvr>
                                        <p:cTn id="13" dur="2000"/>
                                        <p:tgtEl>
                                          <p:spTgt spid="3">
                                            <p:txEl>
                                              <p:pRg st="0" end="0"/>
                                            </p:txEl>
                                          </p:spTgt>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22" presetClass="entr" presetSubtype="1" fill="hold" grpId="0" nodeType="click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wipe(up)">
                                      <p:cBhvr>
                                        <p:cTn id="18" dur="2000"/>
                                        <p:tgtEl>
                                          <p:spTgt spid="3">
                                            <p:txEl>
                                              <p:pRg st="2" end="2"/>
                                            </p:txEl>
                                          </p:spTgt>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22" presetClass="entr" presetSubtype="1"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wipe(up)">
                                      <p:cBhvr>
                                        <p:cTn id="23" dur="2000"/>
                                        <p:tgtEl>
                                          <p:spTgt spid="3">
                                            <p:txEl>
                                              <p:pRg st="3" end="3"/>
                                            </p:txEl>
                                          </p:spTgt>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22" presetClass="entr" presetSubtype="1" fill="hold" grpId="0"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wipe(up)">
                                      <p:cBhvr>
                                        <p:cTn id="28" dur="2000"/>
                                        <p:tgtEl>
                                          <p:spTgt spid="3">
                                            <p:txEl>
                                              <p:pRg st="4" end="4"/>
                                            </p:txEl>
                                          </p:spTgt>
                                        </p:tgtEl>
                                      </p:cBhvr>
                                    </p:animEffect>
                                  </p:childTnLst>
                                </p:cTn>
                              </p:par>
                            </p:childTnLst>
                          </p:cTn>
                        </p:par>
                      </p:childTnLst>
                    </p:cTn>
                  </p:par>
                  <p:par>
                    <p:cTn id="29" fill="hold" nodeType="clickPar">
                      <p:stCondLst>
                        <p:cond delay="indefinite"/>
                      </p:stCondLst>
                      <p:childTnLst>
                        <p:par>
                          <p:cTn id="30" fill="hold" nodeType="withGroup">
                            <p:stCondLst>
                              <p:cond delay="0"/>
                            </p:stCondLst>
                            <p:childTnLst>
                              <p:par>
                                <p:cTn id="31" presetID="22" presetClass="entr" presetSubtype="1" fill="hold" grpId="0" nodeType="clickEffect">
                                  <p:stCondLst>
                                    <p:cond delay="0"/>
                                  </p:stCondLst>
                                  <p:childTnLst>
                                    <p:set>
                                      <p:cBhvr>
                                        <p:cTn id="32" dur="1" fill="hold">
                                          <p:stCondLst>
                                            <p:cond delay="0"/>
                                          </p:stCondLst>
                                        </p:cTn>
                                        <p:tgtEl>
                                          <p:spTgt spid="3">
                                            <p:txEl>
                                              <p:pRg st="5" end="5"/>
                                            </p:txEl>
                                          </p:spTgt>
                                        </p:tgtEl>
                                        <p:attrNameLst>
                                          <p:attrName>style.visibility</p:attrName>
                                        </p:attrNameLst>
                                      </p:cBhvr>
                                      <p:to>
                                        <p:strVal val="visible"/>
                                      </p:to>
                                    </p:set>
                                    <p:animEffect transition="in" filter="wipe(up)">
                                      <p:cBhvr>
                                        <p:cTn id="33" dur="2000"/>
                                        <p:tgtEl>
                                          <p:spTgt spid="3">
                                            <p:txEl>
                                              <p:pRg st="5" end="5"/>
                                            </p:txEl>
                                          </p:spTgt>
                                        </p:tgtEl>
                                      </p:cBhvr>
                                    </p:animEffect>
                                  </p:childTnLst>
                                </p:cTn>
                              </p:par>
                            </p:childTnLst>
                          </p:cTn>
                        </p:par>
                      </p:childTnLst>
                    </p:cTn>
                  </p:par>
                  <p:par>
                    <p:cTn id="34" fill="hold" nodeType="clickPar">
                      <p:stCondLst>
                        <p:cond delay="indefinite"/>
                      </p:stCondLst>
                      <p:childTnLst>
                        <p:par>
                          <p:cTn id="35" fill="hold" nodeType="withGroup">
                            <p:stCondLst>
                              <p:cond delay="0"/>
                            </p:stCondLst>
                            <p:childTnLst>
                              <p:par>
                                <p:cTn id="36" presetID="22" presetClass="entr" presetSubtype="1" fill="hold" grpId="0" nodeType="clickEffect">
                                  <p:stCondLst>
                                    <p:cond delay="0"/>
                                  </p:stCondLst>
                                  <p:childTnLst>
                                    <p:set>
                                      <p:cBhvr>
                                        <p:cTn id="37" dur="1" fill="hold">
                                          <p:stCondLst>
                                            <p:cond delay="0"/>
                                          </p:stCondLst>
                                        </p:cTn>
                                        <p:tgtEl>
                                          <p:spTgt spid="3">
                                            <p:txEl>
                                              <p:pRg st="6" end="6"/>
                                            </p:txEl>
                                          </p:spTgt>
                                        </p:tgtEl>
                                        <p:attrNameLst>
                                          <p:attrName>style.visibility</p:attrName>
                                        </p:attrNameLst>
                                      </p:cBhvr>
                                      <p:to>
                                        <p:strVal val="visible"/>
                                      </p:to>
                                    </p:set>
                                    <p:animEffect transition="in" filter="wipe(up)">
                                      <p:cBhvr>
                                        <p:cTn id="38" dur="2000"/>
                                        <p:tgtEl>
                                          <p:spTgt spid="3">
                                            <p:txEl>
                                              <p:pRg st="6" end="6"/>
                                            </p:txEl>
                                          </p:spTgt>
                                        </p:tgtEl>
                                      </p:cBhvr>
                                    </p:animEffect>
                                  </p:childTnLst>
                                </p:cTn>
                              </p:par>
                            </p:childTnLst>
                          </p:cTn>
                        </p:par>
                      </p:childTnLst>
                    </p:cTn>
                  </p:par>
                  <p:par>
                    <p:cTn id="39" fill="hold" nodeType="clickPar">
                      <p:stCondLst>
                        <p:cond delay="indefinite"/>
                      </p:stCondLst>
                      <p:childTnLst>
                        <p:par>
                          <p:cTn id="40" fill="hold" nodeType="withGroup">
                            <p:stCondLst>
                              <p:cond delay="0"/>
                            </p:stCondLst>
                            <p:childTnLst>
                              <p:par>
                                <p:cTn id="41" presetID="22" presetClass="exit" presetSubtype="4" fill="hold" nodeType="clickEffect">
                                  <p:stCondLst>
                                    <p:cond delay="0"/>
                                  </p:stCondLst>
                                  <p:childTnLst>
                                    <p:animEffect transition="out" filter="wipe(down)">
                                      <p:cBhvr>
                                        <p:cTn id="42" dur="1000"/>
                                        <p:tgtEl>
                                          <p:spTgt spid="3">
                                            <p:txEl>
                                              <p:pRg st="6" end="6"/>
                                            </p:txEl>
                                          </p:spTgt>
                                        </p:tgtEl>
                                      </p:cBhvr>
                                    </p:animEffect>
                                    <p:set>
                                      <p:cBhvr>
                                        <p:cTn id="43" dur="1" fill="hold">
                                          <p:stCondLst>
                                            <p:cond delay="999"/>
                                          </p:stCondLst>
                                        </p:cTn>
                                        <p:tgtEl>
                                          <p:spTgt spid="3">
                                            <p:txEl>
                                              <p:pRg st="6" end="6"/>
                                            </p:txEl>
                                          </p:spTgt>
                                        </p:tgtEl>
                                        <p:attrNameLst>
                                          <p:attrName>style.visibility</p:attrName>
                                        </p:attrNameLst>
                                      </p:cBhvr>
                                      <p:to>
                                        <p:strVal val="hidden"/>
                                      </p:to>
                                    </p:set>
                                  </p:childTnLst>
                                </p:cTn>
                              </p:par>
                            </p:childTnLst>
                          </p:cTn>
                        </p:par>
                      </p:childTnLst>
                    </p:cTn>
                  </p:par>
                  <p:par>
                    <p:cTn id="44" fill="hold" nodeType="clickPar">
                      <p:stCondLst>
                        <p:cond delay="indefinite"/>
                      </p:stCondLst>
                      <p:childTnLst>
                        <p:par>
                          <p:cTn id="45" fill="hold" nodeType="withGroup">
                            <p:stCondLst>
                              <p:cond delay="0"/>
                            </p:stCondLst>
                            <p:childTnLst>
                              <p:par>
                                <p:cTn id="46" presetID="22" presetClass="exit" presetSubtype="4" fill="hold" nodeType="clickEffect">
                                  <p:stCondLst>
                                    <p:cond delay="0"/>
                                  </p:stCondLst>
                                  <p:childTnLst>
                                    <p:animEffect transition="out" filter="wipe(down)">
                                      <p:cBhvr>
                                        <p:cTn id="47" dur="1000"/>
                                        <p:tgtEl>
                                          <p:spTgt spid="3">
                                            <p:txEl>
                                              <p:pRg st="5" end="5"/>
                                            </p:txEl>
                                          </p:spTgt>
                                        </p:tgtEl>
                                      </p:cBhvr>
                                    </p:animEffect>
                                    <p:set>
                                      <p:cBhvr>
                                        <p:cTn id="48" dur="1" fill="hold">
                                          <p:stCondLst>
                                            <p:cond delay="999"/>
                                          </p:stCondLst>
                                        </p:cTn>
                                        <p:tgtEl>
                                          <p:spTgt spid="3">
                                            <p:txEl>
                                              <p:pRg st="5" end="5"/>
                                            </p:txEl>
                                          </p:spTgt>
                                        </p:tgtEl>
                                        <p:attrNameLst>
                                          <p:attrName>style.visibility</p:attrName>
                                        </p:attrNameLst>
                                      </p:cBhvr>
                                      <p:to>
                                        <p:strVal val="hidden"/>
                                      </p:to>
                                    </p:set>
                                  </p:childTnLst>
                                </p:cTn>
                              </p:par>
                            </p:childTnLst>
                          </p:cTn>
                        </p:par>
                      </p:childTnLst>
                    </p:cTn>
                  </p:par>
                  <p:par>
                    <p:cTn id="49" fill="hold" nodeType="clickPar">
                      <p:stCondLst>
                        <p:cond delay="indefinite"/>
                      </p:stCondLst>
                      <p:childTnLst>
                        <p:par>
                          <p:cTn id="50" fill="hold" nodeType="withGroup">
                            <p:stCondLst>
                              <p:cond delay="0"/>
                            </p:stCondLst>
                            <p:childTnLst>
                              <p:par>
                                <p:cTn id="51" presetID="22" presetClass="exit" presetSubtype="4" fill="hold" nodeType="clickEffect">
                                  <p:stCondLst>
                                    <p:cond delay="0"/>
                                  </p:stCondLst>
                                  <p:childTnLst>
                                    <p:animEffect transition="out" filter="wipe(down)">
                                      <p:cBhvr>
                                        <p:cTn id="52" dur="1000"/>
                                        <p:tgtEl>
                                          <p:spTgt spid="3">
                                            <p:txEl>
                                              <p:pRg st="4" end="4"/>
                                            </p:txEl>
                                          </p:spTgt>
                                        </p:tgtEl>
                                      </p:cBhvr>
                                    </p:animEffect>
                                    <p:set>
                                      <p:cBhvr>
                                        <p:cTn id="53" dur="1" fill="hold">
                                          <p:stCondLst>
                                            <p:cond delay="999"/>
                                          </p:stCondLst>
                                        </p:cTn>
                                        <p:tgtEl>
                                          <p:spTgt spid="3">
                                            <p:txEl>
                                              <p:pRg st="4" end="4"/>
                                            </p:txEl>
                                          </p:spTgt>
                                        </p:tgtEl>
                                        <p:attrNameLst>
                                          <p:attrName>style.visibility</p:attrName>
                                        </p:attrNameLst>
                                      </p:cBhvr>
                                      <p:to>
                                        <p:strVal val="hidden"/>
                                      </p:to>
                                    </p:set>
                                  </p:childTnLst>
                                </p:cTn>
                              </p:par>
                            </p:childTnLst>
                          </p:cTn>
                        </p:par>
                      </p:childTnLst>
                    </p:cTn>
                  </p:par>
                  <p:par>
                    <p:cTn id="54" fill="hold" nodeType="clickPar">
                      <p:stCondLst>
                        <p:cond delay="indefinite"/>
                      </p:stCondLst>
                      <p:childTnLst>
                        <p:par>
                          <p:cTn id="55" fill="hold" nodeType="withGroup">
                            <p:stCondLst>
                              <p:cond delay="0"/>
                            </p:stCondLst>
                            <p:childTnLst>
                              <p:par>
                                <p:cTn id="56" presetID="22" presetClass="exit" presetSubtype="4" fill="hold" nodeType="clickEffect">
                                  <p:stCondLst>
                                    <p:cond delay="0"/>
                                  </p:stCondLst>
                                  <p:childTnLst>
                                    <p:animEffect transition="out" filter="wipe(down)">
                                      <p:cBhvr>
                                        <p:cTn id="57" dur="1000"/>
                                        <p:tgtEl>
                                          <p:spTgt spid="3">
                                            <p:txEl>
                                              <p:pRg st="3" end="3"/>
                                            </p:txEl>
                                          </p:spTgt>
                                        </p:tgtEl>
                                      </p:cBhvr>
                                    </p:animEffect>
                                    <p:set>
                                      <p:cBhvr>
                                        <p:cTn id="58" dur="1" fill="hold">
                                          <p:stCondLst>
                                            <p:cond delay="999"/>
                                          </p:stCondLst>
                                        </p:cTn>
                                        <p:tgtEl>
                                          <p:spTgt spid="3">
                                            <p:txEl>
                                              <p:pRg st="3" end="3"/>
                                            </p:txEl>
                                          </p:spTgt>
                                        </p:tgtEl>
                                        <p:attrNameLst>
                                          <p:attrName>style.visibility</p:attrName>
                                        </p:attrNameLst>
                                      </p:cBhvr>
                                      <p:to>
                                        <p:strVal val="hidden"/>
                                      </p:to>
                                    </p:set>
                                  </p:childTnLst>
                                </p:cTn>
                              </p:par>
                            </p:childTnLst>
                          </p:cTn>
                        </p:par>
                      </p:childTnLst>
                    </p:cTn>
                  </p:par>
                  <p:par>
                    <p:cTn id="59" fill="hold" nodeType="clickPar">
                      <p:stCondLst>
                        <p:cond delay="indefinite"/>
                      </p:stCondLst>
                      <p:childTnLst>
                        <p:par>
                          <p:cTn id="60" fill="hold" nodeType="withGroup">
                            <p:stCondLst>
                              <p:cond delay="0"/>
                            </p:stCondLst>
                            <p:childTnLst>
                              <p:par>
                                <p:cTn id="61" presetID="22" presetClass="exit" presetSubtype="4" fill="hold" nodeType="clickEffect">
                                  <p:stCondLst>
                                    <p:cond delay="0"/>
                                  </p:stCondLst>
                                  <p:childTnLst>
                                    <p:animEffect transition="out" filter="wipe(down)">
                                      <p:cBhvr>
                                        <p:cTn id="62" dur="1000"/>
                                        <p:tgtEl>
                                          <p:spTgt spid="3">
                                            <p:txEl>
                                              <p:pRg st="2" end="2"/>
                                            </p:txEl>
                                          </p:spTgt>
                                        </p:tgtEl>
                                      </p:cBhvr>
                                    </p:animEffect>
                                    <p:set>
                                      <p:cBhvr>
                                        <p:cTn id="63" dur="1" fill="hold">
                                          <p:stCondLst>
                                            <p:cond delay="999"/>
                                          </p:stCondLst>
                                        </p:cTn>
                                        <p:tgtEl>
                                          <p:spTgt spid="3">
                                            <p:txEl>
                                              <p:pRg st="2" end="2"/>
                                            </p:txEl>
                                          </p:spTgt>
                                        </p:tgtEl>
                                        <p:attrNameLst>
                                          <p:attrName>style.visibility</p:attrName>
                                        </p:attrNameLst>
                                      </p:cBhvr>
                                      <p:to>
                                        <p:strVal val="hidden"/>
                                      </p:to>
                                    </p:set>
                                  </p:childTnLst>
                                </p:cTn>
                              </p:par>
                            </p:childTnLst>
                          </p:cTn>
                        </p:par>
                      </p:childTnLst>
                    </p:cTn>
                  </p:par>
                  <p:par>
                    <p:cTn id="64" fill="hold" nodeType="clickPar">
                      <p:stCondLst>
                        <p:cond delay="indefinite"/>
                      </p:stCondLst>
                      <p:childTnLst>
                        <p:par>
                          <p:cTn id="65" fill="hold" nodeType="withGroup">
                            <p:stCondLst>
                              <p:cond delay="0"/>
                            </p:stCondLst>
                            <p:childTnLst>
                              <p:par>
                                <p:cTn id="66" presetID="22" presetClass="exit" presetSubtype="4" fill="hold" nodeType="clickEffect">
                                  <p:stCondLst>
                                    <p:cond delay="0"/>
                                  </p:stCondLst>
                                  <p:childTnLst>
                                    <p:animEffect transition="out" filter="wipe(down)">
                                      <p:cBhvr>
                                        <p:cTn id="67" dur="1000"/>
                                        <p:tgtEl>
                                          <p:spTgt spid="3">
                                            <p:txEl>
                                              <p:pRg st="0" end="0"/>
                                            </p:txEl>
                                          </p:spTgt>
                                        </p:tgtEl>
                                      </p:cBhvr>
                                    </p:animEffect>
                                    <p:set>
                                      <p:cBhvr>
                                        <p:cTn id="68" dur="1" fill="hold">
                                          <p:stCondLst>
                                            <p:cond delay="999"/>
                                          </p:stCondLst>
                                        </p:cTn>
                                        <p:tgtEl>
                                          <p:spTgt spid="3">
                                            <p:txEl>
                                              <p:pRg st="0" end="0"/>
                                            </p:txEl>
                                          </p:spTgt>
                                        </p:tgtEl>
                                        <p:attrNameLst>
                                          <p:attrName>style.visibility</p:attrName>
                                        </p:attrNameLst>
                                      </p:cBhvr>
                                      <p:to>
                                        <p:strVal val="hidden"/>
                                      </p:to>
                                    </p:set>
                                  </p:childTnLst>
                                </p:cTn>
                              </p:par>
                            </p:childTnLst>
                          </p:cTn>
                        </p:par>
                      </p:childTnLst>
                    </p:cTn>
                  </p:par>
                  <p:par>
                    <p:cTn id="69" fill="hold" nodeType="clickPar">
                      <p:stCondLst>
                        <p:cond delay="indefinite"/>
                      </p:stCondLst>
                      <p:childTnLst>
                        <p:par>
                          <p:cTn id="70" fill="hold" nodeType="withGroup">
                            <p:stCondLst>
                              <p:cond delay="0"/>
                            </p:stCondLst>
                            <p:childTnLst>
                              <p:par>
                                <p:cTn id="71" presetID="2" presetClass="exit" presetSubtype="1" fill="hold" nodeType="clickEffect">
                                  <p:stCondLst>
                                    <p:cond delay="0"/>
                                  </p:stCondLst>
                                  <p:childTnLst>
                                    <p:anim calcmode="lin" valueType="num">
                                      <p:cBhvr additive="base">
                                        <p:cTn id="72" dur="1000"/>
                                        <p:tgtEl>
                                          <p:spTgt spid="2"/>
                                        </p:tgtEl>
                                        <p:attrNameLst>
                                          <p:attrName>ppt_x</p:attrName>
                                        </p:attrNameLst>
                                      </p:cBhvr>
                                      <p:tavLst>
                                        <p:tav tm="0">
                                          <p:val>
                                            <p:strVal val="ppt_x"/>
                                          </p:val>
                                        </p:tav>
                                        <p:tav tm="100000">
                                          <p:val>
                                            <p:strVal val="ppt_x"/>
                                          </p:val>
                                        </p:tav>
                                      </p:tavLst>
                                    </p:anim>
                                    <p:anim calcmode="lin" valueType="num">
                                      <p:cBhvr additive="base">
                                        <p:cTn id="73" dur="1000"/>
                                        <p:tgtEl>
                                          <p:spTgt spid="2"/>
                                        </p:tgtEl>
                                        <p:attrNameLst>
                                          <p:attrName>ppt_y</p:attrName>
                                        </p:attrNameLst>
                                      </p:cBhvr>
                                      <p:tavLst>
                                        <p:tav tm="0">
                                          <p:val>
                                            <p:strVal val="ppt_y"/>
                                          </p:val>
                                        </p:tav>
                                        <p:tav tm="100000">
                                          <p:val>
                                            <p:strVal val="0-ppt_h/2"/>
                                          </p:val>
                                        </p:tav>
                                      </p:tavLst>
                                    </p:anim>
                                    <p:set>
                                      <p:cBhvr>
                                        <p:cTn id="74" dur="1" fill="hold">
                                          <p:stCondLst>
                                            <p:cond delay="999"/>
                                          </p:stCondLst>
                                        </p:cTn>
                                        <p:tgtEl>
                                          <p:spTgt spid="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rh">
  <a:themeElements>
    <a:clrScheme name="Vrh">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Vrh">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Vrh">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ova tema">
  <a:themeElements>
    <a:clrScheme name="Pisarn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isarn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isarn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0</TotalTime>
  <Words>671</Words>
  <Application>Microsoft Office PowerPoint</Application>
  <PresentationFormat>On-screen Show (4:3)</PresentationFormat>
  <Paragraphs>113</Paragraphs>
  <Slides>17</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17</vt:i4>
      </vt:variant>
    </vt:vector>
  </HeadingPairs>
  <TitlesOfParts>
    <vt:vector size="25" baseType="lpstr">
      <vt:lpstr>Arial</vt:lpstr>
      <vt:lpstr>Book Antiqua</vt:lpstr>
      <vt:lpstr>Calibri</vt:lpstr>
      <vt:lpstr>Lucida Sans</vt:lpstr>
      <vt:lpstr>Wingdings</vt:lpstr>
      <vt:lpstr>Wingdings 2</vt:lpstr>
      <vt:lpstr>Wingdings 3</vt:lpstr>
      <vt:lpstr>Vrh</vt:lpstr>
      <vt:lpstr>PITAGOROV IZREK</vt:lpstr>
      <vt:lpstr>O Pitagori</vt:lpstr>
      <vt:lpstr>Kaj je Pitagorov izrek</vt:lpstr>
      <vt:lpstr>Kaj je Pitagorov izrek</vt:lpstr>
      <vt:lpstr>Pitagorejske trojice</vt:lpstr>
      <vt:lpstr>Dokazi Pitagorovega izreka</vt:lpstr>
      <vt:lpstr>Dokazi Pitagorovega izreka</vt:lpstr>
      <vt:lpstr>Dokazi Pitagorovega izreka</vt:lpstr>
      <vt:lpstr>Uporaba Pitagorovega izreka v geometrijskih likih</vt:lpstr>
      <vt:lpstr>PRAVOKOTNI TRIKOTNIK </vt:lpstr>
      <vt:lpstr>PRAVOKOTNIK </vt:lpstr>
      <vt:lpstr>KVADRAT </vt:lpstr>
      <vt:lpstr>KVADRAT</vt:lpstr>
      <vt:lpstr>ENAKOKRAKI TRIKOTNIK </vt:lpstr>
      <vt:lpstr>ENAKOKRAKI TRIKOTNIK</vt:lpstr>
      <vt:lpstr>ENAKOSTRANIČNI TRIKOTNIK </vt:lpstr>
      <vt:lpstr>ENAKOSTRANIČNI TRIKOTNIK</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2019-06-03T09:05:06Z</dcterms:created>
  <dcterms:modified xsi:type="dcterms:W3CDTF">2019-06-03T09:05:06Z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URL">
    <vt:lpwstr>https://dijaski.net</vt:lpwstr>
  </property>
</Properties>
</file>