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159ED7-C248-4864-89FB-46B3070CDE6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30F9B5-1692-4324-B4C2-E8C824BA00CB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320EB-D4B6-4789-883D-95BFF5B1E390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46C1D-1CF9-41B7-82E0-3A8E5ED7144F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fld id="{FBD60876-DEC4-49BC-99D5-40AF9DAABC77}" type="slidenum">
              <a:t>‹#›</a:t>
            </a:fld>
            <a:endParaRPr lang="sl-SI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60679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F78566A-5DE6-47B0-845B-7295EE7FF835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lIns="90000" tIns="45000" rIns="90000" bIns="45000" anchor="ctr" anchorCtr="1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9CAEDE19-B386-41DF-B1AA-2D4D756E36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11798640" y="-11796840"/>
            <a:ext cx="11798280" cy="12492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298CB4D7-7730-42D2-82ED-E8D7E36CAC55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4960" cy="41137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031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buNone/>
      <a:tabLst>
        <a:tab pos="0" algn="l"/>
        <a:tab pos="448919" algn="l"/>
        <a:tab pos="898199" algn="l"/>
        <a:tab pos="1347480" algn="l"/>
        <a:tab pos="1796760" algn="l"/>
        <a:tab pos="2246040" algn="l"/>
        <a:tab pos="2695320" algn="l"/>
        <a:tab pos="3144600" algn="l"/>
        <a:tab pos="3593880" algn="l"/>
        <a:tab pos="4043159" algn="l"/>
        <a:tab pos="4492440" algn="l"/>
        <a:tab pos="4941719" algn="l"/>
        <a:tab pos="5391000" algn="l"/>
        <a:tab pos="5840280" algn="l"/>
        <a:tab pos="6289560" algn="l"/>
        <a:tab pos="6738840" algn="l"/>
        <a:tab pos="7188120" algn="l"/>
        <a:tab pos="7637400" algn="l"/>
        <a:tab pos="8086679" algn="l"/>
        <a:tab pos="8535960" algn="l"/>
        <a:tab pos="8985240" algn="l"/>
      </a:tabLst>
      <a:defRPr lang="sl-SI" sz="1200" b="0" i="0" u="none" strike="noStrike" baseline="0">
        <a:ln>
          <a:noFill/>
        </a:ln>
        <a:solidFill>
          <a:srgbClr val="000000"/>
        </a:solidFill>
        <a:latin typeface="Times New Roman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1FE75B-6DCB-43BD-85F4-665F3F6C6339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D55005-0BC0-4F9D-9479-029A8C8CEC7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 kern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9E374C-5FC1-43C4-87A4-4E106BD2D8D8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6B58AD-3936-4B96-B65F-B152F4472F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8F190A-689E-4200-BA26-0610FADEFAF6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8841F3-E9D6-420E-9C86-C2000B2D0D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E3EE5F-A9F6-4F03-9700-7DCA5ADB6E66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EB4081-E17F-40BA-9828-D0582DE4244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3993B9-F36D-4575-BC00-C44A706D186D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E20827-2497-4430-8FF1-784387D923B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EBDEE11-1278-4883-A56C-6854170B939A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7A141B-9FB1-418A-9852-4C3A3C8DBC1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3E069C-ED85-4E28-9942-3FFB4E4D83F3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1BF700-6A03-47C0-AAD2-657D8E37E2F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89439B-50A7-4C92-AB22-6598B56219CA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595C6DA-50C6-4B06-A83C-437915D7B87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76A7ECC-212D-45AF-9236-E898F43AF699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022DA5-0CBC-4C2B-B3CE-2B70CDBC171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18BA71E-9EDD-42FB-BB76-D93A1370AF9A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02D38B-B05A-4FBA-9FFC-7BFFABB67B1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DAF1B08-E647-4127-BC7C-AB2095721461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2325EDC-3CAF-44FD-8CEE-E7EBE6CB82B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89BAFF-76BB-4FE0-BEC9-F45C389AD547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221979-011E-4EC2-9C36-80C811EA2C0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035CA23-55FE-4C9B-85DE-D13C827BAC5F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F956A4-69A0-4EAD-B07C-591466B7E82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6DEE3A1-3FD1-4964-BCB9-EC0028E0EE5A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BFB60A-1A81-4A22-866D-83616584C67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1D02BB1-D73A-4BC1-8C7D-A6BCC6DF3F13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84EE31-D399-4FEE-9DE7-658315CADF2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5E255C2-AFFE-46E8-82F5-16CAC76640C4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A45C48-99A7-4060-96EB-AAEEDE6DB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CF87BB-7401-4113-8A1D-9B627948FB4C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2F64EB-A1C1-4343-9832-C0A0E85CF60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3C5959B-55F2-4033-9AB3-42B1165544AF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F92B8F-2425-407E-8D0B-8A69A5B62A7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5F8AF0-D45D-47DF-9D7C-37AE42805D0B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55775E-DECC-4CF2-AD77-46D75CF2267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B4A64B-FD99-45ED-BCE4-75D4F1A60C12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74DBD4-946A-4E8D-BAA8-2F9DA74E6AB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823B1-3C08-4646-9EE9-0F4D313C4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1FC62-4A03-48A0-882A-25C5D0FC50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C7199-B8C4-41B6-859A-874955538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5C0A8-91D6-4544-A785-3A701F082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C1EA4-35EF-44C8-94FF-5B562AE75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486B083-F2B5-4EE0-9296-20D9348A21A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3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CB446-AA76-4394-888A-797601A82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331F2-8882-48A7-9508-EFC6791B2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31F5B-2E63-4D49-A4C1-7C733A2BB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E5ABC-8686-4C1A-A374-E1DAC6BEB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8055E-A92B-40F3-8438-3F0979BB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7E14289-09CB-4462-8E6E-F8A0D55E96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8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687320-DCB9-499A-A520-9B5C39B5EB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5813" cy="5595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DEDBB-5EBC-4252-AF6B-07996F006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5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0B93A-3F15-4402-BA58-7E303AF71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A1E20-11A1-4BAE-B52A-744C7E16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DF66F-BBD3-4E81-AED0-730A7FAF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FA705A5-CF8D-4031-92A1-9BE9F26354F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34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E619C-D3CD-4573-AC57-744C486F6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123FD-559F-46D6-A27D-6C8C8DE63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EF32B-E634-4EDD-9FF1-03D923D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8011A-846C-4D3B-B283-EB8E835EA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3D49A-C63F-4696-8F14-C10CFF4C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C617BC-0B47-4C08-9D2B-48F4DF1A672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39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11139-510C-4C4C-A12C-DD53E51AD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51969-C35A-4D22-BE6C-4DB0DD1C5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90DC4-E760-4E8D-85F9-A72F8CCEB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D4E41-E8CE-4356-9DB7-06D747A58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F7E8-F529-4B99-AE2B-D54778F52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BD7CBF-29F8-4B2B-B186-F72BCA12FB3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89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7895-2679-4E3A-B683-28F5767EC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8FBB8-208F-484F-A684-98856850A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423C5-8F94-462E-BF93-E0DB4E6CE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25873-1246-453A-8E52-9932E9CB3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E1532-1491-4B9E-9DDA-C0CEE0C1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E6D175-245A-42F2-A2EE-128DBE2FE94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86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70361-9B78-406F-A05F-880AE49D4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D1839-B4D5-4925-90E2-03B24C620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4E614-B3E0-4315-B065-6964E0829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77891-04C9-4916-BBB9-B630C45BD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89A8A-5F3E-41D5-86A5-E40E1496F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955B5-E03C-4F36-9C09-CF2FC413F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2D56D4-20EF-4391-A491-11A79653464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77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99B7-A34F-4E6A-AB7C-07750B2E6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164D8-F625-4C6A-8A60-149405FA6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69189-5B59-4734-A571-921ED2366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B624F-0C95-4D7E-A690-D902821631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4D3782-D050-4772-A022-73F07C9BE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11C3CB-E6AA-43F5-9AD5-6B09A137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0E249-ACE5-4904-B754-9C03C564E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9369F0-A8FD-457E-93EA-2BAD1CDD9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0CF02F3-9004-4F8F-903F-CD8B9B3002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73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C1ADD-52A9-4029-B6B4-7B3424AE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126584-6629-49D5-A414-52A8DABEF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548061-69CE-4D1B-9F5B-D813978B1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C234E0-5462-4502-B313-DC962321A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39BC2A-AA00-46D2-B8A5-D75145A2AAA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925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A703E2-09A7-465E-9EE4-8E5A6BB0E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270A96-7AE5-4ADF-8D9C-FA313AE73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DD15B1-00DE-4AE9-BED1-84F76B75D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739EA2-51E3-4B8C-8FFB-72434B06102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43391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09996-FF12-4844-9CA2-A3B435E25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1AF57-53D4-48A7-92AE-220614F5F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A6D761-62BA-4C66-BA79-89BC8F061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6E6934-44D9-47A5-B168-14F4DFA1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C991AC-C1D3-41A1-8981-C85C3D24A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365E8-E1BD-495E-B7DA-E5F731B9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8AB77C-9026-4057-8198-5E15FCEF4B8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3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CF2FD-6BE7-4BD9-B8B4-A9ED6785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184C1-8D5C-4021-8657-C13F07473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41DEF-3917-4821-AD66-574F18988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EBADD-0388-4241-9EC2-88477EA52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95D06-5755-4846-8411-BC2AFB463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FB45AD-B24B-4901-8572-E04D60D18E7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1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50F96-505D-47A6-8ED6-AC2526845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FA4892-E4A6-4334-A682-CAD2C827C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D3A55B-83A0-44E9-95F1-B316CC86F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2727D-E0C7-4E00-ABD5-91B2747D3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A490F-09F0-4240-9B97-3869B5F1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CD03E-B1BF-4F4D-BD1B-A5980C4F6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4CC2FC-0853-4082-9886-F08BBA21DCE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437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27744-59F0-4335-BA8C-47CAD1395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D2A49-69A5-4A8C-92D1-C6DE34242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10696-CE81-4D92-8016-DE71B80EB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934DC-1A55-45E9-A5D4-4D959CE5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A8596-6702-47B7-AAC9-307469D6E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F563E4F-EBF3-4F85-B731-28CB24AB4A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70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5DA9BE-E9CA-4278-AB39-B03D48E31C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5813" cy="47577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7F5329-0B87-4E5A-BFAD-CB04B37E0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7577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C9C26-DC2A-425D-82C2-36183F231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C9A44-E1F0-4C63-8873-94B78C43A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39E21-73A1-4082-A304-B797320B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3FB62C-73ED-4862-BC0A-61915CE642C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8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7AAE-1752-4EE5-8A8A-55EDFB5D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6B259-2BA3-4123-A5FD-EFE09A9E5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AED69-2FE7-47C3-B006-77EC85620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38BBE-09E4-411A-A0BA-AB31D2867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5A8E-B65A-435A-966F-FABCA1937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4F7BF69-E662-4930-B597-1B5560FD777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7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C2B65-E0B0-4182-8442-7EC84F750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71129-841A-4BE7-976B-129CB2A826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7013" cy="4300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81EAB0-7136-4390-A951-DCDE5CE67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828800"/>
            <a:ext cx="4038600" cy="4300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2AC0F6-C38A-4E7A-B3A9-936A8D2F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62299-DB16-44E5-B919-40C29C5B9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D0281-0278-48B9-BB8D-A8811876E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4C7EE7-B8B9-4770-8D35-68F5547A8D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2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1BC14-2FA6-4709-9FD7-886645DB9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360B8-414E-4B73-95E8-E31CF1E8E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38D871-5E77-4926-B479-3F1045388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36F714-85CF-472C-9FBF-EE23758041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D1D3B6-1AF2-4F85-96C0-207E8E6979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802C10-4E07-4374-8022-A4E50193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A1317B-D39E-4A7B-8179-723E1B329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F6A2F7-5869-4E5E-AF52-A9B56AFE8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89C5D6-46C9-4B6C-9B5E-1AB3E47419C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2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E92FE-C920-4C28-9601-EF87CF405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EEF452-1F6F-4D91-B94F-E87D8E57C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E27495-B292-4C33-B957-1AA46E21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EEF97-8E60-4175-BDDF-74E6BA2F6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497F50-C759-4441-ADD7-AE3558BC9D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8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7A5417-546E-4BA2-8D9E-170DCC847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E82ED9-5DAE-4887-8B86-A826E0F8D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E24FE-6C95-417F-A88B-F146086A1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E013D4E-5060-4E66-9E7B-1A9302319B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6557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40D01-7E45-467A-8588-0FC42A121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DE513-AF89-4311-9FB1-876869045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A8413-7942-40DB-A3A8-5C7C1E2FE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18732F-AF3E-41C8-AA1D-DCE95388F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B110C-BFCC-49EE-84E1-3BB8FFE4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DED85-C46A-43F0-BB5C-1491D5567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6F5BCF-7ABD-4B7F-B8C6-5D06F552D2B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3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E005F-39BD-4D3B-B69B-101F06F15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70EA83-E5A4-46BE-B085-0ECC3647E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5CF943-3292-4A6A-8928-AE0ED03B1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38F45-D334-410D-A628-77EB8442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378F9-BA44-43FA-9DB9-362E1D2F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99F10-58AA-40A8-92D1-C6BECFD2F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F2EC0F-6816-467B-9AA4-2968946968B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6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AEFBF4-5D84-41AF-A8CE-9EEBCADB9E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533160"/>
            <a:ext cx="8228160" cy="1141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76555-A8F4-4C18-8A39-7552E4EA3DF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8160" cy="4300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2EA34-5674-4692-A41A-2026E297E70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248160"/>
            <a:ext cx="1674719" cy="455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t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US" sz="1000" b="0" i="0" u="none" strike="noStrike" baseline="0"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16288-2DE9-4A2F-8CC0-0D0C144C787A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3720" y="6248160"/>
            <a:ext cx="2894040" cy="455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t" anchorCtr="0">
            <a:noAutofit/>
          </a:bodyPr>
          <a:lstStyle>
            <a:lvl1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US" sz="1000" b="0" i="0" u="none" strike="noStrike" baseline="0"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77CB5-9E81-43CE-9798-CC2C33B3AB4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781680" y="6248160"/>
            <a:ext cx="1903680" cy="455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t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US" sz="1000" b="0" i="0" u="none" strike="noStrike" baseline="0"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fld id="{4F5DBC4C-8918-4045-BF70-B2C595B6373D}" type="slidenum"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DDF505D-4221-4E82-B20D-08EB16176DB6}"/>
              </a:ext>
            </a:extLst>
          </p:cNvPr>
          <p:cNvGrpSpPr/>
          <p:nvPr/>
        </p:nvGrpSpPr>
        <p:grpSpPr>
          <a:xfrm>
            <a:off x="279360" y="152280"/>
            <a:ext cx="8686800" cy="1602000"/>
            <a:chOff x="279360" y="152280"/>
            <a:chExt cx="8686800" cy="1602000"/>
          </a:xfrm>
        </p:grpSpPr>
        <p:sp>
          <p:nvSpPr>
            <p:cNvPr id="8" name="Straight Connector 7">
              <a:extLst>
                <a:ext uri="{FF2B5EF4-FFF2-40B4-BE49-F238E27FC236}">
                  <a16:creationId xmlns:a16="http://schemas.microsoft.com/office/drawing/2014/main" id="{CA8FD974-94A6-4CB8-AEB6-787290B63AD2}"/>
                </a:ext>
              </a:extLst>
            </p:cNvPr>
            <p:cNvSpPr/>
            <p:nvPr/>
          </p:nvSpPr>
          <p:spPr>
            <a:xfrm flipH="1">
              <a:off x="455760" y="1752479"/>
              <a:ext cx="8308800" cy="180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54A7614-4675-4C11-A3F3-3F8A29807AEF}"/>
                </a:ext>
              </a:extLst>
            </p:cNvPr>
            <p:cNvSpPr/>
            <p:nvPr/>
          </p:nvSpPr>
          <p:spPr>
            <a:xfrm>
              <a:off x="8737560" y="152280"/>
              <a:ext cx="228600" cy="228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660000"/>
            </a:solidFill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8F09E89-D452-40E6-BA8F-8BBC767EEEFA}"/>
                </a:ext>
              </a:extLst>
            </p:cNvPr>
            <p:cNvSpPr/>
            <p:nvPr/>
          </p:nvSpPr>
          <p:spPr>
            <a:xfrm>
              <a:off x="279360" y="152280"/>
              <a:ext cx="8454959" cy="228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999966"/>
            </a:solidFill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0ED2B9C-CA52-44DF-9DC9-859E65BC7707}"/>
                </a:ext>
              </a:extLst>
            </p:cNvPr>
            <p:cNvSpPr/>
            <p:nvPr/>
          </p:nvSpPr>
          <p:spPr>
            <a:xfrm>
              <a:off x="279360" y="380880"/>
              <a:ext cx="8454959" cy="1396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660000"/>
            </a:solidFill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5343CEB-0536-48DC-9988-8B2E03B35C9C}"/>
                </a:ext>
              </a:extLst>
            </p:cNvPr>
            <p:cNvSpPr/>
            <p:nvPr/>
          </p:nvSpPr>
          <p:spPr>
            <a:xfrm>
              <a:off x="8737560" y="382680"/>
              <a:ext cx="228600" cy="1364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999966"/>
            </a:solidFill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l" rtl="0" hangingPunct="1">
        <a:lnSpc>
          <a:spcPct val="100000"/>
        </a:lnSpc>
        <a:spcBef>
          <a:spcPts val="0"/>
        </a:spcBef>
        <a:spcAft>
          <a:spcPts val="0"/>
        </a:spcAft>
        <a:buNone/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sl-SI" sz="4400" b="0" i="0" u="none" strike="noStrike" baseline="0">
          <a:ln>
            <a:noFill/>
          </a:ln>
          <a:solidFill>
            <a:srgbClr val="420000"/>
          </a:solidFill>
          <a:latin typeface="Times New Roman" pitchFamily="18"/>
          <a:cs typeface="Lucida Sans Unicode" pitchFamily="2"/>
        </a:defRPr>
      </a:lvl1pPr>
    </p:titleStyle>
    <p:bodyStyle>
      <a:lvl1pPr marL="342720" marR="0" indent="0" algn="l" rtl="0" hangingPunct="1">
        <a:lnSpc>
          <a:spcPct val="100000"/>
        </a:lnSpc>
        <a:spcBef>
          <a:spcPts val="799"/>
        </a:spcBef>
        <a:spcAft>
          <a:spcPts val="0"/>
        </a:spcAft>
        <a:buNone/>
        <a:tabLst>
          <a:tab pos="342720" algn="l"/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79" algn="l"/>
          <a:tab pos="4043160" algn="l"/>
          <a:tab pos="4492439" algn="l"/>
          <a:tab pos="4941360" algn="l"/>
          <a:tab pos="5390640" algn="l"/>
          <a:tab pos="5839920" algn="l"/>
          <a:tab pos="6289200" algn="l"/>
          <a:tab pos="6738479" algn="l"/>
          <a:tab pos="7187760" algn="l"/>
          <a:tab pos="7637039" algn="l"/>
          <a:tab pos="8086320" algn="l"/>
          <a:tab pos="8535600" algn="l"/>
          <a:tab pos="8984880" algn="l"/>
        </a:tabLst>
        <a:defRPr lang="sl-SI" sz="3200" b="0" i="0" u="none" strike="noStrike" baseline="0">
          <a:ln>
            <a:noFill/>
          </a:ln>
          <a:solidFill>
            <a:srgbClr val="000000"/>
          </a:solidFill>
          <a:latin typeface="Times New Roman" pitchFamily="18"/>
          <a:cs typeface="Lucida Sans Unicode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9566859A-81A7-49E9-B617-ED171D36EA49}"/>
              </a:ext>
            </a:extLst>
          </p:cNvPr>
          <p:cNvSpPr/>
          <p:nvPr/>
        </p:nvSpPr>
        <p:spPr>
          <a:xfrm>
            <a:off x="380880" y="990719"/>
            <a:ext cx="76320" cy="51051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660000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0260ADBB-2934-4264-B6BD-3519A7CA978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62120" y="1370880"/>
            <a:ext cx="7694640" cy="20563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935EB-DE22-455A-B927-4DB214CC06E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248160"/>
            <a:ext cx="2131920" cy="455760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t" anchorCtr="0">
            <a:noAutofit/>
          </a:bodyPr>
          <a:lstStyle>
            <a:lvl1pPr marL="0" marR="0" lvl="0" indent="0" rtl="0" hangingPunct="0">
              <a:lnSpc>
                <a:spcPct val="100000"/>
              </a:lnSpc>
              <a:buNone/>
              <a:tabLst/>
              <a:defRPr lang="en-US" sz="10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AE54F-9552-479C-B332-102560BA9CE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3720" y="6248160"/>
            <a:ext cx="2894040" cy="455760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t" anchorCtr="0">
            <a:noAutofit/>
          </a:bodyPr>
          <a:lstStyle>
            <a:lvl1pPr marL="0" marR="0" lvl="0" indent="0" algn="ctr" rtl="0" hangingPunct="0">
              <a:lnSpc>
                <a:spcPct val="100000"/>
              </a:lnSpc>
              <a:buNone/>
              <a:tabLst/>
              <a:defRPr lang="en-US" sz="10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00389-76E8-4968-8C06-21D9F5562E8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2719" y="6248160"/>
            <a:ext cx="2132280" cy="455760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t" anchorCtr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buNone/>
              <a:tabLst/>
              <a:defRPr lang="en-US" sz="1000" b="1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288B631D-4635-4A86-B2A4-2D2BBB1FB300}" type="slidenum"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DE3FA0-77C8-4C27-B435-970872C8F662}"/>
              </a:ext>
            </a:extLst>
          </p:cNvPr>
          <p:cNvGrpSpPr/>
          <p:nvPr/>
        </p:nvGrpSpPr>
        <p:grpSpPr>
          <a:xfrm>
            <a:off x="380880" y="304920"/>
            <a:ext cx="8391600" cy="5790959"/>
            <a:chOff x="380880" y="304920"/>
            <a:chExt cx="8391600" cy="579095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44E4238-FBB9-4EC8-BDF0-BE005CE5B096}"/>
                </a:ext>
              </a:extLst>
            </p:cNvPr>
            <p:cNvSpPr/>
            <p:nvPr/>
          </p:nvSpPr>
          <p:spPr>
            <a:xfrm flipV="1">
              <a:off x="8312039" y="304920"/>
              <a:ext cx="457200" cy="4572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660000"/>
            </a:solidFill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D47739B-FDD9-41AA-9D28-1F5347A2B9DC}"/>
                </a:ext>
              </a:extLst>
            </p:cNvPr>
            <p:cNvSpPr/>
            <p:nvPr/>
          </p:nvSpPr>
          <p:spPr>
            <a:xfrm flipV="1">
              <a:off x="380880" y="304920"/>
              <a:ext cx="7944120" cy="4572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999966"/>
            </a:solidFill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A3C2F36-F862-4B4E-9009-610B22CF624C}"/>
                </a:ext>
              </a:extLst>
            </p:cNvPr>
            <p:cNvSpPr/>
            <p:nvPr/>
          </p:nvSpPr>
          <p:spPr>
            <a:xfrm flipV="1">
              <a:off x="380880" y="761399"/>
              <a:ext cx="7944120" cy="228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660000"/>
            </a:solidFill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2469294-16B5-4CC0-9603-42EF00C9CCB2}"/>
                </a:ext>
              </a:extLst>
            </p:cNvPr>
            <p:cNvSpPr/>
            <p:nvPr/>
          </p:nvSpPr>
          <p:spPr>
            <a:xfrm flipV="1">
              <a:off x="8321760" y="761399"/>
              <a:ext cx="447479" cy="228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999966"/>
            </a:solidFill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2" name="Straight Connector 11">
              <a:extLst>
                <a:ext uri="{FF2B5EF4-FFF2-40B4-BE49-F238E27FC236}">
                  <a16:creationId xmlns:a16="http://schemas.microsoft.com/office/drawing/2014/main" id="{DF09E312-0702-44CF-ADA1-75F2832988C5}"/>
                </a:ext>
              </a:extLst>
            </p:cNvPr>
            <p:cNvSpPr/>
            <p:nvPr/>
          </p:nvSpPr>
          <p:spPr>
            <a:xfrm flipH="1">
              <a:off x="759959" y="3581279"/>
              <a:ext cx="7699321" cy="180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E0F45B7-1AD1-42DD-985A-37846DA02AE3}"/>
                </a:ext>
              </a:extLst>
            </p:cNvPr>
            <p:cNvSpPr/>
            <p:nvPr/>
          </p:nvSpPr>
          <p:spPr>
            <a:xfrm>
              <a:off x="380880" y="304920"/>
              <a:ext cx="8391600" cy="579095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</p:grp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C04C09E-BA5C-4EFA-B9ED-47C84BF4D1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4880"/>
            <a:ext cx="8228160" cy="45248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indent="0" algn="l" rtl="0" hangingPunct="1">
        <a:lnSpc>
          <a:spcPct val="100000"/>
        </a:lnSpc>
        <a:spcBef>
          <a:spcPts val="0"/>
        </a:spcBef>
        <a:spcAft>
          <a:spcPts val="0"/>
        </a:spcAft>
        <a:buNone/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sl-SI" sz="4400" b="0" i="0" u="none" strike="noStrike" kern="1200" baseline="0">
          <a:ln>
            <a:noFill/>
          </a:ln>
          <a:solidFill>
            <a:srgbClr val="420000"/>
          </a:solidFill>
          <a:latin typeface="Times New Roman" pitchFamily="18"/>
          <a:cs typeface="Lucida Sans Unicode" pitchFamily="2"/>
        </a:defRPr>
      </a:lvl1pPr>
    </p:titleStyle>
    <p:bodyStyle>
      <a:lvl1pPr marL="342720" marR="0" indent="0" algn="l" rtl="0" hangingPunct="1">
        <a:lnSpc>
          <a:spcPct val="100000"/>
        </a:lnSpc>
        <a:spcBef>
          <a:spcPts val="799"/>
        </a:spcBef>
        <a:spcAft>
          <a:spcPts val="0"/>
        </a:spcAft>
        <a:buNone/>
        <a:tabLst>
          <a:tab pos="342720" algn="l"/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79" algn="l"/>
          <a:tab pos="4043160" algn="l"/>
          <a:tab pos="4492439" algn="l"/>
          <a:tab pos="4941360" algn="l"/>
          <a:tab pos="5390640" algn="l"/>
          <a:tab pos="5839920" algn="l"/>
          <a:tab pos="6289200" algn="l"/>
          <a:tab pos="6738479" algn="l"/>
          <a:tab pos="7187760" algn="l"/>
          <a:tab pos="7637039" algn="l"/>
          <a:tab pos="8086320" algn="l"/>
          <a:tab pos="8535600" algn="l"/>
          <a:tab pos="8984880" algn="l"/>
        </a:tabLst>
        <a:defRPr lang="sl-SI" sz="3200" b="0" i="0" u="none" strike="noStrike" kern="1200" baseline="0">
          <a:ln>
            <a:noFill/>
          </a:ln>
          <a:solidFill>
            <a:srgbClr val="000000"/>
          </a:solidFill>
          <a:latin typeface="Times New Roman" pitchFamily="18"/>
          <a:cs typeface="Lucida Sans Unicode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17483-61AB-48CB-B150-32765ACEF21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62120" y="1370880"/>
            <a:ext cx="7696080" cy="20577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 sz="5400"/>
              <a:t>Graf polinoma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DCBB9F-1AF4-44CA-819D-B2F9C3BD7E0B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62120" y="3854519"/>
            <a:ext cx="7696080" cy="2058119"/>
          </a:xfrm>
        </p:spPr>
        <p:txBody>
          <a:bodyPr anchor="ctr"/>
          <a:lstStyle/>
          <a:p>
            <a:pPr>
              <a:spcBef>
                <a:spcPts val="697"/>
              </a:spcBef>
            </a:pPr>
            <a:endParaRPr lang="sl-SI" sz="2800">
              <a:latin typeface="Arial" pitchFamily="1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27475-7489-408D-82B2-C882664F7D7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Vedenje v neskončnosti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5D0AE-7BC3-4DA5-9E52-C5816418C6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28800"/>
            <a:ext cx="4038479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/>
              <a:t>3. primer:</a:t>
            </a: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levi:</a:t>
            </a: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endParaRPr lang="en-US">
              <a:solidFill>
                <a:srgbClr val="000000"/>
              </a:solidFill>
              <a:latin typeface="Times New Roman" pitchFamily="18"/>
              <a:cs typeface="Lucida Sans Unicode" pitchFamily="2"/>
            </a:endParaRP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desni: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68E3B3D-BD17-4376-93BF-E90C1AB8BD93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558880" y="1825560"/>
                <a:ext cx="2009880" cy="4827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=−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sl-SI" sz="1200" i="1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</m:d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68E3B3D-BD17-4376-93BF-E90C1AB8B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880" y="1825560"/>
                <a:ext cx="2009880" cy="482760"/>
              </a:xfrm>
              <a:prstGeom prst="rect">
                <a:avLst/>
              </a:prstGeom>
              <a:blipFill>
                <a:blip r:embed="rId3"/>
                <a:stretch>
                  <a:fillRect t="-60000" b="-5125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383C96C-4779-4653-9F49-301686A594EE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670120" y="2382840"/>
                <a:ext cx="4732560" cy="417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begChr m:val=""/>
                          <m:endChr m:val="(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→−</m:t>
                          </m:r>
                        </m:e>
                      </m:d>
                      <m:r>
                        <a:rPr lang="sl-SI" sz="12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sl-SI" sz="12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(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r>
                        <a:rPr lang="sl-SI" sz="12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383C96C-4779-4653-9F49-301686A594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0120" y="2382840"/>
                <a:ext cx="4732560" cy="417600"/>
              </a:xfrm>
              <a:prstGeom prst="rect">
                <a:avLst/>
              </a:prstGeom>
              <a:blipFill>
                <a:blip r:embed="rId4"/>
                <a:stretch>
                  <a:fillRect t="-70588" b="-7794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B3CED86-5C30-40CF-B482-633447E7D53A}"/>
              </a:ext>
            </a:extLst>
          </p:cNvPr>
          <p:cNvSpPr/>
          <p:nvPr/>
        </p:nvSpPr>
        <p:spPr>
          <a:xfrm>
            <a:off x="7518240" y="2336760"/>
            <a:ext cx="1467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ZAČNEMO ZGORAJ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8F9A3C5-9271-46EC-8D93-3EC6FEAA712B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998800" y="3103559"/>
                <a:ext cx="3433679" cy="417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begChr m:val=""/>
                          <m:endChr m:val="(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→−</m:t>
                          </m:r>
                        </m:e>
                      </m:d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sl-SI" sz="1200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8F9A3C5-9271-46EC-8D93-3EC6FEAA7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8800" y="3103559"/>
                <a:ext cx="3433679" cy="417600"/>
              </a:xfrm>
              <a:prstGeom prst="rect">
                <a:avLst/>
              </a:prstGeom>
              <a:blipFill>
                <a:blip r:embed="rId5"/>
                <a:stretch>
                  <a:fillRect t="-69565" b="-7536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B6AAE35-4C43-492F-997B-51810A0B59C7}"/>
              </a:ext>
            </a:extLst>
          </p:cNvPr>
          <p:cNvSpPr/>
          <p:nvPr/>
        </p:nvSpPr>
        <p:spPr>
          <a:xfrm>
            <a:off x="6891480" y="3046320"/>
            <a:ext cx="146664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KONČAMO SPODAJ</a:t>
            </a: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05CC63E0-ADC2-4E0E-8DD9-D4D388066CD9}"/>
              </a:ext>
            </a:extLst>
          </p:cNvPr>
          <p:cNvSpPr/>
          <p:nvPr/>
        </p:nvSpPr>
        <p:spPr>
          <a:xfrm flipV="1">
            <a:off x="2162160" y="5527800"/>
            <a:ext cx="5761080" cy="3312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158709C-6CBD-461F-BEFF-74DD30ECFD0C}"/>
              </a:ext>
            </a:extLst>
          </p:cNvPr>
          <p:cNvSpPr/>
          <p:nvPr/>
        </p:nvSpPr>
        <p:spPr>
          <a:xfrm>
            <a:off x="6991199" y="5657760"/>
            <a:ext cx="1467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KONČAMO SPODAJ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5DDC2E6-DB38-4049-8AE3-AC9817B8CA9D}"/>
              </a:ext>
            </a:extLst>
          </p:cNvPr>
          <p:cNvSpPr/>
          <p:nvPr/>
        </p:nvSpPr>
        <p:spPr>
          <a:xfrm>
            <a:off x="1784520" y="5673600"/>
            <a:ext cx="146664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ZAČNEMO ZGORAJ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1C16E8-DDA9-4135-B07C-03E7CCC6E66C}"/>
              </a:ext>
            </a:extLst>
          </p:cNvPr>
          <p:cNvSpPr/>
          <p:nvPr/>
        </p:nvSpPr>
        <p:spPr>
          <a:xfrm>
            <a:off x="6964200" y="2376360"/>
            <a:ext cx="465480" cy="45251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AD31BF5-62AE-440C-BDC1-A918C617E873}"/>
              </a:ext>
            </a:extLst>
          </p:cNvPr>
          <p:cNvSpPr/>
          <p:nvPr/>
        </p:nvSpPr>
        <p:spPr>
          <a:xfrm>
            <a:off x="5975280" y="3116160"/>
            <a:ext cx="465120" cy="45251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F2493A8-0A36-4855-8A8D-CC0F82EDD28F}"/>
              </a:ext>
            </a:extLst>
          </p:cNvPr>
          <p:cNvSpPr/>
          <p:nvPr/>
        </p:nvSpPr>
        <p:spPr>
          <a:xfrm>
            <a:off x="1903320" y="5049720"/>
            <a:ext cx="50795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+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B7DA080-E978-4F0C-BC7C-6EC1B0436167}"/>
              </a:ext>
            </a:extLst>
          </p:cNvPr>
          <p:cNvSpPr/>
          <p:nvPr/>
        </p:nvSpPr>
        <p:spPr>
          <a:xfrm>
            <a:off x="1954080" y="5057640"/>
            <a:ext cx="320760" cy="3225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AEDD15E-F40E-438C-8A6C-10FFB69A537A}"/>
              </a:ext>
            </a:extLst>
          </p:cNvPr>
          <p:cNvSpPr/>
          <p:nvPr/>
        </p:nvSpPr>
        <p:spPr>
          <a:xfrm>
            <a:off x="7416720" y="4975200"/>
            <a:ext cx="50795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</a:t>
            </a:r>
            <a:r>
              <a:rPr lang="en-US" sz="24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-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B464E2-367C-492E-AB20-909908B0BBB2}"/>
              </a:ext>
            </a:extLst>
          </p:cNvPr>
          <p:cNvSpPr/>
          <p:nvPr/>
        </p:nvSpPr>
        <p:spPr>
          <a:xfrm>
            <a:off x="7451640" y="5056200"/>
            <a:ext cx="320760" cy="3222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E2B2BBB-7827-49BD-8EE0-9713AE2A1560}"/>
              </a:ext>
            </a:extLst>
          </p:cNvPr>
          <p:cNvSpPr/>
          <p:nvPr/>
        </p:nvSpPr>
        <p:spPr>
          <a:xfrm>
            <a:off x="2452680" y="4327560"/>
            <a:ext cx="4718160" cy="2378160"/>
          </a:xfrm>
          <a:custGeom>
            <a:avLst/>
            <a:gdLst>
              <a:gd name="f0" fmla="val 0"/>
              <a:gd name="f1" fmla="val 2972"/>
              <a:gd name="f2" fmla="val 1498"/>
              <a:gd name="f3" fmla="val 53"/>
              <a:gd name="f4" fmla="val 237"/>
              <a:gd name="f5" fmla="val 621"/>
              <a:gd name="f6" fmla="val 474"/>
              <a:gd name="f7" fmla="val 1190"/>
              <a:gd name="f8" fmla="val 695"/>
              <a:gd name="f9" fmla="val 1196"/>
              <a:gd name="f10" fmla="val 916"/>
              <a:gd name="f11" fmla="val 1202"/>
              <a:gd name="f12" fmla="val 1151"/>
              <a:gd name="f13" fmla="val 93"/>
              <a:gd name="f14" fmla="val 1326"/>
              <a:gd name="f15" fmla="val 90"/>
              <a:gd name="f16" fmla="val 1501"/>
              <a:gd name="f17" fmla="val 87"/>
              <a:gd name="f18" fmla="val 1571"/>
              <a:gd name="f19" fmla="val 1184"/>
              <a:gd name="f20" fmla="val 1746"/>
              <a:gd name="f21" fmla="val 1178"/>
              <a:gd name="f22" fmla="val 1921"/>
              <a:gd name="f23" fmla="val 1172"/>
              <a:gd name="f24" fmla="val 2173"/>
              <a:gd name="f25" fmla="val 2377"/>
              <a:gd name="f26" fmla="val 2581"/>
              <a:gd name="f27" fmla="val 106"/>
              <a:gd name="f28" fmla="val 2776"/>
              <a:gd name="f29" fmla="val 802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972" h="1498">
                <a:moveTo>
                  <a:pt x="f0" y="f3"/>
                </a:moveTo>
                <a:cubicBezTo>
                  <a:pt x="f4" y="f5"/>
                  <a:pt x="f6" y="f7"/>
                  <a:pt x="f8" y="f9"/>
                </a:cubicBez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0"/>
                  <a:pt x="f25" y="f3"/>
                </a:cubicBezTo>
                <a:cubicBezTo>
                  <a:pt x="f26" y="f27"/>
                  <a:pt x="f28" y="f29"/>
                  <a:pt x="f1" y="f2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F3BF3-587E-454E-95BE-C0EE2ADD65C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Vedenje v neskončnosti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1003F-AF14-4B3C-9F53-F7B97DF5295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28800"/>
            <a:ext cx="4038479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/>
              <a:t>4. primer:</a:t>
            </a: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levi: </a:t>
            </a: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endParaRPr lang="en-US">
              <a:solidFill>
                <a:srgbClr val="000000"/>
              </a:solidFill>
              <a:latin typeface="Times New Roman" pitchFamily="18"/>
              <a:cs typeface="Lucida Sans Unicode" pitchFamily="2"/>
            </a:endParaRP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desni: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2C43380-3E80-47D6-955B-F0586B40C6E1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558880" y="1839960"/>
                <a:ext cx="2009880" cy="4525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=−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m:rPr>
                                  <m:sty m:val="p"/>
                                </m:rPr>
                                <a:rPr lang="sl-SI" sz="12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sl-SI" sz="1200" i="1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</m:d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2C43380-3E80-47D6-955B-F0586B40C6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880" y="1839960"/>
                <a:ext cx="2009880" cy="452519"/>
              </a:xfrm>
              <a:prstGeom prst="rect">
                <a:avLst/>
              </a:prstGeom>
              <a:blipFill>
                <a:blip r:embed="rId3"/>
                <a:stretch>
                  <a:fillRect t="-64865" b="-635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1186572-F2EA-451D-9C85-38F447687E07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554200" y="2394000"/>
                <a:ext cx="4964040" cy="3952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)→−</m:t>
                      </m:r>
                      <m:d>
                        <m:dPr>
                          <m:begChr m:val=""/>
                          <m:endChr m:val="(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⋅</m:t>
                          </m:r>
                        </m:e>
                      </m:d>
                      <m:r>
                        <a:rPr lang="sl-SI" sz="12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sl-SI" sz="12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(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⋅</m:t>
                          </m:r>
                        </m:e>
                      </m:d>
                      <m:r>
                        <a:rPr lang="sl-SI" sz="1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1186572-F2EA-451D-9C85-38F447687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4200" y="2394000"/>
                <a:ext cx="4964040" cy="395280"/>
              </a:xfrm>
              <a:prstGeom prst="rect">
                <a:avLst/>
              </a:prstGeom>
              <a:blipFill>
                <a:blip r:embed="rId4"/>
                <a:stretch>
                  <a:fillRect t="-73846" b="-861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5659671-44CE-4737-95F0-68EBED20361D}"/>
              </a:ext>
            </a:extLst>
          </p:cNvPr>
          <p:cNvSpPr/>
          <p:nvPr/>
        </p:nvSpPr>
        <p:spPr>
          <a:xfrm>
            <a:off x="7518240" y="2336760"/>
            <a:ext cx="1467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ZAČNEMO SPODAJ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27E278C-4A8E-48F5-9958-F1A5C4D4CA5B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728800" y="3089160"/>
                <a:ext cx="4408559" cy="417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∞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sl-SI" sz="1200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27E278C-4A8E-48F5-9958-F1A5C4D4CA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800" y="3089160"/>
                <a:ext cx="4408559" cy="4176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042BC6F-E7A4-489E-817E-A2AB1AE0EA48}"/>
              </a:ext>
            </a:extLst>
          </p:cNvPr>
          <p:cNvSpPr/>
          <p:nvPr/>
        </p:nvSpPr>
        <p:spPr>
          <a:xfrm>
            <a:off x="7529400" y="3046320"/>
            <a:ext cx="1467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KONČAMO SPODAJ</a:t>
            </a: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8EA38FA6-FFA1-404F-BB9B-9B91DCD41759}"/>
              </a:ext>
            </a:extLst>
          </p:cNvPr>
          <p:cNvSpPr/>
          <p:nvPr/>
        </p:nvSpPr>
        <p:spPr>
          <a:xfrm flipV="1">
            <a:off x="2319480" y="5396040"/>
            <a:ext cx="5760719" cy="3312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AF4F730-15E7-4EFF-8174-A316304E13CE}"/>
              </a:ext>
            </a:extLst>
          </p:cNvPr>
          <p:cNvSpPr/>
          <p:nvPr/>
        </p:nvSpPr>
        <p:spPr>
          <a:xfrm flipV="1">
            <a:off x="2801880" y="3759120"/>
            <a:ext cx="4673520" cy="2689200"/>
          </a:xfrm>
          <a:custGeom>
            <a:avLst/>
            <a:gdLst>
              <a:gd name="f0" fmla="val 0"/>
              <a:gd name="f1" fmla="val 1179"/>
              <a:gd name="f2" fmla="val 1694"/>
              <a:gd name="f3" fmla="val 384"/>
              <a:gd name="f4" fmla="val 116"/>
              <a:gd name="f5" fmla="val 964"/>
              <a:gd name="f6" fmla="val 233"/>
              <a:gd name="f7" fmla="val 1544"/>
              <a:gd name="f8" fmla="val 347"/>
              <a:gd name="f9" fmla="val 1619"/>
              <a:gd name="f10" fmla="val 461"/>
              <a:gd name="f11" fmla="val 596"/>
              <a:gd name="f12" fmla="val 873"/>
              <a:gd name="f13" fmla="val 686"/>
              <a:gd name="f14" fmla="val 832"/>
              <a:gd name="f15" fmla="val 776"/>
              <a:gd name="f16" fmla="val 791"/>
              <a:gd name="f17" fmla="val 805"/>
              <a:gd name="f18" fmla="val 1511"/>
              <a:gd name="f19" fmla="val 887"/>
              <a:gd name="f20" fmla="val 1372"/>
              <a:gd name="f21" fmla="val 969"/>
              <a:gd name="f22" fmla="val 1233"/>
              <a:gd name="f23" fmla="val 1074"/>
              <a:gd name="f24" fmla="val 616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1179" h="1694">
                <a:moveTo>
                  <a:pt x="f0" y="f3"/>
                </a:moveTo>
                <a:cubicBezTo>
                  <a:pt x="f4" y="f5"/>
                  <a:pt x="f6" y="f7"/>
                  <a:pt x="f8" y="f9"/>
                </a:cubicBezTo>
                <a:cubicBezTo>
                  <a:pt x="f10" y="f2"/>
                  <a:pt x="f11" y="f12"/>
                  <a:pt x="f13" y="f14"/>
                </a:cubicBez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1" y="f0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37D5F73-1D38-407D-9E8C-77FFC94E3D3F}"/>
              </a:ext>
            </a:extLst>
          </p:cNvPr>
          <p:cNvSpPr/>
          <p:nvPr/>
        </p:nvSpPr>
        <p:spPr>
          <a:xfrm>
            <a:off x="7454879" y="5468760"/>
            <a:ext cx="1467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KONČAMO SPODAJ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02C5069-309C-4782-A41B-5A791D588BD7}"/>
              </a:ext>
            </a:extLst>
          </p:cNvPr>
          <p:cNvSpPr/>
          <p:nvPr/>
        </p:nvSpPr>
        <p:spPr>
          <a:xfrm>
            <a:off x="1581119" y="5456160"/>
            <a:ext cx="1467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ZAČNEMO SPODAJ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23F7967-5816-4B7C-9218-A35A07FCC57D}"/>
              </a:ext>
            </a:extLst>
          </p:cNvPr>
          <p:cNvSpPr/>
          <p:nvPr/>
        </p:nvSpPr>
        <p:spPr>
          <a:xfrm>
            <a:off x="7051679" y="2376360"/>
            <a:ext cx="465120" cy="45251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F5CD5F8-0EC4-456E-8D5E-788946014B3B}"/>
              </a:ext>
            </a:extLst>
          </p:cNvPr>
          <p:cNvSpPr/>
          <p:nvPr/>
        </p:nvSpPr>
        <p:spPr>
          <a:xfrm>
            <a:off x="6686640" y="3100320"/>
            <a:ext cx="465120" cy="45251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04D5C6F-A7A0-4ABE-8235-61E90EFE5513}"/>
              </a:ext>
            </a:extLst>
          </p:cNvPr>
          <p:cNvSpPr/>
          <p:nvPr/>
        </p:nvSpPr>
        <p:spPr>
          <a:xfrm>
            <a:off x="1825560" y="4754520"/>
            <a:ext cx="50795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</a:t>
            </a:r>
            <a:r>
              <a:rPr lang="en-US" sz="24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-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B9823DB-AE4B-44E1-80FE-0509DBB5A878}"/>
              </a:ext>
            </a:extLst>
          </p:cNvPr>
          <p:cNvSpPr/>
          <p:nvPr/>
        </p:nvSpPr>
        <p:spPr>
          <a:xfrm>
            <a:off x="1860479" y="4835520"/>
            <a:ext cx="320760" cy="3222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AB1216E-E1EB-4FC2-90FD-F15EB5109CBD}"/>
              </a:ext>
            </a:extLst>
          </p:cNvPr>
          <p:cNvSpPr/>
          <p:nvPr/>
        </p:nvSpPr>
        <p:spPr>
          <a:xfrm>
            <a:off x="7472520" y="4754520"/>
            <a:ext cx="50795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</a:t>
            </a:r>
            <a:r>
              <a:rPr lang="en-US" sz="24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-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9F47C57-60CF-4ACA-BEBB-0F69DC2C7BF5}"/>
              </a:ext>
            </a:extLst>
          </p:cNvPr>
          <p:cNvSpPr/>
          <p:nvPr/>
        </p:nvSpPr>
        <p:spPr>
          <a:xfrm>
            <a:off x="7507440" y="4835520"/>
            <a:ext cx="320400" cy="3222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932C3-34C4-4BB0-976E-C2E224BC6A9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Graf polinoma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933E9-7B69-4630-A932-0D9782540FF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28800"/>
            <a:ext cx="8229600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/>
              <a:t>Zdaj, ko znamo določiti</a:t>
            </a:r>
          </a:p>
          <a:p>
            <a:pPr marL="906120" lvl="1" indent="-436320">
              <a:lnSpc>
                <a:spcPct val="100000"/>
              </a:lnSpc>
              <a:spcBef>
                <a:spcPts val="697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 sz="32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začetno vrednost</a:t>
            </a:r>
          </a:p>
          <a:p>
            <a:pPr marL="906120" lvl="1" indent="-436320">
              <a:lnSpc>
                <a:spcPct val="100000"/>
              </a:lnSpc>
              <a:spcBef>
                <a:spcPts val="697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 sz="32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ničle in</a:t>
            </a:r>
          </a:p>
          <a:p>
            <a:pPr marL="906120" lvl="1" indent="-436320">
              <a:lnSpc>
                <a:spcPct val="100000"/>
              </a:lnSpc>
              <a:spcBef>
                <a:spcPts val="697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 sz="32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vedenje v neskončnosti,</a:t>
            </a:r>
          </a:p>
          <a:p>
            <a:pPr marL="468000" lvl="0" indent="-468000"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/>
              <a:t>lahko narišemo približen graf polinoma.</a:t>
            </a:r>
          </a:p>
          <a:p>
            <a:pPr marL="468000" lvl="0" indent="-468000"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/>
              <a:t>Za natančnejšo sliko bi potrebovali še ekstreme.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39E6-936C-442C-93CD-F219ED493A6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Graf polinoma - primer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90817-87FB-488D-86B9-F4EFEE4C43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6839" y="1828440"/>
            <a:ext cx="8348760" cy="47775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sl-SI" sz="2800"/>
              <a:t>Narišimo graf  polinoma</a:t>
            </a:r>
          </a:p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sl-SI" sz="2800"/>
              <a:t>Začetna vrednost:</a:t>
            </a:r>
          </a:p>
          <a:p>
            <a:pPr marL="468000" lvl="0" indent="-468000">
              <a:spcBef>
                <a:spcPts val="499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910800" algn="l"/>
                <a:tab pos="1825200" algn="l"/>
                <a:tab pos="2739600" algn="l"/>
                <a:tab pos="3654000" algn="l"/>
                <a:tab pos="4568400" algn="l"/>
                <a:tab pos="5482800" algn="l"/>
                <a:tab pos="6397200" algn="l"/>
                <a:tab pos="7311600" algn="l"/>
                <a:tab pos="8226000" algn="l"/>
                <a:tab pos="9140400" algn="l"/>
                <a:tab pos="10054800" algn="l"/>
                <a:tab pos="10332720" algn="l"/>
                <a:tab pos="10781640" algn="l"/>
              </a:tabLst>
            </a:pPr>
            <a:r>
              <a:rPr lang="sl-SI" sz="2800"/>
              <a:t>Ničle:                    (</a:t>
            </a:r>
            <a:r>
              <a:rPr lang="sl-SI" sz="2800">
                <a:solidFill>
                  <a:srgbClr val="FF3300"/>
                </a:solidFill>
              </a:rPr>
              <a:t>2</a:t>
            </a:r>
            <a:r>
              <a:rPr lang="sl-SI" sz="2800"/>
              <a:t>. stopnje) – </a:t>
            </a:r>
            <a:r>
              <a:rPr lang="sl-SI" sz="2800">
                <a:solidFill>
                  <a:srgbClr val="FF3300"/>
                </a:solidFill>
              </a:rPr>
              <a:t>se dotakne</a:t>
            </a:r>
            <a:r>
              <a:rPr lang="sl-SI" sz="2800"/>
              <a:t> osi </a:t>
            </a:r>
            <a:br>
              <a:rPr lang="sl-SI" sz="2800"/>
            </a:br>
            <a:r>
              <a:rPr lang="sl-SI" sz="2800"/>
              <a:t> 			    (</a:t>
            </a:r>
            <a:r>
              <a:rPr lang="sl-SI" sz="2800">
                <a:solidFill>
                  <a:srgbClr val="FF3300"/>
                </a:solidFill>
              </a:rPr>
              <a:t>1</a:t>
            </a:r>
            <a:r>
              <a:rPr lang="sl-SI" sz="2800"/>
              <a:t>. stopnje) – </a:t>
            </a:r>
            <a:r>
              <a:rPr lang="sl-SI" sz="2800">
                <a:solidFill>
                  <a:srgbClr val="FF3300"/>
                </a:solidFill>
              </a:rPr>
              <a:t>seka</a:t>
            </a:r>
            <a:r>
              <a:rPr lang="sl-SI" sz="2800"/>
              <a:t> os	</a:t>
            </a:r>
            <a:br>
              <a:rPr lang="sl-SI" sz="2800"/>
            </a:br>
            <a:r>
              <a:rPr lang="sl-SI" sz="2800"/>
              <a:t>			</a:t>
            </a:r>
            <a:r>
              <a:rPr lang="sl-SI" sz="2000"/>
              <a:t>(uporabili smo npr. Hornerjev algoritem)</a:t>
            </a:r>
          </a:p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sl-SI" sz="2800"/>
              <a:t>Vedenje v neskončnosti:</a:t>
            </a:r>
            <a:br>
              <a:rPr lang="sl-SI" sz="2800"/>
            </a:br>
            <a:r>
              <a:rPr lang="sl-SI" sz="2800"/>
              <a:t>na levi: </a:t>
            </a:r>
            <a:br>
              <a:rPr lang="sl-SI" sz="2800"/>
            </a:br>
            <a:r>
              <a:rPr lang="sl-SI" sz="2800"/>
              <a:t>na desni:</a:t>
            </a:r>
          </a:p>
          <a:p>
            <a:pPr marL="468000" lvl="0" indent="-468000">
              <a:spcBef>
                <a:spcPts val="697"/>
              </a:spcBef>
              <a:tabLst>
                <a:tab pos="468000" algn="l"/>
                <a:tab pos="910800" algn="l"/>
                <a:tab pos="1825200" algn="l"/>
                <a:tab pos="2739600" algn="l"/>
                <a:tab pos="3654000" algn="l"/>
                <a:tab pos="4568400" algn="l"/>
                <a:tab pos="5482800" algn="l"/>
                <a:tab pos="6397200" algn="l"/>
                <a:tab pos="7311600" algn="l"/>
                <a:tab pos="8226000" algn="l"/>
                <a:tab pos="9140400" algn="l"/>
                <a:tab pos="10054800" algn="l"/>
                <a:tab pos="10332720" algn="l"/>
                <a:tab pos="10781640" algn="l"/>
              </a:tabLst>
            </a:pPr>
            <a:r>
              <a:rPr lang="sl-SI" sz="2800"/>
              <a:t>	(začnemo levo </a:t>
            </a:r>
            <a:r>
              <a:rPr lang="sl-SI" sz="2800">
                <a:solidFill>
                  <a:srgbClr val="FF3300"/>
                </a:solidFill>
              </a:rPr>
              <a:t>spodaj</a:t>
            </a:r>
            <a:r>
              <a:rPr lang="sl-SI" sz="2800"/>
              <a:t>, končamo desno </a:t>
            </a:r>
            <a:r>
              <a:rPr lang="sl-SI" sz="2800">
                <a:solidFill>
                  <a:srgbClr val="FF3300"/>
                </a:solidFill>
              </a:rPr>
              <a:t>zgoraj</a:t>
            </a:r>
            <a:r>
              <a:rPr lang="sl-SI" sz="2800"/>
              <a:t>)</a:t>
            </a:r>
          </a:p>
          <a:p>
            <a:pPr marL="468000" lvl="0" indent="-468000">
              <a:spcBef>
                <a:spcPts val="697"/>
              </a:spcBef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endParaRPr lang="sl-SI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93F586-EA27-4807-B15F-39CD8EF6371D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4786200" y="1895400"/>
                <a:ext cx="2967119" cy="4604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sl-SI" sz="12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sl-SI" sz="1200" i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93F586-EA27-4807-B15F-39CD8EF63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200" y="1895400"/>
                <a:ext cx="2967119" cy="460439"/>
              </a:xfrm>
              <a:prstGeom prst="rect">
                <a:avLst/>
              </a:prstGeom>
              <a:blipFill>
                <a:blip r:embed="rId3"/>
                <a:stretch>
                  <a:fillRect t="-64000" b="-6133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8FE90B1-28CB-4991-B48C-FF6D21F21AFD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3662280" y="2379600"/>
                <a:ext cx="1357560" cy="5047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0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8FE90B1-28CB-4991-B48C-FF6D21F21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280" y="2379600"/>
                <a:ext cx="1357560" cy="504719"/>
              </a:xfrm>
              <a:prstGeom prst="rect">
                <a:avLst/>
              </a:prstGeom>
              <a:blipFill>
                <a:blip r:embed="rId4"/>
                <a:stretch>
                  <a:fillRect t="-57831" b="-457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7B4CBF2-B338-495C-8C5F-31C80AD039BE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273400" y="2933639"/>
                <a:ext cx="1230120" cy="9320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sl-SI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sz="1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sl-SI" sz="12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sl-SI" sz="12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sl-SI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sz="1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sl-SI" sz="8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sl-SI" sz="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mr>
                      </m:m>
                    </m:oMath>
                  </m:oMathPara>
                </a14:m>
                <a:endParaRPr lang="sl-SI" sz="8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7B4CBF2-B338-495C-8C5F-31C80AD03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400" y="2933639"/>
                <a:ext cx="1230120" cy="9320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8984CA1-0989-4262-9EC2-125C8DD2148C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166840" y="4603679"/>
                <a:ext cx="6200999" cy="5875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</m:t>
                      </m:r>
                      <m:d>
                        <m:dPr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∞</m:t>
                          </m:r>
                        </m:e>
                      </m:d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sl-SI" sz="12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∞</m:t>
                          </m:r>
                        </m:e>
                      </m:d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8984CA1-0989-4262-9EC2-125C8DD21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840" y="4603679"/>
                <a:ext cx="6200999" cy="587520"/>
              </a:xfrm>
              <a:prstGeom prst="rect">
                <a:avLst/>
              </a:prstGeom>
              <a:blipFill>
                <a:blip r:embed="rId6"/>
                <a:stretch>
                  <a:fillRect t="-49485" b="-2474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395035-736E-4E14-920F-814B4FFB7574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382840" y="5038560"/>
                <a:ext cx="4602240" cy="5875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)→(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395035-736E-4E14-920F-814B4FFB75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840" y="5038560"/>
                <a:ext cx="4602240" cy="5875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EC5E5AB-F62F-4A79-86B3-3CA0654E21FA}"/>
              </a:ext>
            </a:extLst>
          </p:cNvPr>
          <p:cNvSpPr/>
          <p:nvPr/>
        </p:nvSpPr>
        <p:spPr>
          <a:xfrm>
            <a:off x="7748640" y="4664160"/>
            <a:ext cx="595440" cy="4809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F54933A-1B2C-4DE6-B604-2C92200F9249}"/>
              </a:ext>
            </a:extLst>
          </p:cNvPr>
          <p:cNvSpPr/>
          <p:nvPr/>
        </p:nvSpPr>
        <p:spPr>
          <a:xfrm>
            <a:off x="6383160" y="5097600"/>
            <a:ext cx="595440" cy="4809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3E198D2C-8FD5-4862-9EF4-47C80247B7B8}"/>
              </a:ext>
            </a:extLst>
          </p:cNvPr>
          <p:cNvSpPr/>
          <p:nvPr/>
        </p:nvSpPr>
        <p:spPr>
          <a:xfrm flipV="1">
            <a:off x="5079960" y="2261880"/>
            <a:ext cx="2395439" cy="338040"/>
          </a:xfrm>
          <a:prstGeom prst="line">
            <a:avLst/>
          </a:prstGeom>
          <a:noFill/>
          <a:ln w="25560">
            <a:solidFill>
              <a:srgbClr val="FF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D8F67-B950-427F-9418-1D9253013DB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Graf polinoma - primer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C037B-CC96-4A52-BAAF-3134A6EAD07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28800"/>
            <a:ext cx="4038479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/>
              <a:t>Narišimo graf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5C12D8-6A14-46A8-A2D0-5BFB41E19610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3208320" y="1833480"/>
                <a:ext cx="2976479" cy="4618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sl-SI" sz="12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sl-SI" sz="1200" i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5C12D8-6A14-46A8-A2D0-5BFB41E19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320" y="1833480"/>
                <a:ext cx="2976479" cy="461879"/>
              </a:xfrm>
              <a:prstGeom prst="rect">
                <a:avLst/>
              </a:prstGeom>
              <a:blipFill>
                <a:blip r:embed="rId3"/>
                <a:stretch>
                  <a:fillRect t="-63158" b="-592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48432E79-3806-448C-BF98-157A2D710C15}"/>
              </a:ext>
            </a:extLst>
          </p:cNvPr>
          <p:cNvSpPr/>
          <p:nvPr/>
        </p:nvSpPr>
        <p:spPr>
          <a:xfrm>
            <a:off x="812880" y="4470480"/>
            <a:ext cx="7866000" cy="144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FD4294DD-BCEA-4E17-B20B-844F9EC40121}"/>
              </a:ext>
            </a:extLst>
          </p:cNvPr>
          <p:cNvSpPr/>
          <p:nvPr/>
        </p:nvSpPr>
        <p:spPr>
          <a:xfrm flipH="1" flipV="1">
            <a:off x="4395959" y="2306160"/>
            <a:ext cx="17281" cy="434196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37D1B7A-DF73-4AFA-8C3A-204B586C09FA}"/>
              </a:ext>
            </a:extLst>
          </p:cNvPr>
          <p:cNvSpPr/>
          <p:nvPr/>
        </p:nvSpPr>
        <p:spPr>
          <a:xfrm>
            <a:off x="4354560" y="2743199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D200662-A8F2-4EB4-B2B9-37F6B9DE16C7}"/>
              </a:ext>
            </a:extLst>
          </p:cNvPr>
          <p:cNvSpPr/>
          <p:nvPr/>
        </p:nvSpPr>
        <p:spPr>
          <a:xfrm>
            <a:off x="3743280" y="442440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BA8D5DA-5581-4311-B43F-4880B9D4EFE4}"/>
              </a:ext>
            </a:extLst>
          </p:cNvPr>
          <p:cNvSpPr/>
          <p:nvPr/>
        </p:nvSpPr>
        <p:spPr>
          <a:xfrm>
            <a:off x="5005440" y="443700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76E8636-6A41-4270-B7D2-D143DBF1CBBB}"/>
              </a:ext>
            </a:extLst>
          </p:cNvPr>
          <p:cNvSpPr/>
          <p:nvPr/>
        </p:nvSpPr>
        <p:spPr>
          <a:xfrm>
            <a:off x="3556080" y="4484520"/>
            <a:ext cx="5666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-2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069DD21-4FE1-4D1D-A30C-0D7B0EE3FAFD}"/>
              </a:ext>
            </a:extLst>
          </p:cNvPr>
          <p:cNvSpPr/>
          <p:nvPr/>
        </p:nvSpPr>
        <p:spPr>
          <a:xfrm>
            <a:off x="4932360" y="4525920"/>
            <a:ext cx="3636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2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C41DBA4-289D-4AE6-B55F-8979BC234626}"/>
              </a:ext>
            </a:extLst>
          </p:cNvPr>
          <p:cNvSpPr/>
          <p:nvPr/>
        </p:nvSpPr>
        <p:spPr>
          <a:xfrm>
            <a:off x="4529160" y="4818240"/>
            <a:ext cx="190008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 DOTAKNE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8070F56-E86D-4C62-A3FA-D4C04974F3C0}"/>
              </a:ext>
            </a:extLst>
          </p:cNvPr>
          <p:cNvSpPr/>
          <p:nvPr/>
        </p:nvSpPr>
        <p:spPr>
          <a:xfrm>
            <a:off x="3411360" y="4775040"/>
            <a:ext cx="1044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SEKA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211124D-2B77-4596-881F-863DC9E9B25C}"/>
              </a:ext>
            </a:extLst>
          </p:cNvPr>
          <p:cNvSpPr/>
          <p:nvPr/>
        </p:nvSpPr>
        <p:spPr>
          <a:xfrm>
            <a:off x="4398840" y="2598840"/>
            <a:ext cx="4064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8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420A968-F5BF-4DF4-A937-2C1A735DCA9D}"/>
              </a:ext>
            </a:extLst>
          </p:cNvPr>
          <p:cNvSpPr/>
          <p:nvPr/>
        </p:nvSpPr>
        <p:spPr>
          <a:xfrm>
            <a:off x="623880" y="4527720"/>
            <a:ext cx="1467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ZAČNEMO SPODAJ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61EF0C3-8D51-42D7-A325-EBB7FA57975F}"/>
              </a:ext>
            </a:extLst>
          </p:cNvPr>
          <p:cNvSpPr/>
          <p:nvPr/>
        </p:nvSpPr>
        <p:spPr>
          <a:xfrm>
            <a:off x="7213680" y="4527720"/>
            <a:ext cx="146664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KONČAMO ZGORAJ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2E02D7B-0A96-40F6-8C79-904F3675713B}"/>
              </a:ext>
            </a:extLst>
          </p:cNvPr>
          <p:cNvSpPr/>
          <p:nvPr/>
        </p:nvSpPr>
        <p:spPr>
          <a:xfrm>
            <a:off x="3135240" y="2176560"/>
            <a:ext cx="2830680" cy="4532040"/>
          </a:xfrm>
          <a:custGeom>
            <a:avLst/>
            <a:gdLst>
              <a:gd name="f0" fmla="val 0"/>
              <a:gd name="f1" fmla="val 1783"/>
              <a:gd name="f2" fmla="val 2855"/>
              <a:gd name="f3" fmla="val 27"/>
              <a:gd name="f4" fmla="val 2716"/>
              <a:gd name="f5" fmla="val 13"/>
              <a:gd name="f6" fmla="val 2785"/>
              <a:gd name="f7" fmla="val 64"/>
              <a:gd name="f8" fmla="val 2643"/>
              <a:gd name="f9" fmla="val 128"/>
              <a:gd name="f10" fmla="val 2431"/>
              <a:gd name="f11" fmla="val 291"/>
              <a:gd name="f12" fmla="val 1821"/>
              <a:gd name="f13" fmla="val 411"/>
              <a:gd name="f14" fmla="val 1445"/>
              <a:gd name="f15" fmla="val 531"/>
              <a:gd name="f16" fmla="val 1069"/>
              <a:gd name="f17" fmla="val 653"/>
              <a:gd name="f18" fmla="val 383"/>
              <a:gd name="f19" fmla="val 786"/>
              <a:gd name="f20" fmla="val 384"/>
              <a:gd name="f21" fmla="val 919"/>
              <a:gd name="f22" fmla="val 385"/>
              <a:gd name="f23" fmla="val 1041"/>
              <a:gd name="f24" fmla="val 1518"/>
              <a:gd name="f25" fmla="val 1207"/>
              <a:gd name="f26" fmla="val 1454"/>
              <a:gd name="f27" fmla="val 1373"/>
              <a:gd name="f28" fmla="val 1390"/>
              <a:gd name="f29" fmla="val 1578"/>
              <a:gd name="f30" fmla="val 695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1783" h="2855">
                <a:moveTo>
                  <a:pt x="f3" y="f4"/>
                </a:moveTo>
                <a:cubicBezTo>
                  <a:pt x="f5" y="f6"/>
                  <a:pt x="f0" y="f2"/>
                  <a:pt x="f7" y="f8"/>
                </a:cubicBezTo>
                <a:cubicBezTo>
                  <a:pt x="f9" y="f10"/>
                  <a:pt x="f11" y="f12"/>
                  <a:pt x="f13" y="f14"/>
                </a:cubicBez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1" y="f0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B2CEE33-2E57-4289-9F65-BA0422ACECA7}"/>
              </a:ext>
            </a:extLst>
          </p:cNvPr>
          <p:cNvSpPr/>
          <p:nvPr/>
        </p:nvSpPr>
        <p:spPr>
          <a:xfrm>
            <a:off x="5051520" y="5514840"/>
            <a:ext cx="3700440" cy="916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996633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996633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To je samo približen graf: v resnici MAX ni točno na ordinatni osi, a to nas ne zanima.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08C32-E3F7-4AB3-82E4-E1E8C8C7D92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Graf polinoma – še en primer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6ACA2-CB77-4623-847F-1A30E98B977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6839" y="1828800"/>
            <a:ext cx="7899479" cy="482940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/>
              <a:t>Narišimo še graf</a:t>
            </a: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Začetna vrednost:  </a:t>
            </a: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Ničli:  </a:t>
            </a: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endParaRPr lang="en-US">
              <a:solidFill>
                <a:srgbClr val="000000"/>
              </a:solidFill>
              <a:latin typeface="Times New Roman" pitchFamily="18"/>
              <a:cs typeface="Lucida Sans Unicode" pitchFamily="2"/>
            </a:endParaRP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Vedenje v neskončnosti: </a:t>
            </a: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levi: </a:t>
            </a: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desni:</a:t>
            </a:r>
          </a:p>
          <a:p>
            <a:pPr marL="468000" lvl="0" indent="-468000">
              <a:spcBef>
                <a:spcPts val="499"/>
              </a:spcBef>
              <a:tabLst>
                <a:tab pos="468000" algn="l"/>
                <a:tab pos="910800" algn="l"/>
                <a:tab pos="1825200" algn="l"/>
                <a:tab pos="2739600" algn="l"/>
                <a:tab pos="3654000" algn="l"/>
                <a:tab pos="4568400" algn="l"/>
                <a:tab pos="5482800" algn="l"/>
                <a:tab pos="6397200" algn="l"/>
                <a:tab pos="7311600" algn="l"/>
                <a:tab pos="8226000" algn="l"/>
                <a:tab pos="9140400" algn="l"/>
                <a:tab pos="10054800" algn="l"/>
                <a:tab pos="10332720" algn="l"/>
                <a:tab pos="10781640" algn="l"/>
              </a:tabLst>
            </a:pPr>
            <a:r>
              <a:rPr lang="en-US" sz="2800"/>
              <a:t>		</a:t>
            </a:r>
            <a:r>
              <a:rPr lang="en-US" sz="2000"/>
              <a:t>(začnemo levo </a:t>
            </a:r>
            <a:r>
              <a:rPr lang="en-US" sz="2000">
                <a:solidFill>
                  <a:srgbClr val="FF3300"/>
                </a:solidFill>
              </a:rPr>
              <a:t>zgoraj</a:t>
            </a:r>
            <a:r>
              <a:rPr lang="en-US" sz="2000"/>
              <a:t>, končamo desno </a:t>
            </a:r>
            <a:r>
              <a:rPr lang="en-US" sz="2000">
                <a:solidFill>
                  <a:srgbClr val="FF3300"/>
                </a:solidFill>
              </a:rPr>
              <a:t>zgoraj</a:t>
            </a:r>
            <a:r>
              <a:rPr lang="en-US" sz="2000"/>
              <a:t>)</a:t>
            </a:r>
          </a:p>
          <a:p>
            <a:pPr marL="468000" lvl="0" indent="-468000">
              <a:spcBef>
                <a:spcPts val="697"/>
              </a:spcBef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endParaRPr lang="en-US" sz="2800"/>
          </a:p>
          <a:p>
            <a:pPr marL="468000" lvl="0" indent="-468000">
              <a:spcBef>
                <a:spcPts val="697"/>
              </a:spcBef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endParaRPr lang="en-US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E6C4E2-BDB0-48CF-8DBA-E2AA632C46D1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3556080" y="1736639"/>
                <a:ext cx="2814480" cy="5749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sl-SI" sz="1200" i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E6C4E2-BDB0-48CF-8DBA-E2AA632C46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080" y="1736639"/>
                <a:ext cx="2814480" cy="574920"/>
              </a:xfrm>
              <a:prstGeom prst="rect">
                <a:avLst/>
              </a:prstGeom>
              <a:blipFill>
                <a:blip r:embed="rId3"/>
                <a:stretch>
                  <a:fillRect t="-51064" b="-2872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C714DAC-8B0F-4C2A-83DB-97EF47F00877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3724200" y="2357280"/>
                <a:ext cx="1330560" cy="4273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0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C714DAC-8B0F-4C2A-83DB-97EF47F008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200" y="2357280"/>
                <a:ext cx="1330560" cy="427320"/>
              </a:xfrm>
              <a:prstGeom prst="rect">
                <a:avLst/>
              </a:prstGeom>
              <a:blipFill>
                <a:blip r:embed="rId4"/>
                <a:stretch>
                  <a:fillRect t="-68571" b="-728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519ACD-48D1-4330-87DA-9B1827612F20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246400" y="2808360"/>
                <a:ext cx="1168200" cy="9302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sl-SI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sz="1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sl-SI" sz="12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sl-SI" sz="1200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sl-SI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sz="1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sl-SI" sz="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sl-SI" sz="800" i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mr>
                      </m:m>
                    </m:oMath>
                  </m:oMathPara>
                </a14:m>
                <a:endParaRPr lang="sl-SI" sz="8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519ACD-48D1-4330-87DA-9B1827612F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400" y="2808360"/>
                <a:ext cx="1168200" cy="9302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E983CA5-2BE5-42AA-828F-0834B231EECD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652840" y="4219559"/>
                <a:ext cx="4690800" cy="5446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</m:t>
                      </m:r>
                      <m:d>
                        <m:dPr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∞</m:t>
                          </m:r>
                        </m:e>
                      </m:d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E983CA5-2BE5-42AA-828F-0834B231EE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840" y="4219559"/>
                <a:ext cx="4690800" cy="544680"/>
              </a:xfrm>
              <a:prstGeom prst="rect">
                <a:avLst/>
              </a:prstGeom>
              <a:blipFill>
                <a:blip r:embed="rId6"/>
                <a:stretch>
                  <a:fillRect t="-53333" b="-34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4088B52-2AF6-42EF-B8F3-3DD501D2DAD0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684520" y="4608360"/>
                <a:ext cx="4478400" cy="5446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</m:t>
                      </m:r>
                      <m:d>
                        <m:dPr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∞</m:t>
                          </m:r>
                        </m:e>
                      </m:d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4088B52-2AF6-42EF-B8F3-3DD501D2DA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520" y="4608360"/>
                <a:ext cx="4478400" cy="544680"/>
              </a:xfrm>
              <a:prstGeom prst="rect">
                <a:avLst/>
              </a:prstGeom>
              <a:blipFill>
                <a:blip r:embed="rId7"/>
                <a:stretch>
                  <a:fillRect t="-53933" b="-3595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3BD9A05-B504-4F27-B66B-145C0737138D}"/>
              </a:ext>
            </a:extLst>
          </p:cNvPr>
          <p:cNvSpPr/>
          <p:nvPr/>
        </p:nvSpPr>
        <p:spPr>
          <a:xfrm>
            <a:off x="4268880" y="2903400"/>
            <a:ext cx="3190680" cy="8621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247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(obe ničli sta 1. stopnje) –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1247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–  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graf dvakrat seka os x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D3D87-3BD7-4101-A981-4ED68AB82F6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Graf polinoma – 2. primer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5CFFD1-D78D-411E-B460-2BEA135AFF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28800"/>
            <a:ext cx="4038479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/>
              <a:t>Narišimo zdaj graf</a:t>
            </a:r>
          </a:p>
        </p:txBody>
      </p:sp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4AFBA3CE-81F9-4786-A302-5DF7A2AB12B8}"/>
              </a:ext>
            </a:extLst>
          </p:cNvPr>
          <p:cNvSpPr/>
          <p:nvPr/>
        </p:nvSpPr>
        <p:spPr>
          <a:xfrm>
            <a:off x="812880" y="4470480"/>
            <a:ext cx="7866000" cy="144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026D9C9F-CCBE-4922-AE57-D08D1A5AF183}"/>
              </a:ext>
            </a:extLst>
          </p:cNvPr>
          <p:cNvSpPr/>
          <p:nvPr/>
        </p:nvSpPr>
        <p:spPr>
          <a:xfrm flipH="1" flipV="1">
            <a:off x="4032359" y="2306160"/>
            <a:ext cx="17280" cy="434196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2B77D39-1DAB-4ACE-9061-EFFB4FB97D20}"/>
              </a:ext>
            </a:extLst>
          </p:cNvPr>
          <p:cNvSpPr/>
          <p:nvPr/>
        </p:nvSpPr>
        <p:spPr>
          <a:xfrm>
            <a:off x="3992400" y="541332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2D32FBA-49FF-4A9C-9CCD-90A27F369640}"/>
              </a:ext>
            </a:extLst>
          </p:cNvPr>
          <p:cNvSpPr/>
          <p:nvPr/>
        </p:nvSpPr>
        <p:spPr>
          <a:xfrm>
            <a:off x="3743280" y="442440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9010F4A-06FD-43B2-BA16-5D2D4EEBEEFA}"/>
              </a:ext>
            </a:extLst>
          </p:cNvPr>
          <p:cNvSpPr/>
          <p:nvPr/>
        </p:nvSpPr>
        <p:spPr>
          <a:xfrm>
            <a:off x="5005440" y="443700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6826F61-12DF-40B4-9D58-78E7FC33E04B}"/>
              </a:ext>
            </a:extLst>
          </p:cNvPr>
          <p:cNvSpPr/>
          <p:nvPr/>
        </p:nvSpPr>
        <p:spPr>
          <a:xfrm>
            <a:off x="3468600" y="4470480"/>
            <a:ext cx="567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-1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98012D5-AF50-4A6B-9D7B-528ED521EA51}"/>
              </a:ext>
            </a:extLst>
          </p:cNvPr>
          <p:cNvSpPr/>
          <p:nvPr/>
        </p:nvSpPr>
        <p:spPr>
          <a:xfrm>
            <a:off x="4932360" y="4525920"/>
            <a:ext cx="3636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4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98A08AD-8943-417C-8855-254C12778400}"/>
              </a:ext>
            </a:extLst>
          </p:cNvPr>
          <p:cNvSpPr/>
          <p:nvPr/>
        </p:nvSpPr>
        <p:spPr>
          <a:xfrm>
            <a:off x="3062160" y="4108320"/>
            <a:ext cx="1044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SEKA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37B455F-6CB9-48A8-90A9-0C04532673E9}"/>
              </a:ext>
            </a:extLst>
          </p:cNvPr>
          <p:cNvSpPr/>
          <p:nvPr/>
        </p:nvSpPr>
        <p:spPr>
          <a:xfrm>
            <a:off x="4035599" y="5330880"/>
            <a:ext cx="40608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-4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794E74A-CFE7-48F3-B1CE-E505487C20E4}"/>
              </a:ext>
            </a:extLst>
          </p:cNvPr>
          <p:cNvSpPr/>
          <p:nvPr/>
        </p:nvSpPr>
        <p:spPr>
          <a:xfrm>
            <a:off x="2017799" y="3787920"/>
            <a:ext cx="146664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ZAČNEMO ZGORAJ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2C2F9EC-07D6-44AC-A4D8-8F4802602CA8}"/>
              </a:ext>
            </a:extLst>
          </p:cNvPr>
          <p:cNvSpPr/>
          <p:nvPr/>
        </p:nvSpPr>
        <p:spPr>
          <a:xfrm>
            <a:off x="6053040" y="3772080"/>
            <a:ext cx="1467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KONČAMO ZGORAJ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33689E-36DB-42A5-9087-0487AAE775F1}"/>
              </a:ext>
            </a:extLst>
          </p:cNvPr>
          <p:cNvSpPr/>
          <p:nvPr/>
        </p:nvSpPr>
        <p:spPr>
          <a:xfrm>
            <a:off x="5051520" y="5514840"/>
            <a:ext cx="3700440" cy="916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996633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Tole je seveda kvadratna funkcija, njen graf smo znali narisati že preden smo spoznali polinome.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8ABC835-A471-47CE-AE0C-869A171881FD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3718080" y="1778040"/>
                <a:ext cx="3244680" cy="6634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m:rPr>
                              <m:sty m:val="p"/>
                            </m:rPr>
                            <a:rPr lang="sl-SI" sz="1200" i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8ABC835-A471-47CE-AE0C-869A171881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080" y="1778040"/>
                <a:ext cx="3244680" cy="663480"/>
              </a:xfrm>
              <a:prstGeom prst="rect">
                <a:avLst/>
              </a:prstGeom>
              <a:blipFill>
                <a:blip r:embed="rId3"/>
                <a:stretch>
                  <a:fillRect t="-44037" b="-1100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8F396C1-3F20-4DC0-829E-E7C21992847B}"/>
              </a:ext>
            </a:extLst>
          </p:cNvPr>
          <p:cNvSpPr/>
          <p:nvPr/>
        </p:nvSpPr>
        <p:spPr>
          <a:xfrm>
            <a:off x="5021279" y="4148280"/>
            <a:ext cx="1044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SEKA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77DF0F-3FC3-43F2-9DD8-EB9F2D7DE93A}"/>
              </a:ext>
            </a:extLst>
          </p:cNvPr>
          <p:cNvSpPr/>
          <p:nvPr/>
        </p:nvSpPr>
        <p:spPr>
          <a:xfrm>
            <a:off x="3406680" y="2424240"/>
            <a:ext cx="2019240" cy="3690720"/>
          </a:xfrm>
          <a:custGeom>
            <a:avLst/>
            <a:gdLst>
              <a:gd name="f0" fmla="val 0"/>
              <a:gd name="f1" fmla="val 1847"/>
              <a:gd name="f2" fmla="val 2325"/>
              <a:gd name="f3" fmla="val 183"/>
              <a:gd name="f4" fmla="val 317"/>
              <a:gd name="f5" fmla="val 1254"/>
              <a:gd name="f6" fmla="val 634"/>
              <a:gd name="f7" fmla="val 942"/>
              <a:gd name="f8" fmla="val 2295"/>
              <a:gd name="f9" fmla="val 1250"/>
              <a:gd name="f10" fmla="val 2265"/>
              <a:gd name="f11" fmla="val 1548"/>
              <a:gd name="f12" fmla="val 1132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1847" h="2325">
                <a:moveTo>
                  <a:pt x="f0" y="f3"/>
                </a:moveTo>
                <a:cubicBezTo>
                  <a:pt x="f4" y="f5"/>
                  <a:pt x="f6" y="f2"/>
                  <a:pt x="f7" y="f8"/>
                </a:cubicBezTo>
                <a:cubicBezTo>
                  <a:pt x="f9" y="f10"/>
                  <a:pt x="f11" y="f12"/>
                  <a:pt x="f1" y="f0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0186-9509-44E0-9F06-2416890A145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Graf polinoma – 3. primer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C7BCA-F33D-4BB0-8C2E-A6BE310F61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6839" y="1828800"/>
            <a:ext cx="7899479" cy="482940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/>
              <a:t>Narišimo še graf</a:t>
            </a: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Začetna vrednost:  </a:t>
            </a: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Ničle:  </a:t>
            </a: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endParaRPr lang="en-US">
              <a:solidFill>
                <a:srgbClr val="000000"/>
              </a:solidFill>
              <a:latin typeface="Times New Roman" pitchFamily="18"/>
              <a:cs typeface="Lucida Sans Unicode" pitchFamily="2"/>
            </a:endParaRP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Vedenje v neskončnosti: </a:t>
            </a: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levi: </a:t>
            </a: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desni:</a:t>
            </a:r>
          </a:p>
          <a:p>
            <a:pPr marL="468000" lvl="0" indent="-468000">
              <a:spcBef>
                <a:spcPts val="499"/>
              </a:spcBef>
              <a:tabLst>
                <a:tab pos="468000" algn="l"/>
                <a:tab pos="910800" algn="l"/>
                <a:tab pos="1825200" algn="l"/>
                <a:tab pos="2739600" algn="l"/>
                <a:tab pos="3654000" algn="l"/>
                <a:tab pos="4568400" algn="l"/>
                <a:tab pos="5482800" algn="l"/>
                <a:tab pos="6397200" algn="l"/>
                <a:tab pos="7311600" algn="l"/>
                <a:tab pos="8226000" algn="l"/>
                <a:tab pos="9140400" algn="l"/>
                <a:tab pos="10054800" algn="l"/>
                <a:tab pos="10332720" algn="l"/>
                <a:tab pos="10781640" algn="l"/>
              </a:tabLst>
            </a:pPr>
            <a:r>
              <a:rPr lang="en-US" sz="2800"/>
              <a:t>		</a:t>
            </a:r>
            <a:r>
              <a:rPr lang="en-US" sz="2000"/>
              <a:t>(začnemo levo </a:t>
            </a:r>
            <a:r>
              <a:rPr lang="en-US" sz="2000">
                <a:solidFill>
                  <a:srgbClr val="FF3300"/>
                </a:solidFill>
              </a:rPr>
              <a:t>spodaj</a:t>
            </a:r>
            <a:r>
              <a:rPr lang="en-US" sz="2000"/>
              <a:t>, končamo desno </a:t>
            </a:r>
            <a:r>
              <a:rPr lang="en-US" sz="2000">
                <a:solidFill>
                  <a:srgbClr val="FF3300"/>
                </a:solidFill>
              </a:rPr>
              <a:t>zgoraj</a:t>
            </a:r>
            <a:r>
              <a:rPr lang="en-US" sz="2000"/>
              <a:t>)</a:t>
            </a:r>
          </a:p>
          <a:p>
            <a:pPr marL="468000" lvl="0" indent="-468000">
              <a:spcBef>
                <a:spcPts val="697"/>
              </a:spcBef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endParaRPr lang="en-US" sz="2800"/>
          </a:p>
          <a:p>
            <a:pPr marL="468000" lvl="0" indent="-468000">
              <a:spcBef>
                <a:spcPts val="697"/>
              </a:spcBef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endParaRPr lang="en-US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0E04BDC-0BA3-48C9-8332-8B42D21B3FDE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3556080" y="1805039"/>
                <a:ext cx="2814480" cy="4366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sl-SI" sz="12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m:rPr>
                              <m:sty m:val="p"/>
                            </m:rPr>
                            <a:rPr lang="sl-SI" sz="1200" i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0E04BDC-0BA3-48C9-8332-8B42D21B3F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080" y="1805039"/>
                <a:ext cx="2814480" cy="436679"/>
              </a:xfrm>
              <a:prstGeom prst="rect">
                <a:avLst/>
              </a:prstGeom>
              <a:blipFill>
                <a:blip r:embed="rId3"/>
                <a:stretch>
                  <a:fillRect t="-66667" b="-680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A304CF-9D94-4035-AB0F-46FF151EB03A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3801960" y="2357280"/>
                <a:ext cx="1174680" cy="4273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0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A304CF-9D94-4035-AB0F-46FF151EB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960" y="2357280"/>
                <a:ext cx="1174680" cy="427320"/>
              </a:xfrm>
              <a:prstGeom prst="rect">
                <a:avLst/>
              </a:prstGeom>
              <a:blipFill>
                <a:blip r:embed="rId4"/>
                <a:stretch>
                  <a:fillRect t="-68571" b="-728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7349EC-7D30-4D2F-A228-EDC5DBDC66D6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273400" y="2765520"/>
                <a:ext cx="1103040" cy="12189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sl-SI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sz="1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sl-SI" sz="12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sl-SI" sz="12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sl-SI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sz="1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sl-SI" sz="8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sl-SI" sz="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sl-SI" sz="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sz="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sl-SI" sz="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type m:val="lin"/>
                                <m:ctrlPr>
                                  <a:rPr lang="sl-SI" sz="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mr>
                      </m:m>
                    </m:oMath>
                  </m:oMathPara>
                </a14:m>
                <a:endParaRPr lang="sl-SI" sz="8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7349EC-7D30-4D2F-A228-EDC5DBDC66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400" y="2765520"/>
                <a:ext cx="1103040" cy="1218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5B8A4D0-8AAF-466D-9E41-6C08571B406C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577960" y="4219559"/>
                <a:ext cx="4842000" cy="5446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∞</m:t>
                          </m:r>
                        </m:e>
                      </m:d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sl-SI" sz="1200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5B8A4D0-8AAF-466D-9E41-6C08571B4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960" y="4219559"/>
                <a:ext cx="4842000" cy="544680"/>
              </a:xfrm>
              <a:prstGeom prst="rect">
                <a:avLst/>
              </a:prstGeom>
              <a:blipFill>
                <a:blip r:embed="rId6"/>
                <a:stretch>
                  <a:fillRect t="-53333" b="-34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DE16E33-3FA7-41D9-BFC7-7CAC9DFEF96A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593800" y="4608360"/>
                <a:ext cx="4659480" cy="5446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∞</m:t>
                          </m:r>
                        </m:e>
                      </m:d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DE16E33-3FA7-41D9-BFC7-7CAC9DFEF9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3800" y="4608360"/>
                <a:ext cx="4659480" cy="544680"/>
              </a:xfrm>
              <a:prstGeom prst="rect">
                <a:avLst/>
              </a:prstGeom>
              <a:blipFill>
                <a:blip r:embed="rId7"/>
                <a:stretch>
                  <a:fillRect t="-53933" b="-3595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2768BB6-E755-4459-BC2C-F66B724DEC65}"/>
              </a:ext>
            </a:extLst>
          </p:cNvPr>
          <p:cNvSpPr/>
          <p:nvPr/>
        </p:nvSpPr>
        <p:spPr>
          <a:xfrm>
            <a:off x="3600360" y="3048120"/>
            <a:ext cx="3191040" cy="8621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247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(vse ničle so 1. stopnje) –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1247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–  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graf trikrat seka os x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3A55F-30E0-47A8-A6C0-4C80A3733CC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Graf polinoma – 3. primer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A2B5B4-BC5D-4628-A40B-177CEA08AE8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28800"/>
            <a:ext cx="4038479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/>
              <a:t>Slika:</a:t>
            </a:r>
          </a:p>
        </p:txBody>
      </p:sp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56BCD128-E738-4BDB-89CA-986FD279F8CD}"/>
              </a:ext>
            </a:extLst>
          </p:cNvPr>
          <p:cNvSpPr/>
          <p:nvPr/>
        </p:nvSpPr>
        <p:spPr>
          <a:xfrm>
            <a:off x="812880" y="4470480"/>
            <a:ext cx="7866000" cy="144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434206EE-D722-43F2-BD49-2697765DF5E6}"/>
              </a:ext>
            </a:extLst>
          </p:cNvPr>
          <p:cNvSpPr/>
          <p:nvPr/>
        </p:nvSpPr>
        <p:spPr>
          <a:xfrm flipH="1" flipV="1">
            <a:off x="4032359" y="2306160"/>
            <a:ext cx="17280" cy="434196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59DBA36A-B0DA-4B2C-9589-BD1F42C8AD93}"/>
              </a:ext>
            </a:extLst>
          </p:cNvPr>
          <p:cNvSpPr/>
          <p:nvPr/>
        </p:nvSpPr>
        <p:spPr>
          <a:xfrm>
            <a:off x="3992400" y="317808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7BA5831-04EB-4630-AF10-65E87337A877}"/>
              </a:ext>
            </a:extLst>
          </p:cNvPr>
          <p:cNvSpPr/>
          <p:nvPr/>
        </p:nvSpPr>
        <p:spPr>
          <a:xfrm>
            <a:off x="2992320" y="442440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C3CAB5B-D580-45EE-8E46-A7EEBBE97C46}"/>
              </a:ext>
            </a:extLst>
          </p:cNvPr>
          <p:cNvSpPr/>
          <p:nvPr/>
        </p:nvSpPr>
        <p:spPr>
          <a:xfrm>
            <a:off x="5105520" y="442584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07C1D89-D7B6-4861-872C-92CA10E0BB79}"/>
              </a:ext>
            </a:extLst>
          </p:cNvPr>
          <p:cNvSpPr/>
          <p:nvPr/>
        </p:nvSpPr>
        <p:spPr>
          <a:xfrm>
            <a:off x="2800440" y="4462560"/>
            <a:ext cx="5666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-2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F32B2C6-7B96-463A-B2B2-80636ABE49E1}"/>
              </a:ext>
            </a:extLst>
          </p:cNvPr>
          <p:cNvSpPr/>
          <p:nvPr/>
        </p:nvSpPr>
        <p:spPr>
          <a:xfrm>
            <a:off x="5000760" y="4497480"/>
            <a:ext cx="36323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2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FCA5D30-0786-4175-BF94-B30075DEB0F1}"/>
              </a:ext>
            </a:extLst>
          </p:cNvPr>
          <p:cNvSpPr/>
          <p:nvPr/>
        </p:nvSpPr>
        <p:spPr>
          <a:xfrm>
            <a:off x="2651039" y="4094280"/>
            <a:ext cx="1044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SEKA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9C62AEE-C693-438F-9880-2840D7FF2969}"/>
              </a:ext>
            </a:extLst>
          </p:cNvPr>
          <p:cNvSpPr/>
          <p:nvPr/>
        </p:nvSpPr>
        <p:spPr>
          <a:xfrm>
            <a:off x="4049639" y="3051000"/>
            <a:ext cx="4064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4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755AC16-8CB7-47D1-A727-43FBAFC15A7C}"/>
              </a:ext>
            </a:extLst>
          </p:cNvPr>
          <p:cNvSpPr/>
          <p:nvPr/>
        </p:nvSpPr>
        <p:spPr>
          <a:xfrm>
            <a:off x="739799" y="3816359"/>
            <a:ext cx="1467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ZAČNEMO SPODAJ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B10027-CB95-49FD-8ED4-9DD6D8965561}"/>
              </a:ext>
            </a:extLst>
          </p:cNvPr>
          <p:cNvSpPr/>
          <p:nvPr/>
        </p:nvSpPr>
        <p:spPr>
          <a:xfrm>
            <a:off x="6442200" y="3787920"/>
            <a:ext cx="146664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KONČAMO ZGORAJ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3A75A63-5B27-4D4C-A84A-1D5AC713EDB5}"/>
              </a:ext>
            </a:extLst>
          </p:cNvPr>
          <p:cNvSpPr/>
          <p:nvPr/>
        </p:nvSpPr>
        <p:spPr>
          <a:xfrm>
            <a:off x="4762440" y="4121279"/>
            <a:ext cx="1044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SEKA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7537502-297D-4D25-902D-05A8FF3778CD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1996920" y="1800360"/>
                <a:ext cx="3436919" cy="533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sl-SI" sz="12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m:rPr>
                              <m:sty m:val="p"/>
                            </m:rPr>
                            <a:rPr lang="sl-SI" sz="1200" i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7537502-297D-4D25-902D-05A8FF377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920" y="1800360"/>
                <a:ext cx="3436919" cy="533160"/>
              </a:xfrm>
              <a:prstGeom prst="rect">
                <a:avLst/>
              </a:prstGeom>
              <a:blipFill>
                <a:blip r:embed="rId3"/>
                <a:stretch>
                  <a:fillRect t="-54545" b="-37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98EA8FF-EF16-48FD-BA78-3ADD79BA98FC}"/>
              </a:ext>
            </a:extLst>
          </p:cNvPr>
          <p:cNvSpPr/>
          <p:nvPr/>
        </p:nvSpPr>
        <p:spPr>
          <a:xfrm>
            <a:off x="4270320" y="442116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87D1B30-828F-4DFF-B8B0-8DD67D0736F9}"/>
              </a:ext>
            </a:extLst>
          </p:cNvPr>
          <p:cNvSpPr/>
          <p:nvPr/>
        </p:nvSpPr>
        <p:spPr>
          <a:xfrm>
            <a:off x="4068720" y="4481640"/>
            <a:ext cx="71748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0,5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0AA2E29-6317-4AF8-A3C0-D1A1D1080E96}"/>
              </a:ext>
            </a:extLst>
          </p:cNvPr>
          <p:cNvSpPr/>
          <p:nvPr/>
        </p:nvSpPr>
        <p:spPr>
          <a:xfrm>
            <a:off x="4022640" y="4103640"/>
            <a:ext cx="1044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SEKA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2247767-E2BB-409B-BE6E-D6377CF271C4}"/>
              </a:ext>
            </a:extLst>
          </p:cNvPr>
          <p:cNvSpPr/>
          <p:nvPr/>
        </p:nvSpPr>
        <p:spPr>
          <a:xfrm>
            <a:off x="2773440" y="1908000"/>
            <a:ext cx="2674800" cy="4668840"/>
          </a:xfrm>
          <a:custGeom>
            <a:avLst/>
            <a:gdLst>
              <a:gd name="f0" fmla="val 0"/>
              <a:gd name="f1" fmla="val 1805"/>
              <a:gd name="f2" fmla="val 2648"/>
              <a:gd name="f3" fmla="val 168"/>
              <a:gd name="f4" fmla="val 1434"/>
              <a:gd name="f5" fmla="val 337"/>
              <a:gd name="f6" fmla="val 221"/>
              <a:gd name="f7" fmla="val 559"/>
              <a:gd name="f8" fmla="val 138"/>
              <a:gd name="f9" fmla="val 781"/>
              <a:gd name="f10" fmla="val 55"/>
              <a:gd name="f11" fmla="val 1124"/>
              <a:gd name="f12" fmla="val 2173"/>
              <a:gd name="f13" fmla="val 1332"/>
              <a:gd name="f14" fmla="val 2150"/>
              <a:gd name="f15" fmla="val 1540"/>
              <a:gd name="f16" fmla="val 2127"/>
              <a:gd name="f17" fmla="val 1672"/>
              <a:gd name="f18" fmla="val 1063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1805" h="2648">
                <a:moveTo>
                  <a:pt x="f0" y="f2"/>
                </a:moveTo>
                <a:cubicBezTo>
                  <a:pt x="f3" y="f4"/>
                  <a:pt x="f5" y="f6"/>
                  <a:pt x="f7" y="f8"/>
                </a:cubicBezTo>
                <a:cubicBezTo>
                  <a:pt x="f9" y="f10"/>
                  <a:pt x="f11" y="f12"/>
                  <a:pt x="f13" y="f14"/>
                </a:cubicBezTo>
                <a:cubicBezTo>
                  <a:pt x="f15" y="f16"/>
                  <a:pt x="f17" y="f18"/>
                  <a:pt x="f1" y="f0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F50C9-5830-457B-A304-16BB487BC5C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Graf polinoma – zadnji primer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43EFE-D002-4D41-BC6F-20B531D5A4C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6839" y="1828800"/>
            <a:ext cx="7899479" cy="482940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/>
              <a:t>Narišimo graf</a:t>
            </a: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Začetna vrednost:  </a:t>
            </a: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Ničle:  </a:t>
            </a: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endParaRPr lang="en-US">
              <a:solidFill>
                <a:srgbClr val="000000"/>
              </a:solidFill>
              <a:latin typeface="Times New Roman" pitchFamily="18"/>
              <a:cs typeface="Lucida Sans Unicode" pitchFamily="2"/>
            </a:endParaRP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Vedenje v neskončnosti: </a:t>
            </a: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levi: </a:t>
            </a: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desni:</a:t>
            </a:r>
          </a:p>
          <a:p>
            <a:pPr marL="468000" lvl="0" indent="-468000">
              <a:spcBef>
                <a:spcPts val="499"/>
              </a:spcBef>
              <a:tabLst>
                <a:tab pos="468000" algn="l"/>
                <a:tab pos="910800" algn="l"/>
                <a:tab pos="1825200" algn="l"/>
                <a:tab pos="2739600" algn="l"/>
                <a:tab pos="3654000" algn="l"/>
                <a:tab pos="4568400" algn="l"/>
                <a:tab pos="5482800" algn="l"/>
                <a:tab pos="6397200" algn="l"/>
                <a:tab pos="7311600" algn="l"/>
                <a:tab pos="8226000" algn="l"/>
                <a:tab pos="9140400" algn="l"/>
                <a:tab pos="10054800" algn="l"/>
                <a:tab pos="10332720" algn="l"/>
                <a:tab pos="10781640" algn="l"/>
              </a:tabLst>
            </a:pPr>
            <a:r>
              <a:rPr lang="en-US" sz="2800"/>
              <a:t>		</a:t>
            </a:r>
            <a:r>
              <a:rPr lang="en-US" sz="2000"/>
              <a:t>(začnemo levo </a:t>
            </a:r>
            <a:r>
              <a:rPr lang="en-US" sz="2000">
                <a:solidFill>
                  <a:srgbClr val="FF3300"/>
                </a:solidFill>
              </a:rPr>
              <a:t>zgoraj</a:t>
            </a:r>
            <a:r>
              <a:rPr lang="en-US" sz="2000"/>
              <a:t>, končamo desno </a:t>
            </a:r>
            <a:r>
              <a:rPr lang="en-US" sz="2000">
                <a:solidFill>
                  <a:srgbClr val="FF3300"/>
                </a:solidFill>
              </a:rPr>
              <a:t>zgoraj</a:t>
            </a:r>
            <a:r>
              <a:rPr lang="en-US" sz="2000"/>
              <a:t>)</a:t>
            </a:r>
          </a:p>
          <a:p>
            <a:pPr marL="468000" lvl="0" indent="-468000">
              <a:spcBef>
                <a:spcPts val="697"/>
              </a:spcBef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endParaRPr lang="en-US" sz="2800"/>
          </a:p>
          <a:p>
            <a:pPr marL="468000" lvl="0" indent="-468000">
              <a:spcBef>
                <a:spcPts val="697"/>
              </a:spcBef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endParaRPr lang="en-US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141A7-B262-4171-B042-6ACBEB7C23B5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3143159" y="1878119"/>
                <a:ext cx="1722600" cy="4363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sl-SI" sz="8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A141A7-B262-4171-B042-6ACBEB7C23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159" y="1878119"/>
                <a:ext cx="1722600" cy="436320"/>
              </a:xfrm>
              <a:prstGeom prst="rect">
                <a:avLst/>
              </a:prstGeom>
              <a:blipFill>
                <a:blip r:embed="rId3"/>
                <a:stretch>
                  <a:fillRect t="-66667" b="-680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D372E57-B640-4344-A4C4-C0C2756929A4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3801960" y="2357280"/>
                <a:ext cx="1174680" cy="4273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(0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D372E57-B640-4344-A4C4-C0C275692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960" y="2357280"/>
                <a:ext cx="1174680" cy="427320"/>
              </a:xfrm>
              <a:prstGeom prst="rect">
                <a:avLst/>
              </a:prstGeom>
              <a:blipFill>
                <a:blip r:embed="rId4"/>
                <a:stretch>
                  <a:fillRect t="-68571" b="-728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32FF588-3595-4051-BAA3-FAAD03C8D9EF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300400" y="2754360"/>
                <a:ext cx="1049399" cy="12412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sl-SI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sz="1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1,2</m:t>
                                </m:r>
                              </m:sub>
                            </m:sSub>
                            <m:r>
                              <a:rPr lang="sl-SI" sz="1200" i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sl-SI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sz="1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sl-SI" sz="800" i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sl-SI" sz="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sz="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l-SI" sz="800" i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sl-SI" sz="800" i="0">
                                <a:latin typeface="Cambria Math" panose="02040503050406030204" pitchFamily="18" charset="0"/>
                              </a:rPr>
                              <m:t>=−1</m:t>
                            </m:r>
                          </m:e>
                        </m:mr>
                      </m:m>
                    </m:oMath>
                  </m:oMathPara>
                </a14:m>
                <a:endParaRPr lang="sl-SI" sz="8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32FF588-3595-4051-BAA3-FAAD03C8D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0400" y="2754360"/>
                <a:ext cx="1049399" cy="12412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529572-DAC6-49CE-A2D6-DC8ED584C386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652840" y="4219559"/>
                <a:ext cx="4690800" cy="5446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→−∞⇒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</m:t>
                      </m:r>
                      <m:d>
                        <m:dPr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−∞</m:t>
                          </m:r>
                        </m:e>
                      </m:d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529572-DAC6-49CE-A2D6-DC8ED584C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840" y="4219559"/>
                <a:ext cx="4690800" cy="544680"/>
              </a:xfrm>
              <a:prstGeom prst="rect">
                <a:avLst/>
              </a:prstGeom>
              <a:blipFill>
                <a:blip r:embed="rId6"/>
                <a:stretch>
                  <a:fillRect t="-53333" b="-34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1D6B16-1340-4156-B55B-AFFF127C533B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684520" y="4608360"/>
                <a:ext cx="4478400" cy="5446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→∞⇒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</m:t>
                      </m:r>
                      <m:d>
                        <m:dPr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+∞</m:t>
                          </m:r>
                        </m:e>
                      </m:d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1D6B16-1340-4156-B55B-AFFF127C5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520" y="4608360"/>
                <a:ext cx="4478400" cy="544680"/>
              </a:xfrm>
              <a:prstGeom prst="rect">
                <a:avLst/>
              </a:prstGeom>
              <a:blipFill>
                <a:blip r:embed="rId7"/>
                <a:stretch>
                  <a:fillRect t="-53933" b="-3595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7B4BB45-ACDB-4689-8CF8-C062E43AC589}"/>
              </a:ext>
            </a:extLst>
          </p:cNvPr>
          <p:cNvSpPr/>
          <p:nvPr/>
        </p:nvSpPr>
        <p:spPr>
          <a:xfrm>
            <a:off x="3443400" y="2689200"/>
            <a:ext cx="3190680" cy="1325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247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2. stopnje – se dotika osi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1247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1. stopnje – seka os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1247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1. Stopnje 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–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seka os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55F77-2C58-4B0A-A1EE-9FBA861C49C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Graf polinoma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0B8CF-2DBA-4195-B1BB-DF782C37FBD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28800"/>
            <a:ext cx="8229600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/>
              <a:t>Poznati moramo naslednje podatke:</a:t>
            </a:r>
          </a:p>
          <a:p>
            <a:pPr marL="906120" lvl="1" indent="-436320">
              <a:lnSpc>
                <a:spcPct val="100000"/>
              </a:lnSpc>
              <a:spcBef>
                <a:spcPts val="697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 sz="32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Začetna vrednost</a:t>
            </a:r>
          </a:p>
          <a:p>
            <a:pPr marL="906120" lvl="1" indent="-436320">
              <a:lnSpc>
                <a:spcPct val="100000"/>
              </a:lnSpc>
              <a:spcBef>
                <a:spcPts val="697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 sz="32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Ničle</a:t>
            </a:r>
          </a:p>
          <a:p>
            <a:pPr marL="906120" lvl="1" indent="-436320">
              <a:lnSpc>
                <a:spcPct val="100000"/>
              </a:lnSpc>
              <a:spcBef>
                <a:spcPts val="697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 sz="32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Vedenje v neskončnosti</a:t>
            </a:r>
          </a:p>
          <a:p>
            <a:pPr marL="906120" lvl="1" indent="-436320">
              <a:lnSpc>
                <a:spcPct val="100000"/>
              </a:lnSpc>
              <a:spcBef>
                <a:spcPts val="499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 sz="32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Ekstremi </a:t>
            </a:r>
            <a:r>
              <a:rPr lang="en-US" sz="20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(samo za gimnazijce)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F9B54-97C1-4460-96B4-1903C2C2A96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Graf polinoma – zadnji primer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7E94C1-D3F3-4871-913D-C6422E5D1B8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28800"/>
            <a:ext cx="4038479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/>
              <a:t>Slika:</a:t>
            </a:r>
          </a:p>
        </p:txBody>
      </p:sp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44C12C7C-6019-4F58-958B-99026CB28D55}"/>
              </a:ext>
            </a:extLst>
          </p:cNvPr>
          <p:cNvSpPr/>
          <p:nvPr/>
        </p:nvSpPr>
        <p:spPr>
          <a:xfrm>
            <a:off x="812880" y="4470480"/>
            <a:ext cx="7866000" cy="144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9D54A5BD-78A6-474C-A9F5-32F1DE4EA7E6}"/>
              </a:ext>
            </a:extLst>
          </p:cNvPr>
          <p:cNvSpPr/>
          <p:nvPr/>
        </p:nvSpPr>
        <p:spPr>
          <a:xfrm flipH="1" flipV="1">
            <a:off x="4032359" y="2306160"/>
            <a:ext cx="17280" cy="434196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652522D-8274-4520-9D79-21D0329A5F2D}"/>
              </a:ext>
            </a:extLst>
          </p:cNvPr>
          <p:cNvSpPr/>
          <p:nvPr/>
        </p:nvSpPr>
        <p:spPr>
          <a:xfrm>
            <a:off x="2949480" y="442440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F25A3DC-9B06-4ABA-B76A-EFE7E71E880F}"/>
              </a:ext>
            </a:extLst>
          </p:cNvPr>
          <p:cNvSpPr/>
          <p:nvPr/>
        </p:nvSpPr>
        <p:spPr>
          <a:xfrm>
            <a:off x="5105520" y="442584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5FCE65A-AC12-42D9-B2A0-406F6BB2B80D}"/>
              </a:ext>
            </a:extLst>
          </p:cNvPr>
          <p:cNvSpPr/>
          <p:nvPr/>
        </p:nvSpPr>
        <p:spPr>
          <a:xfrm>
            <a:off x="2773440" y="4464000"/>
            <a:ext cx="5666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-1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16B82AC-2149-437C-8FB6-A54EEE7263D8}"/>
              </a:ext>
            </a:extLst>
          </p:cNvPr>
          <p:cNvSpPr/>
          <p:nvPr/>
        </p:nvSpPr>
        <p:spPr>
          <a:xfrm>
            <a:off x="5000760" y="4497480"/>
            <a:ext cx="36323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1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8C4881-0A98-402B-B2FA-5D1E9410DC8A}"/>
              </a:ext>
            </a:extLst>
          </p:cNvPr>
          <p:cNvSpPr/>
          <p:nvPr/>
        </p:nvSpPr>
        <p:spPr>
          <a:xfrm>
            <a:off x="2584440" y="4065479"/>
            <a:ext cx="1044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SEKA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E2A2C6B-387D-4F0E-ADD2-1A3DC1F505A5}"/>
              </a:ext>
            </a:extLst>
          </p:cNvPr>
          <p:cNvSpPr/>
          <p:nvPr/>
        </p:nvSpPr>
        <p:spPr>
          <a:xfrm>
            <a:off x="739799" y="3816359"/>
            <a:ext cx="1467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ZAČNEMO ZGORAJ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A2C0D0D-0060-46A3-813A-E5836C3B44AA}"/>
              </a:ext>
            </a:extLst>
          </p:cNvPr>
          <p:cNvSpPr/>
          <p:nvPr/>
        </p:nvSpPr>
        <p:spPr>
          <a:xfrm>
            <a:off x="6442200" y="3787920"/>
            <a:ext cx="146664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KONČAMO ZGORAJ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48283E8-1884-4AA4-B70B-E7C7958A323F}"/>
              </a:ext>
            </a:extLst>
          </p:cNvPr>
          <p:cNvSpPr/>
          <p:nvPr/>
        </p:nvSpPr>
        <p:spPr>
          <a:xfrm>
            <a:off x="4805280" y="4064040"/>
            <a:ext cx="1044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SEKA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1004A1C-2CDA-40F0-8E8C-B3D1EE8D1CF0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664000" y="1800360"/>
                <a:ext cx="2103120" cy="533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sl-SI" sz="8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1004A1C-2CDA-40F0-8E8C-B3D1EE8D1C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000" y="1800360"/>
                <a:ext cx="2103120" cy="533160"/>
              </a:xfrm>
              <a:prstGeom prst="rect">
                <a:avLst/>
              </a:prstGeom>
              <a:blipFill>
                <a:blip r:embed="rId3"/>
                <a:stretch>
                  <a:fillRect t="-54545" b="-37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6BB6D0B-A8FC-41D6-AE39-8CC0486C8FFD}"/>
              </a:ext>
            </a:extLst>
          </p:cNvPr>
          <p:cNvSpPr/>
          <p:nvPr/>
        </p:nvSpPr>
        <p:spPr>
          <a:xfrm>
            <a:off x="3998879" y="442116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396D034-F99A-4140-B4A3-AD7FA9132822}"/>
              </a:ext>
            </a:extLst>
          </p:cNvPr>
          <p:cNvSpPr/>
          <p:nvPr/>
        </p:nvSpPr>
        <p:spPr>
          <a:xfrm>
            <a:off x="3411360" y="4046399"/>
            <a:ext cx="154943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 DOTIKA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4EC9BD1-8DC6-41D8-98B7-D93E44584D60}"/>
              </a:ext>
            </a:extLst>
          </p:cNvPr>
          <p:cNvSpPr/>
          <p:nvPr/>
        </p:nvSpPr>
        <p:spPr>
          <a:xfrm>
            <a:off x="2170080" y="2894040"/>
            <a:ext cx="3616200" cy="2703600"/>
          </a:xfrm>
          <a:custGeom>
            <a:avLst/>
            <a:gdLst>
              <a:gd name="f0" fmla="val 0"/>
              <a:gd name="f1" fmla="val 2278"/>
              <a:gd name="f2" fmla="val 1703"/>
              <a:gd name="f3" fmla="val 349"/>
              <a:gd name="f4" fmla="val 686"/>
              <a:gd name="f5" fmla="val 698"/>
              <a:gd name="f6" fmla="val 1373"/>
              <a:gd name="f7" fmla="val 894"/>
              <a:gd name="f8" fmla="val 1538"/>
              <a:gd name="f9" fmla="val 1090"/>
              <a:gd name="f10" fmla="val 1081"/>
              <a:gd name="f11" fmla="val 987"/>
              <a:gd name="f12" fmla="val 1178"/>
              <a:gd name="f13" fmla="val 988"/>
              <a:gd name="f14" fmla="val 1275"/>
              <a:gd name="f15" fmla="val 989"/>
              <a:gd name="f16" fmla="val 1296"/>
              <a:gd name="f17" fmla="val 1683"/>
              <a:gd name="f18" fmla="val 1479"/>
              <a:gd name="f19" fmla="val 1547"/>
              <a:gd name="f20" fmla="val 1662"/>
              <a:gd name="f21" fmla="val 1411"/>
              <a:gd name="f22" fmla="val 1970"/>
              <a:gd name="f23" fmla="val 791"/>
              <a:gd name="f24" fmla="val 172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278" h="1703">
                <a:moveTo>
                  <a:pt x="f0" y="f0"/>
                </a:moveTo>
                <a:cubicBezTo>
                  <a:pt x="f3" y="f4"/>
                  <a:pt x="f5" y="f6"/>
                  <a:pt x="f7" y="f8"/>
                </a:cubicBezTo>
                <a:cubicBezTo>
                  <a:pt x="f9" y="f2"/>
                  <a:pt x="f10" y="f11"/>
                  <a:pt x="f12" y="f13"/>
                </a:cubicBezTo>
                <a:cubicBezTo>
                  <a:pt x="f14" y="f15"/>
                  <a:pt x="f16" y="f17"/>
                  <a:pt x="f18" y="f19"/>
                </a:cubicBezTo>
                <a:cubicBezTo>
                  <a:pt x="f20" y="f21"/>
                  <a:pt x="f22" y="f23"/>
                  <a:pt x="f1" y="f24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3CA8C-4ED5-4424-8E5C-4EAB3523B2A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Začetna vrednost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ADB49-1F73-42C2-A07C-0B47606BFFB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28800"/>
            <a:ext cx="8291520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/>
              <a:t>Začetna vrednost je p(0)</a:t>
            </a: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 v polinom p(x) vstavimo x = 0 – </a:t>
            </a:r>
            <a:r>
              <a:rPr lang="en-US" b="1" u="sng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točka na ordinatni osi</a:t>
            </a:r>
          </a:p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 b="1"/>
              <a:t>Začetna vrednost polinoma je enaka konstantnemu členu.</a:t>
            </a:r>
          </a:p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/>
              <a:t>Primera:</a:t>
            </a: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endParaRPr lang="en-US">
              <a:solidFill>
                <a:srgbClr val="000000"/>
              </a:solidFill>
              <a:latin typeface="Times New Roman" pitchFamily="18"/>
              <a:cs typeface="Lucida Sans Unicode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C88AC17-8053-419C-B95B-70E64D24F0C7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1359000" y="4413240"/>
                <a:ext cx="3243240" cy="4795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m:rPr>
                                  <m:sty m:val="p"/>
                                </m:rPr>
                                <a:rPr lang="sl-SI" sz="12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m:rPr>
                                  <m:sty m:val="p"/>
                                </m:rPr>
                                <a:rPr lang="sl-SI" sz="12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l-SI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C88AC17-8053-419C-B95B-70E64D24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000" y="4413240"/>
                <a:ext cx="3243240" cy="479520"/>
              </a:xfrm>
              <a:prstGeom prst="rect">
                <a:avLst/>
              </a:prstGeom>
              <a:blipFill>
                <a:blip r:embed="rId3"/>
                <a:stretch>
                  <a:fillRect t="-60759" b="-531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AF180EB4-E0D6-4052-8C2E-2635540D8078}"/>
              </a:ext>
            </a:extLst>
          </p:cNvPr>
          <p:cNvSpPr/>
          <p:nvPr/>
        </p:nvSpPr>
        <p:spPr>
          <a:xfrm flipV="1">
            <a:off x="5959440" y="3327119"/>
            <a:ext cx="1800" cy="1514521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F8889B7C-5FD4-48A8-87A7-4C40521512FC}"/>
              </a:ext>
            </a:extLst>
          </p:cNvPr>
          <p:cNvSpPr/>
          <p:nvPr/>
        </p:nvSpPr>
        <p:spPr>
          <a:xfrm>
            <a:off x="5008680" y="4076640"/>
            <a:ext cx="2447640" cy="180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EA25048-26AD-41D9-A0AF-D229FEE4B3C0}"/>
              </a:ext>
            </a:extLst>
          </p:cNvPr>
          <p:cNvSpPr/>
          <p:nvPr/>
        </p:nvSpPr>
        <p:spPr>
          <a:xfrm>
            <a:off x="5916600" y="4470480"/>
            <a:ext cx="71280" cy="712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A73CDF2-FBE9-4428-A02D-5B8FC5489DBA}"/>
              </a:ext>
            </a:extLst>
          </p:cNvPr>
          <p:cNvSpPr/>
          <p:nvPr/>
        </p:nvSpPr>
        <p:spPr>
          <a:xfrm>
            <a:off x="5608800" y="4311720"/>
            <a:ext cx="4633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Lucida Sans Unicode" pitchFamily="2"/>
                <a:cs typeface="Lucida Sans Unicode" pitchFamily="2"/>
              </a:rPr>
              <a:t>-4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3873D8F-7130-4F43-827B-D824184815A2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1430280" y="5035680"/>
                <a:ext cx="2916359" cy="479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m:rPr>
                                  <m:sty m:val="p"/>
                                </m:rPr>
                                <a:rPr lang="sl-SI" sz="12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m:rPr>
                                  <m:sty m:val="p"/>
                                </m:rPr>
                                <a:rPr lang="sl-SI" sz="12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sl-SI" sz="1200" i="0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3873D8F-7130-4F43-827B-D82418481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0280" y="5035680"/>
                <a:ext cx="2916359" cy="479160"/>
              </a:xfrm>
              <a:prstGeom prst="rect">
                <a:avLst/>
              </a:prstGeom>
              <a:blipFill>
                <a:blip r:embed="rId4"/>
                <a:stretch>
                  <a:fillRect t="-60759" b="-531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0FFBC1A7-62B3-40BA-8994-DAAF8D7F5533}"/>
              </a:ext>
            </a:extLst>
          </p:cNvPr>
          <p:cNvSpPr/>
          <p:nvPr/>
        </p:nvSpPr>
        <p:spPr>
          <a:xfrm flipV="1">
            <a:off x="6022800" y="4802040"/>
            <a:ext cx="1800" cy="1470239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2CAFA507-3195-4D45-A0C1-0C2692D5FFE5}"/>
              </a:ext>
            </a:extLst>
          </p:cNvPr>
          <p:cNvSpPr/>
          <p:nvPr/>
        </p:nvSpPr>
        <p:spPr>
          <a:xfrm>
            <a:off x="4919760" y="5500800"/>
            <a:ext cx="2671560" cy="144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DCC0D9C-8BD3-4768-909E-8FFD6599C3E8}"/>
              </a:ext>
            </a:extLst>
          </p:cNvPr>
          <p:cNvSpPr/>
          <p:nvPr/>
        </p:nvSpPr>
        <p:spPr>
          <a:xfrm>
            <a:off x="5986440" y="5456160"/>
            <a:ext cx="71640" cy="716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3" name="Straight Connector 12">
            <a:extLst>
              <a:ext uri="{FF2B5EF4-FFF2-40B4-BE49-F238E27FC236}">
                <a16:creationId xmlns:a16="http://schemas.microsoft.com/office/drawing/2014/main" id="{02B4C1B2-AFFF-40B3-8296-E0D69F64DF10}"/>
              </a:ext>
            </a:extLst>
          </p:cNvPr>
          <p:cNvSpPr/>
          <p:nvPr/>
        </p:nvSpPr>
        <p:spPr>
          <a:xfrm flipV="1">
            <a:off x="3832200" y="5383080"/>
            <a:ext cx="507960" cy="655919"/>
          </a:xfrm>
          <a:prstGeom prst="line">
            <a:avLst/>
          </a:prstGeom>
          <a:noFill/>
          <a:ln w="9360">
            <a:solidFill>
              <a:srgbClr val="FF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15A01F5-5EF5-45DF-9DE9-27296E343669}"/>
              </a:ext>
            </a:extLst>
          </p:cNvPr>
          <p:cNvSpPr/>
          <p:nvPr/>
        </p:nvSpPr>
        <p:spPr>
          <a:xfrm>
            <a:off x="2090880" y="6008760"/>
            <a:ext cx="240983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Arial" pitchFamily="18"/>
                <a:ea typeface="Lucida Sans Unicode" pitchFamily="2"/>
                <a:cs typeface="Lucida Sans Unicode" pitchFamily="2"/>
              </a:rPr>
              <a:t>konstantnega člena ni</a:t>
            </a:r>
          </a:p>
        </p:txBody>
      </p:sp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3AEC1C01-A5F5-4020-85B6-D2353EBCDB2E}"/>
              </a:ext>
            </a:extLst>
          </p:cNvPr>
          <p:cNvSpPr/>
          <p:nvPr/>
        </p:nvSpPr>
        <p:spPr>
          <a:xfrm flipV="1">
            <a:off x="4991040" y="5643360"/>
            <a:ext cx="784440" cy="479160"/>
          </a:xfrm>
          <a:prstGeom prst="line">
            <a:avLst/>
          </a:prstGeom>
          <a:noFill/>
          <a:ln w="9360">
            <a:solidFill>
              <a:srgbClr val="FF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49AA419-6A02-48C3-A992-8A8E83F58797}"/>
              </a:ext>
            </a:extLst>
          </p:cNvPr>
          <p:cNvSpPr/>
          <p:nvPr/>
        </p:nvSpPr>
        <p:spPr>
          <a:xfrm>
            <a:off x="4095720" y="4484520"/>
            <a:ext cx="522359" cy="392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CFC075E-5A30-4FD9-878F-81AFFE2B490A}"/>
              </a:ext>
            </a:extLst>
          </p:cNvPr>
          <p:cNvSpPr/>
          <p:nvPr/>
        </p:nvSpPr>
        <p:spPr>
          <a:xfrm>
            <a:off x="4295880" y="6010200"/>
            <a:ext cx="158256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Arial" pitchFamily="18"/>
                <a:ea typeface="Lucida Sans Unicode" pitchFamily="2"/>
                <a:cs typeface="Lucida Sans Unicode" pitchFamily="2"/>
              </a:rPr>
              <a:t>, zato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1534A-4D32-4903-9C12-E7DD6950BA1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Ničle polinoma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B61A3-928C-44A2-B04F-AF3675C4877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28440"/>
            <a:ext cx="8229600" cy="45309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sl-SI"/>
              <a:t>Iskanje ničel:</a:t>
            </a:r>
          </a:p>
          <a:p>
            <a:pPr marL="906120" lvl="1" indent="-436320">
              <a:lnSpc>
                <a:spcPct val="100000"/>
              </a:lnSpc>
              <a:spcBef>
                <a:spcPts val="697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sl-SI" sz="32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Razstavimo polinom</a:t>
            </a:r>
          </a:p>
          <a:p>
            <a:pPr marL="906120" lvl="1" indent="-436320">
              <a:lnSpc>
                <a:spcPct val="100000"/>
              </a:lnSpc>
              <a:spcBef>
                <a:spcPts val="697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sl-SI" sz="32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Ugibamo ničle s Hornerjevim algoritmom</a:t>
            </a:r>
          </a:p>
          <a:p>
            <a:pPr marL="1376280" lvl="2" indent="-46836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65000"/>
              <a:buFont typeface="Wingdings" pitchFamily="2"/>
              <a:buChar char=""/>
              <a:tabLst>
                <a:tab pos="1376280" algn="l"/>
                <a:tab pos="1482480" algn="l"/>
                <a:tab pos="1931760" algn="l"/>
                <a:tab pos="2381040" algn="l"/>
                <a:tab pos="2830320" algn="l"/>
                <a:tab pos="3279600" algn="l"/>
                <a:tab pos="3728880" algn="l"/>
                <a:tab pos="4178160" algn="l"/>
                <a:tab pos="4627439" algn="l"/>
                <a:tab pos="5076720" algn="l"/>
                <a:tab pos="5525999" algn="l"/>
                <a:tab pos="5974920" algn="l"/>
                <a:tab pos="6424200" algn="l"/>
                <a:tab pos="6873480" algn="l"/>
                <a:tab pos="7322760" algn="l"/>
                <a:tab pos="7772039" algn="l"/>
                <a:tab pos="8221320" algn="l"/>
                <a:tab pos="8670599" algn="l"/>
                <a:tab pos="9119880" algn="l"/>
                <a:tab pos="9569160" algn="l"/>
                <a:tab pos="10018440" algn="l"/>
              </a:tabLst>
            </a:pPr>
            <a:r>
              <a:rPr lang="sl-SI" sz="32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Uporabno samo za racionalne ničle</a:t>
            </a:r>
          </a:p>
          <a:p>
            <a:pPr marL="906120" lvl="1" indent="-436320">
              <a:lnSpc>
                <a:spcPct val="100000"/>
              </a:lnSpc>
              <a:spcBef>
                <a:spcPts val="697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sl-SI" sz="32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Računamo diskriminanto</a:t>
            </a:r>
          </a:p>
          <a:p>
            <a:pPr marL="1376280" lvl="2" indent="-46836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65000"/>
              <a:buFont typeface="Wingdings" pitchFamily="2"/>
              <a:buChar char=""/>
              <a:tabLst>
                <a:tab pos="1376280" algn="l"/>
                <a:tab pos="1482480" algn="l"/>
                <a:tab pos="1931760" algn="l"/>
                <a:tab pos="2381040" algn="l"/>
                <a:tab pos="2830320" algn="l"/>
                <a:tab pos="3279600" algn="l"/>
                <a:tab pos="3728880" algn="l"/>
                <a:tab pos="4178160" algn="l"/>
                <a:tab pos="4627439" algn="l"/>
                <a:tab pos="5076720" algn="l"/>
                <a:tab pos="5525999" algn="l"/>
                <a:tab pos="5974920" algn="l"/>
                <a:tab pos="6424200" algn="l"/>
                <a:tab pos="6873480" algn="l"/>
                <a:tab pos="7322760" algn="l"/>
                <a:tab pos="7772039" algn="l"/>
                <a:tab pos="8221320" algn="l"/>
                <a:tab pos="8670599" algn="l"/>
                <a:tab pos="9119880" algn="l"/>
                <a:tab pos="9569160" algn="l"/>
                <a:tab pos="10018440" algn="l"/>
              </a:tabLst>
            </a:pPr>
            <a:r>
              <a:rPr lang="sl-SI" sz="32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Samo pri polinomih druge stopnje</a:t>
            </a:r>
          </a:p>
          <a:p>
            <a:pPr marL="906120" lvl="1" indent="-436320">
              <a:lnSpc>
                <a:spcPct val="100000"/>
              </a:lnSpc>
              <a:spcBef>
                <a:spcPts val="697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sl-SI" sz="3200" b="1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grafu upoštevamo samo realne ničle.</a:t>
            </a:r>
          </a:p>
          <a:p>
            <a:pPr marL="1376280" lvl="2" indent="-46836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65000"/>
              <a:buFont typeface="Wingdings" pitchFamily="2"/>
              <a:buChar char=""/>
              <a:tabLst>
                <a:tab pos="1376280" algn="l"/>
                <a:tab pos="1482480" algn="l"/>
                <a:tab pos="1931760" algn="l"/>
                <a:tab pos="2381040" algn="l"/>
                <a:tab pos="2830320" algn="l"/>
                <a:tab pos="3279600" algn="l"/>
                <a:tab pos="3728880" algn="l"/>
                <a:tab pos="4178160" algn="l"/>
                <a:tab pos="4627439" algn="l"/>
                <a:tab pos="5076720" algn="l"/>
                <a:tab pos="5525999" algn="l"/>
                <a:tab pos="5974920" algn="l"/>
                <a:tab pos="6424200" algn="l"/>
                <a:tab pos="6873480" algn="l"/>
                <a:tab pos="7322760" algn="l"/>
                <a:tab pos="7772039" algn="l"/>
                <a:tab pos="8221320" algn="l"/>
                <a:tab pos="8670599" algn="l"/>
                <a:tab pos="9119880" algn="l"/>
                <a:tab pos="9569160" algn="l"/>
                <a:tab pos="10018440" algn="l"/>
              </a:tabLst>
            </a:pPr>
            <a:r>
              <a:rPr lang="sl-SI" sz="32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Nerealnih ničel ni treba računati!!!</a:t>
            </a:r>
          </a:p>
          <a:p>
            <a:pPr marL="468000" lvl="0" indent="-468000">
              <a:spcBef>
                <a:spcPts val="598"/>
              </a:spcBef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endParaRPr lang="sl-SI"/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41A1F-A5D3-46F5-B920-6BC2F964082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Ničle polinoma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B3FFD-7315-474B-A51F-DC8222807D1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6839" y="1828800"/>
            <a:ext cx="8373960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/>
              <a:t>Pri risanju grafa je pomembna </a:t>
            </a:r>
            <a:r>
              <a:rPr lang="en-US" b="1"/>
              <a:t>stopnja ničel</a:t>
            </a: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Če je ničla LIHE stopnje, graf SEKA abscisno os.</a:t>
            </a: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Če je ničla SODE stopnje, SE graf DOTAKNE abscisne osi.</a:t>
            </a:r>
          </a:p>
        </p:txBody>
      </p:sp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F1486BC2-7A32-4C38-A285-968EAFB641AB}"/>
              </a:ext>
            </a:extLst>
          </p:cNvPr>
          <p:cNvSpPr/>
          <p:nvPr/>
        </p:nvSpPr>
        <p:spPr>
          <a:xfrm>
            <a:off x="563400" y="5396040"/>
            <a:ext cx="1773360" cy="144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CF0C0A3-4EC4-4AEA-9D06-6CF7E77886FB}"/>
              </a:ext>
            </a:extLst>
          </p:cNvPr>
          <p:cNvSpPr/>
          <p:nvPr/>
        </p:nvSpPr>
        <p:spPr>
          <a:xfrm>
            <a:off x="1493999" y="5351400"/>
            <a:ext cx="8856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588A34BB-55F1-4516-8F6B-1DCB0C5028FF}"/>
              </a:ext>
            </a:extLst>
          </p:cNvPr>
          <p:cNvSpPr/>
          <p:nvPr/>
        </p:nvSpPr>
        <p:spPr>
          <a:xfrm>
            <a:off x="1062000" y="4535640"/>
            <a:ext cx="784439" cy="1436400"/>
          </a:xfrm>
          <a:custGeom>
            <a:avLst/>
            <a:gdLst>
              <a:gd name="f0" fmla="val 0"/>
              <a:gd name="f1" fmla="val 494"/>
              <a:gd name="f2" fmla="val 905"/>
              <a:gd name="f3" fmla="val 82"/>
              <a:gd name="f4" fmla="val 852"/>
              <a:gd name="f5" fmla="val 165"/>
              <a:gd name="f6" fmla="val 800"/>
              <a:gd name="f7" fmla="val 247"/>
              <a:gd name="f8" fmla="val 649"/>
              <a:gd name="f9" fmla="val 329"/>
              <a:gd name="f10" fmla="val 498"/>
              <a:gd name="f11" fmla="val 411"/>
              <a:gd name="f12" fmla="val 249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494" h="905">
                <a:moveTo>
                  <a:pt x="f0" y="f2"/>
                </a:moveTo>
                <a:cubicBezTo>
                  <a:pt x="f3" y="f4"/>
                  <a:pt x="f5" y="f6"/>
                  <a:pt x="f7" y="f8"/>
                </a:cubicBezTo>
                <a:cubicBezTo>
                  <a:pt x="f9" y="f10"/>
                  <a:pt x="f11" y="f12"/>
                  <a:pt x="f1" y="f0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074B89C-3408-46DD-8BBD-B223DC6E4932}"/>
              </a:ext>
            </a:extLst>
          </p:cNvPr>
          <p:cNvSpPr/>
          <p:nvPr/>
        </p:nvSpPr>
        <p:spPr>
          <a:xfrm>
            <a:off x="812880" y="3890880"/>
            <a:ext cx="18144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x = 3 (1. stopnje)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63A4153-C21E-44C5-AD58-AF10A9F576F7}"/>
              </a:ext>
            </a:extLst>
          </p:cNvPr>
          <p:cNvSpPr/>
          <p:nvPr/>
        </p:nvSpPr>
        <p:spPr>
          <a:xfrm>
            <a:off x="1422359" y="5397480"/>
            <a:ext cx="44928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3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1F4D9C0-501F-4772-8ADE-5DD3E737615D}"/>
              </a:ext>
            </a:extLst>
          </p:cNvPr>
          <p:cNvSpPr/>
          <p:nvPr/>
        </p:nvSpPr>
        <p:spPr>
          <a:xfrm>
            <a:off x="2938320" y="3900600"/>
            <a:ext cx="17564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42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x = 3 (2. stopnje)</a:t>
            </a: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18C3FF9C-10C6-4E28-BAF0-411C7D4051D4}"/>
              </a:ext>
            </a:extLst>
          </p:cNvPr>
          <p:cNvSpPr/>
          <p:nvPr/>
        </p:nvSpPr>
        <p:spPr>
          <a:xfrm>
            <a:off x="2887559" y="5240160"/>
            <a:ext cx="1755721" cy="180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A55CE02A-0723-4790-AB97-96F3D596EC2E}"/>
              </a:ext>
            </a:extLst>
          </p:cNvPr>
          <p:cNvSpPr/>
          <p:nvPr/>
        </p:nvSpPr>
        <p:spPr>
          <a:xfrm flipV="1">
            <a:off x="957239" y="4425480"/>
            <a:ext cx="1441" cy="168588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15CC3E90-55B6-4B2D-8C84-B994342F4138}"/>
              </a:ext>
            </a:extLst>
          </p:cNvPr>
          <p:cNvSpPr/>
          <p:nvPr/>
        </p:nvSpPr>
        <p:spPr>
          <a:xfrm flipV="1">
            <a:off x="3178080" y="4395600"/>
            <a:ext cx="1800" cy="142524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F23520E-6102-4F16-835F-7A4249457B32}"/>
              </a:ext>
            </a:extLst>
          </p:cNvPr>
          <p:cNvSpPr/>
          <p:nvPr/>
        </p:nvSpPr>
        <p:spPr>
          <a:xfrm>
            <a:off x="3741840" y="5237279"/>
            <a:ext cx="44928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3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0B430BD-21BA-4986-81C4-01DAA25D841B}"/>
              </a:ext>
            </a:extLst>
          </p:cNvPr>
          <p:cNvSpPr/>
          <p:nvPr/>
        </p:nvSpPr>
        <p:spPr>
          <a:xfrm>
            <a:off x="3336840" y="4411800"/>
            <a:ext cx="1089000" cy="831599"/>
          </a:xfrm>
          <a:custGeom>
            <a:avLst/>
            <a:gdLst>
              <a:gd name="f0" fmla="val 0"/>
              <a:gd name="f1" fmla="val 686"/>
              <a:gd name="f2" fmla="val 524"/>
              <a:gd name="f3" fmla="val 112"/>
              <a:gd name="f4" fmla="val 260"/>
              <a:gd name="f5" fmla="val 224"/>
              <a:gd name="f6" fmla="val 520"/>
              <a:gd name="f7" fmla="val 338"/>
              <a:gd name="f8" fmla="val 522"/>
              <a:gd name="f9" fmla="val 452"/>
              <a:gd name="f10" fmla="val 569"/>
              <a:gd name="f11" fmla="val 267"/>
              <a:gd name="f12" fmla="val 1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686" h="524">
                <a:moveTo>
                  <a:pt x="f0" y="f0"/>
                </a:moveTo>
                <a:cubicBezTo>
                  <a:pt x="f3" y="f4"/>
                  <a:pt x="f5" y="f6"/>
                  <a:pt x="f7" y="f8"/>
                </a:cubicBezTo>
                <a:cubicBezTo>
                  <a:pt x="f9" y="f2"/>
                  <a:pt x="f10" y="f11"/>
                  <a:pt x="f1" y="f12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8D0B3B2-4C9A-4E69-9C38-8868BCD2E4C2}"/>
              </a:ext>
            </a:extLst>
          </p:cNvPr>
          <p:cNvSpPr/>
          <p:nvPr/>
        </p:nvSpPr>
        <p:spPr>
          <a:xfrm>
            <a:off x="3840120" y="519120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A4A15C1-7B0B-4546-8829-2613C0411892}"/>
              </a:ext>
            </a:extLst>
          </p:cNvPr>
          <p:cNvSpPr/>
          <p:nvPr/>
        </p:nvSpPr>
        <p:spPr>
          <a:xfrm>
            <a:off x="4959000" y="3914640"/>
            <a:ext cx="17564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42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x = 3 (3. stopnje)</a:t>
            </a:r>
          </a:p>
        </p:txBody>
      </p:sp>
      <p:sp>
        <p:nvSpPr>
          <p:cNvPr id="17" name="Straight Connector 16">
            <a:extLst>
              <a:ext uri="{FF2B5EF4-FFF2-40B4-BE49-F238E27FC236}">
                <a16:creationId xmlns:a16="http://schemas.microsoft.com/office/drawing/2014/main" id="{EFF4F1B2-B6A3-4DDD-BD3F-5345941F85AE}"/>
              </a:ext>
            </a:extLst>
          </p:cNvPr>
          <p:cNvSpPr/>
          <p:nvPr/>
        </p:nvSpPr>
        <p:spPr>
          <a:xfrm>
            <a:off x="5122799" y="5210280"/>
            <a:ext cx="1670041" cy="144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8" name="Straight Connector 17">
            <a:extLst>
              <a:ext uri="{FF2B5EF4-FFF2-40B4-BE49-F238E27FC236}">
                <a16:creationId xmlns:a16="http://schemas.microsoft.com/office/drawing/2014/main" id="{0780464D-5F19-43CB-996B-0DDCA7B6C26E}"/>
              </a:ext>
            </a:extLst>
          </p:cNvPr>
          <p:cNvSpPr/>
          <p:nvPr/>
        </p:nvSpPr>
        <p:spPr>
          <a:xfrm flipV="1">
            <a:off x="5486399" y="4265280"/>
            <a:ext cx="14401" cy="168732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F56490C-29B9-4AB7-84AC-B8EC303F6854}"/>
              </a:ext>
            </a:extLst>
          </p:cNvPr>
          <p:cNvSpPr/>
          <p:nvPr/>
        </p:nvSpPr>
        <p:spPr>
          <a:xfrm>
            <a:off x="6073920" y="5159520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84C2DE6-43A1-40B2-995F-E169BAA6ADC7}"/>
              </a:ext>
            </a:extLst>
          </p:cNvPr>
          <p:cNvSpPr/>
          <p:nvPr/>
        </p:nvSpPr>
        <p:spPr>
          <a:xfrm>
            <a:off x="6018120" y="5249880"/>
            <a:ext cx="44928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3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24411D8-8652-402D-AAB7-5A84DC46A552}"/>
              </a:ext>
            </a:extLst>
          </p:cNvPr>
          <p:cNvSpPr/>
          <p:nvPr/>
        </p:nvSpPr>
        <p:spPr>
          <a:xfrm>
            <a:off x="6845040" y="3900600"/>
            <a:ext cx="17564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42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x = 3 (4. stopnje)</a:t>
            </a:r>
          </a:p>
        </p:txBody>
      </p:sp>
      <p:sp>
        <p:nvSpPr>
          <p:cNvPr id="22" name="Straight Connector 21">
            <a:extLst>
              <a:ext uri="{FF2B5EF4-FFF2-40B4-BE49-F238E27FC236}">
                <a16:creationId xmlns:a16="http://schemas.microsoft.com/office/drawing/2014/main" id="{93DD7E6E-915F-417A-A506-6E014CDDE6E5}"/>
              </a:ext>
            </a:extLst>
          </p:cNvPr>
          <p:cNvSpPr/>
          <p:nvPr/>
        </p:nvSpPr>
        <p:spPr>
          <a:xfrm>
            <a:off x="6877080" y="5354640"/>
            <a:ext cx="1755719" cy="144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23" name="Straight Connector 22">
            <a:extLst>
              <a:ext uri="{FF2B5EF4-FFF2-40B4-BE49-F238E27FC236}">
                <a16:creationId xmlns:a16="http://schemas.microsoft.com/office/drawing/2014/main" id="{BE9C3692-1B8D-40C8-ACEC-DB5FBA44D3A1}"/>
              </a:ext>
            </a:extLst>
          </p:cNvPr>
          <p:cNvSpPr/>
          <p:nvPr/>
        </p:nvSpPr>
        <p:spPr>
          <a:xfrm flipV="1">
            <a:off x="7167600" y="4510079"/>
            <a:ext cx="1440" cy="142560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7869EF4-5CEE-4C08-9FB8-FBA32FDEE2A0}"/>
              </a:ext>
            </a:extLst>
          </p:cNvPr>
          <p:cNvSpPr/>
          <p:nvPr/>
        </p:nvSpPr>
        <p:spPr>
          <a:xfrm>
            <a:off x="7730999" y="5351400"/>
            <a:ext cx="44928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3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D7937FD-E69E-4828-AB46-4F82F55A0629}"/>
              </a:ext>
            </a:extLst>
          </p:cNvPr>
          <p:cNvSpPr/>
          <p:nvPr/>
        </p:nvSpPr>
        <p:spPr>
          <a:xfrm>
            <a:off x="7326360" y="4830840"/>
            <a:ext cx="1089000" cy="527040"/>
          </a:xfrm>
          <a:custGeom>
            <a:avLst/>
            <a:gdLst>
              <a:gd name="f0" fmla="val 0"/>
              <a:gd name="f1" fmla="val 686"/>
              <a:gd name="f2" fmla="val 524"/>
              <a:gd name="f3" fmla="val 112"/>
              <a:gd name="f4" fmla="val 260"/>
              <a:gd name="f5" fmla="val 224"/>
              <a:gd name="f6" fmla="val 520"/>
              <a:gd name="f7" fmla="val 338"/>
              <a:gd name="f8" fmla="val 522"/>
              <a:gd name="f9" fmla="val 452"/>
              <a:gd name="f10" fmla="val 569"/>
              <a:gd name="f11" fmla="val 267"/>
              <a:gd name="f12" fmla="val 1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686" h="524">
                <a:moveTo>
                  <a:pt x="f0" y="f0"/>
                </a:moveTo>
                <a:cubicBezTo>
                  <a:pt x="f3" y="f4"/>
                  <a:pt x="f5" y="f6"/>
                  <a:pt x="f7" y="f8"/>
                </a:cubicBezTo>
                <a:cubicBezTo>
                  <a:pt x="f9" y="f2"/>
                  <a:pt x="f10" y="f11"/>
                  <a:pt x="f1" y="f12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842232-939D-4337-B7EA-9F2647DBADD7}"/>
              </a:ext>
            </a:extLst>
          </p:cNvPr>
          <p:cNvSpPr/>
          <p:nvPr/>
        </p:nvSpPr>
        <p:spPr>
          <a:xfrm>
            <a:off x="7829640" y="5305319"/>
            <a:ext cx="88920" cy="88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CC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86B908A-A722-4AA3-89F6-224821BA579F}"/>
              </a:ext>
            </a:extLst>
          </p:cNvPr>
          <p:cNvSpPr/>
          <p:nvPr/>
        </p:nvSpPr>
        <p:spPr>
          <a:xfrm>
            <a:off x="1320840" y="5673600"/>
            <a:ext cx="900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SEKA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867DE5F-619A-4AFA-A8B5-15A8D85AE876}"/>
              </a:ext>
            </a:extLst>
          </p:cNvPr>
          <p:cNvSpPr/>
          <p:nvPr/>
        </p:nvSpPr>
        <p:spPr>
          <a:xfrm>
            <a:off x="5775480" y="5499000"/>
            <a:ext cx="900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SEKA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CAEE403-4377-4861-86A5-0C51C605C4D4}"/>
              </a:ext>
            </a:extLst>
          </p:cNvPr>
          <p:cNvSpPr/>
          <p:nvPr/>
        </p:nvSpPr>
        <p:spPr>
          <a:xfrm>
            <a:off x="3265560" y="5465880"/>
            <a:ext cx="149543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 DOTIKA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4080BBB-32FC-435B-9816-9B4360469AF5}"/>
              </a:ext>
            </a:extLst>
          </p:cNvPr>
          <p:cNvSpPr/>
          <p:nvPr/>
        </p:nvSpPr>
        <p:spPr>
          <a:xfrm>
            <a:off x="7224840" y="5594400"/>
            <a:ext cx="149543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SE DOTIKA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06F07EBB-77A9-44D1-AAC3-E03198DC82F8}"/>
              </a:ext>
            </a:extLst>
          </p:cNvPr>
          <p:cNvSpPr/>
          <p:nvPr/>
        </p:nvSpPr>
        <p:spPr>
          <a:xfrm>
            <a:off x="5602320" y="4687920"/>
            <a:ext cx="1030319" cy="1320840"/>
          </a:xfrm>
          <a:custGeom>
            <a:avLst/>
            <a:gdLst>
              <a:gd name="f0" fmla="val 360"/>
              <a:gd name="f1" fmla="val 0"/>
              <a:gd name="f2" fmla="val 649"/>
              <a:gd name="f3" fmla="val 832"/>
              <a:gd name="f4" fmla="val 78"/>
              <a:gd name="f5" fmla="val 653"/>
              <a:gd name="f6" fmla="val 157"/>
              <a:gd name="f7" fmla="val 474"/>
              <a:gd name="f8" fmla="val 229"/>
              <a:gd name="f9" fmla="val 384"/>
              <a:gd name="f10" fmla="val 301"/>
              <a:gd name="f11" fmla="val 294"/>
              <a:gd name="f12" fmla="val 357"/>
              <a:gd name="f13" fmla="val 430"/>
              <a:gd name="f14" fmla="val 293"/>
              <a:gd name="f15" fmla="val 500"/>
              <a:gd name="f16" fmla="val 574"/>
              <a:gd name="f17" fmla="val 114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649" h="832">
                <a:moveTo>
                  <a:pt x="f1" y="f3"/>
                </a:moveTo>
                <a:cubicBezTo>
                  <a:pt x="f4" y="f5"/>
                  <a:pt x="f6" y="f7"/>
                  <a:pt x="f8" y="f9"/>
                </a:cubicBezTo>
                <a:cubicBezTo>
                  <a:pt x="f10" y="f11"/>
                  <a:pt x="f0" y="f12"/>
                  <a:pt x="f13" y="f14"/>
                </a:cubicBezTo>
                <a:cubicBezTo>
                  <a:pt x="f15" y="f8"/>
                  <a:pt x="f16" y="f17"/>
                  <a:pt x="f2" y="f1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578E-5A11-4846-AD1B-1D23B49D77D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Vedenje v neskončnosti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085C3-53D7-4236-ADDA-51645B9C1F6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28800"/>
            <a:ext cx="8229600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/>
              <a:t>Ugotoviti moramo, kje se graf na levi začne in kje se na desni konča.</a:t>
            </a:r>
          </a:p>
          <a:p>
            <a:pPr marL="468000" lvl="0" indent="-468000"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/>
              <a:t>Zanima nas </a:t>
            </a:r>
            <a:r>
              <a:rPr lang="en-US" b="1"/>
              <a:t>samo</a:t>
            </a:r>
            <a:r>
              <a:rPr lang="en-US"/>
              <a:t> </a:t>
            </a:r>
            <a:r>
              <a:rPr lang="en-US" b="1"/>
              <a:t>predznak</a:t>
            </a:r>
            <a:r>
              <a:rPr lang="en-US"/>
              <a:t>, ne točna vrednost.</a:t>
            </a:r>
          </a:p>
          <a:p>
            <a:pPr marL="468000" lvl="0" indent="-468000"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b="1"/>
              <a:t>O vedenju v neskončnosti odloča samo vodilni člen polinoma.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91DEE-B465-45CC-87EA-0247DDF50EA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Vedenje v neskončnosti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3E489-A23A-492B-AA06-9098AB2B641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28800"/>
            <a:ext cx="8305920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/>
              <a:t>Poglejmo na levem robu: x je zelo “veliko“ negativno število (npr. -1000, -2549 …).</a:t>
            </a:r>
          </a:p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910800" algn="l"/>
                <a:tab pos="1825200" algn="l"/>
                <a:tab pos="2739600" algn="l"/>
                <a:tab pos="3654000" algn="l"/>
                <a:tab pos="4568400" algn="l"/>
                <a:tab pos="5482800" algn="l"/>
                <a:tab pos="6397200" algn="l"/>
                <a:tab pos="7311600" algn="l"/>
                <a:tab pos="8226000" algn="l"/>
                <a:tab pos="9140400" algn="l"/>
                <a:tab pos="10054800" algn="l"/>
                <a:tab pos="10332720" algn="l"/>
                <a:tab pos="10781640" algn="l"/>
              </a:tabLst>
            </a:pPr>
            <a:r>
              <a:rPr lang="en-US" sz="2800"/>
              <a:t>Ne bomo pisali konkretne vrednosti ampak</a:t>
            </a:r>
            <a:br>
              <a:rPr lang="en-US" sz="2800"/>
            </a:br>
            <a:br>
              <a:rPr lang="en-US" sz="2800"/>
            </a:br>
            <a:br>
              <a:rPr lang="en-US" sz="2800"/>
            </a:br>
            <a:r>
              <a:rPr lang="en-US" sz="2800"/>
              <a:t>	</a:t>
            </a:r>
          </a:p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910800" algn="l"/>
                <a:tab pos="1825200" algn="l"/>
                <a:tab pos="2739600" algn="l"/>
                <a:tab pos="3654000" algn="l"/>
                <a:tab pos="4568400" algn="l"/>
                <a:tab pos="5482800" algn="l"/>
                <a:tab pos="6397200" algn="l"/>
                <a:tab pos="7311600" algn="l"/>
                <a:tab pos="8226000" algn="l"/>
                <a:tab pos="9140400" algn="l"/>
                <a:tab pos="10054800" algn="l"/>
                <a:tab pos="10332720" algn="l"/>
                <a:tab pos="10781640" algn="l"/>
              </a:tabLst>
            </a:pPr>
            <a:r>
              <a:rPr lang="en-US" sz="2800"/>
              <a:t>Podobno na desni: </a:t>
            </a:r>
            <a:br>
              <a:rPr lang="en-US" sz="2800"/>
            </a:br>
            <a:r>
              <a:rPr lang="en-US" sz="2800"/>
              <a:t>				</a:t>
            </a:r>
          </a:p>
          <a:p>
            <a:pPr marL="468000" lvl="0" indent="-468000">
              <a:spcBef>
                <a:spcPts val="697"/>
              </a:spcBef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endParaRPr lang="en-US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9E9273A-D613-47B1-A1F7-C01BD6270E3D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1384200" y="3346560"/>
                <a:ext cx="1587600" cy="41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9E9273A-D613-47B1-A1F7-C01BD6270E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200" y="3346560"/>
                <a:ext cx="1587600" cy="415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32CB059-F6BE-49A9-9A5D-4736F7148409}"/>
              </a:ext>
            </a:extLst>
          </p:cNvPr>
          <p:cNvSpPr/>
          <p:nvPr/>
        </p:nvSpPr>
        <p:spPr>
          <a:xfrm>
            <a:off x="3351240" y="3367080"/>
            <a:ext cx="44118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beremo: 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x gre proti minus neskončno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BA5E3EB-31A6-4286-B28B-A545E96CCF75}"/>
              </a:ext>
            </a:extLst>
          </p:cNvPr>
          <p:cNvSpPr/>
          <p:nvPr/>
        </p:nvSpPr>
        <p:spPr>
          <a:xfrm>
            <a:off x="3784680" y="3745080"/>
            <a:ext cx="48625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To pomeni, da je x “veliko” negativno število.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76BF2E4-94C1-4D28-AF36-39685B660C63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7378559" y="5894280"/>
                <a:ext cx="1273320" cy="4003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76BF2E4-94C1-4D28-AF36-39685B660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8559" y="5894280"/>
                <a:ext cx="1273320" cy="4003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traight Connector 7">
            <a:extLst>
              <a:ext uri="{FF2B5EF4-FFF2-40B4-BE49-F238E27FC236}">
                <a16:creationId xmlns:a16="http://schemas.microsoft.com/office/drawing/2014/main" id="{100DC802-8AE3-4B40-88FA-916F7CAA391A}"/>
              </a:ext>
            </a:extLst>
          </p:cNvPr>
          <p:cNvSpPr/>
          <p:nvPr/>
        </p:nvSpPr>
        <p:spPr>
          <a:xfrm flipV="1">
            <a:off x="434880" y="5818320"/>
            <a:ext cx="8142480" cy="1728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B6FFBF-3BB2-4DE8-A4B9-5B93D739100D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395280" y="5884920"/>
                <a:ext cx="1587600" cy="41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B6FFBF-3BB2-4DE8-A4B9-5B93D7391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80" y="5884920"/>
                <a:ext cx="1587600" cy="415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B6AE66F-2EA9-412A-8468-BBD91B38DC7C}"/>
              </a:ext>
            </a:extLst>
          </p:cNvPr>
          <p:cNvSpPr/>
          <p:nvPr/>
        </p:nvSpPr>
        <p:spPr>
          <a:xfrm>
            <a:off x="711360" y="5514840"/>
            <a:ext cx="8125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na levi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90DD86-6C6E-4CA0-B159-D27BCE0464B1}"/>
              </a:ext>
            </a:extLst>
          </p:cNvPr>
          <p:cNvSpPr/>
          <p:nvPr/>
        </p:nvSpPr>
        <p:spPr>
          <a:xfrm>
            <a:off x="7515360" y="5499000"/>
            <a:ext cx="104435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na desni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F9DB426-C5F1-4098-BB30-79835C6D5B59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4024440" y="4645080"/>
                <a:ext cx="1272959" cy="3999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F9DB426-C5F1-4098-BB30-79835C6D5B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4440" y="4645080"/>
                <a:ext cx="1272959" cy="399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9D56AE4-29B7-4C0F-A130-D5C56EA9487C}"/>
              </a:ext>
            </a:extLst>
          </p:cNvPr>
          <p:cNvSpPr/>
          <p:nvPr/>
        </p:nvSpPr>
        <p:spPr>
          <a:xfrm>
            <a:off x="5413320" y="4614840"/>
            <a:ext cx="32227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… x je zelo veliko število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08FAD-5717-447A-8F80-06D5646D7BD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Vedenje v neskončnosti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549C1-9CE0-485F-AB64-FDF84C8A84D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6839" y="1828800"/>
            <a:ext cx="8319960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lnSpc>
                <a:spcPct val="80000"/>
              </a:lnSpc>
              <a:spcBef>
                <a:spcPts val="598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400"/>
              <a:t>1. primer:</a:t>
            </a:r>
            <a:br>
              <a:rPr lang="en-US" sz="2400"/>
            </a:br>
            <a:endParaRPr lang="en-US" sz="2400"/>
          </a:p>
          <a:p>
            <a:pPr marL="906120" lvl="1" indent="-436320">
              <a:lnSpc>
                <a:spcPct val="80000"/>
              </a:lnSpc>
              <a:spcBef>
                <a:spcPts val="44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 sz="18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Gledamo samo vodilni člen:</a:t>
            </a:r>
            <a:br>
              <a:rPr lang="en-US" sz="18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endParaRPr lang="en-US" sz="1800">
              <a:solidFill>
                <a:srgbClr val="000000"/>
              </a:solidFill>
              <a:latin typeface="Times New Roman" pitchFamily="18"/>
              <a:cs typeface="Lucida Sans Unicode" pitchFamily="2"/>
            </a:endParaRPr>
          </a:p>
          <a:p>
            <a:pPr marL="906120" lvl="1" indent="-436320">
              <a:lnSpc>
                <a:spcPct val="80000"/>
              </a:lnSpc>
              <a:spcBef>
                <a:spcPts val="44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 sz="1800" b="1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levi</a:t>
            </a:r>
            <a:r>
              <a:rPr lang="en-US" sz="18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 (namesto x pišemo</a:t>
            </a:r>
            <a:r>
              <a:rPr lang="en-US" sz="1800" b="1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 minus neskončno</a:t>
            </a:r>
            <a:r>
              <a:rPr lang="en-US" sz="18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): </a:t>
            </a:r>
            <a:br>
              <a:rPr lang="en-US" sz="18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br>
              <a:rPr lang="en-US" sz="18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br>
              <a:rPr lang="en-US" sz="18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br>
              <a:rPr lang="en-US" sz="18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br>
              <a:rPr lang="en-US" sz="18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endParaRPr lang="en-US" sz="1800">
              <a:solidFill>
                <a:srgbClr val="000000"/>
              </a:solidFill>
              <a:latin typeface="Times New Roman" pitchFamily="18"/>
              <a:cs typeface="Lucida Sans Unicode" pitchFamily="2"/>
            </a:endParaRPr>
          </a:p>
          <a:p>
            <a:pPr marL="906120" lvl="1" indent="-436320">
              <a:lnSpc>
                <a:spcPct val="80000"/>
              </a:lnSpc>
              <a:spcBef>
                <a:spcPts val="44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 sz="1800" b="1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desni</a:t>
            </a:r>
            <a:r>
              <a:rPr lang="en-US" sz="1800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:</a:t>
            </a:r>
          </a:p>
          <a:p>
            <a:pPr marL="468000" lvl="0" indent="-468000">
              <a:lnSpc>
                <a:spcPct val="80000"/>
              </a:lnSpc>
              <a:spcBef>
                <a:spcPts val="499"/>
              </a:spcBef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endParaRPr lang="en-US" sz="2000"/>
          </a:p>
          <a:p>
            <a:pPr marL="468000" lvl="0" indent="-468000">
              <a:lnSpc>
                <a:spcPct val="80000"/>
              </a:lnSpc>
              <a:spcBef>
                <a:spcPts val="499"/>
              </a:spcBef>
              <a:tabLst>
                <a:tab pos="468000" algn="l"/>
                <a:tab pos="910800" algn="l"/>
                <a:tab pos="1825200" algn="l"/>
                <a:tab pos="2739600" algn="l"/>
                <a:tab pos="3654000" algn="l"/>
                <a:tab pos="4568400" algn="l"/>
                <a:tab pos="5482800" algn="l"/>
                <a:tab pos="6397200" algn="l"/>
                <a:tab pos="7311600" algn="l"/>
                <a:tab pos="8226000" algn="l"/>
                <a:tab pos="9140400" algn="l"/>
                <a:tab pos="10054800" algn="l"/>
                <a:tab pos="10332720" algn="l"/>
                <a:tab pos="10781640" algn="l"/>
              </a:tabLst>
            </a:pPr>
            <a:r>
              <a:rPr lang="en-US" sz="2000"/>
              <a:t>	</a:t>
            </a:r>
          </a:p>
          <a:p>
            <a:pPr marL="468000" lvl="0" indent="-468000">
              <a:lnSpc>
                <a:spcPct val="80000"/>
              </a:lnSpc>
              <a:spcBef>
                <a:spcPts val="499"/>
              </a:spcBef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endParaRPr lang="en-US" sz="2000"/>
          </a:p>
          <a:p>
            <a:pPr marL="468000" lvl="0" indent="-468000">
              <a:lnSpc>
                <a:spcPct val="80000"/>
              </a:lnSpc>
              <a:spcBef>
                <a:spcPts val="499"/>
              </a:spcBef>
              <a:tabLst>
                <a:tab pos="468000" algn="l"/>
                <a:tab pos="910800" algn="l"/>
                <a:tab pos="1825200" algn="l"/>
                <a:tab pos="2739600" algn="l"/>
                <a:tab pos="3654000" algn="l"/>
                <a:tab pos="4568400" algn="l"/>
                <a:tab pos="5482800" algn="l"/>
                <a:tab pos="6397200" algn="l"/>
                <a:tab pos="7311600" algn="l"/>
                <a:tab pos="8226000" algn="l"/>
                <a:tab pos="9140400" algn="l"/>
                <a:tab pos="10054800" algn="l"/>
                <a:tab pos="10332720" algn="l"/>
                <a:tab pos="10781640" algn="l"/>
              </a:tabLst>
            </a:pPr>
            <a:r>
              <a:rPr lang="en-US" sz="2000"/>
              <a:t>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C29679B-1978-4975-8F00-ECEC4F70ACD1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374920" y="1709640"/>
                <a:ext cx="3689279" cy="5446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sl-SI" sz="12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m:rPr>
                                  <m:sty m:val="p"/>
                                </m:rPr>
                                <a:rPr lang="sl-SI" sz="12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m:rPr>
                              <m:sty m:val="p"/>
                            </m:rPr>
                            <a:rPr lang="sl-SI" sz="1200" i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C29679B-1978-4975-8F00-ECEC4F70AC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4920" y="1709640"/>
                <a:ext cx="3689279" cy="544680"/>
              </a:xfrm>
              <a:prstGeom prst="rect">
                <a:avLst/>
              </a:prstGeom>
              <a:blipFill>
                <a:blip r:embed="rId3"/>
                <a:stretch>
                  <a:fillRect t="-53333" b="-34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19E164C-9D7D-4F7E-BFE9-A8578E51DF5F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4137120" y="2313000"/>
                <a:ext cx="2193840" cy="5335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sl-SI" sz="12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sl-SI" sz="1200" i="1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</m:d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19E164C-9D7D-4F7E-BFE9-A8578E51DF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120" y="2313000"/>
                <a:ext cx="2193840" cy="533520"/>
              </a:xfrm>
              <a:prstGeom prst="rect">
                <a:avLst/>
              </a:prstGeom>
              <a:blipFill>
                <a:blip r:embed="rId4"/>
                <a:stretch>
                  <a:fillRect t="-54545" b="-37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DDCCD5D-3C56-4802-860E-F33DAA883C6E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1593719" y="3257640"/>
                <a:ext cx="1371599" cy="3585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→−∞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DDCCD5D-3C56-4802-860E-F33DAA883C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719" y="3257640"/>
                <a:ext cx="1371599" cy="3585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27D253-9421-44CE-A4E6-D3F0C0290C3A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492280" y="3697200"/>
                <a:ext cx="576360" cy="2746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27D253-9421-44CE-A4E6-D3F0C0290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280" y="3697200"/>
                <a:ext cx="576360" cy="2746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EE1AC32-EAF6-4006-8A9A-BCBBB294F2A9}"/>
              </a:ext>
            </a:extLst>
          </p:cNvPr>
          <p:cNvSpPr/>
          <p:nvPr/>
        </p:nvSpPr>
        <p:spPr>
          <a:xfrm>
            <a:off x="6502319" y="3903840"/>
            <a:ext cx="23227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ZAČNEMO SPODAJ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B55DDA-2B58-4861-AC09-97F6D598D960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1536840" y="4508640"/>
                <a:ext cx="6298920" cy="587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→∞⇒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</m:t>
                      </m:r>
                      <m:d>
                        <m:dPr>
                          <m:begChr m:val=""/>
                          <m:endChr m:val="(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2⋅</m:t>
                          </m:r>
                        </m:e>
                      </m:d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sl-SI" sz="12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(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2⋅</m:t>
                          </m:r>
                        </m:e>
                      </m:d>
                      <m:r>
                        <a:rPr lang="sl-SI" sz="1200" i="0">
                          <a:latin typeface="Cambria Math" panose="02040503050406030204" pitchFamily="18" charset="0"/>
                        </a:rPr>
                        <m:t>∞)</m:t>
                      </m:r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B55DDA-2B58-4861-AC09-97F6D598D9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840" y="4508640"/>
                <a:ext cx="6298920" cy="587160"/>
              </a:xfrm>
              <a:prstGeom prst="rect">
                <a:avLst/>
              </a:prstGeom>
              <a:blipFill>
                <a:blip r:embed="rId7"/>
                <a:stretch>
                  <a:fillRect t="-51042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8945725-16D9-4A2F-B18F-A18ABEA402A5}"/>
              </a:ext>
            </a:extLst>
          </p:cNvPr>
          <p:cNvSpPr/>
          <p:nvPr/>
        </p:nvSpPr>
        <p:spPr>
          <a:xfrm>
            <a:off x="6411960" y="5326200"/>
            <a:ext cx="2556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KONČAMO ZGORAJ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DBB364A-1097-4CE6-B2FA-6F8C2550B891}"/>
              </a:ext>
            </a:extLst>
          </p:cNvPr>
          <p:cNvSpPr/>
          <p:nvPr/>
        </p:nvSpPr>
        <p:spPr>
          <a:xfrm>
            <a:off x="1322280" y="3613319"/>
            <a:ext cx="71694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dobili smo             , to pomeni, da je na levi graf 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POD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osjo x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3A0943E-FC00-4D04-9416-B592264F11D4}"/>
              </a:ext>
            </a:extLst>
          </p:cNvPr>
          <p:cNvSpPr/>
          <p:nvPr/>
        </p:nvSpPr>
        <p:spPr>
          <a:xfrm>
            <a:off x="1538280" y="5019840"/>
            <a:ext cx="71690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dobili smo             , to pomeni, da je na levi graf 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NAD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osjo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06FE374-7874-4510-A6E1-8B3374EE7E1D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724119" y="5076720"/>
                <a:ext cx="574560" cy="3016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06FE374-7874-4510-A6E1-8B3374EE7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4119" y="5076720"/>
                <a:ext cx="574560" cy="3016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B1A2545-06FB-4F0F-94F9-539DDA2EEA3B}"/>
              </a:ext>
            </a:extLst>
          </p:cNvPr>
          <p:cNvSpPr/>
          <p:nvPr/>
        </p:nvSpPr>
        <p:spPr>
          <a:xfrm>
            <a:off x="7211880" y="4557600"/>
            <a:ext cx="682920" cy="567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0D40818-486B-45F3-A1BA-1C36C4ABA76F}"/>
              </a:ext>
            </a:extLst>
          </p:cNvPr>
          <p:cNvSpPr/>
          <p:nvPr/>
        </p:nvSpPr>
        <p:spPr>
          <a:xfrm>
            <a:off x="7819919" y="3103559"/>
            <a:ext cx="581040" cy="5382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6" name="Straight Connector 15">
            <a:extLst>
              <a:ext uri="{FF2B5EF4-FFF2-40B4-BE49-F238E27FC236}">
                <a16:creationId xmlns:a16="http://schemas.microsoft.com/office/drawing/2014/main" id="{95191FD4-87C8-4A1A-AFAE-875E6E3C0882}"/>
              </a:ext>
            </a:extLst>
          </p:cNvPr>
          <p:cNvSpPr/>
          <p:nvPr/>
        </p:nvSpPr>
        <p:spPr>
          <a:xfrm>
            <a:off x="1089000" y="6097680"/>
            <a:ext cx="5167440" cy="1439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735DF22-B62A-4625-BC49-B30D1F7B3953}"/>
              </a:ext>
            </a:extLst>
          </p:cNvPr>
          <p:cNvSpPr/>
          <p:nvPr/>
        </p:nvSpPr>
        <p:spPr>
          <a:xfrm>
            <a:off x="465120" y="6062760"/>
            <a:ext cx="1379519" cy="580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ZAČNEMO SPODAJ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6ADF938-2048-4EF7-8ED5-CBF40DB5AA7F}"/>
              </a:ext>
            </a:extLst>
          </p:cNvPr>
          <p:cNvSpPr/>
          <p:nvPr/>
        </p:nvSpPr>
        <p:spPr>
          <a:xfrm>
            <a:off x="5045040" y="6051600"/>
            <a:ext cx="1509839" cy="580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KONČAMO ZGORAJ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0799B53-B87C-48D8-A5AA-6ADE8DB1DBDE}"/>
              </a:ext>
            </a:extLst>
          </p:cNvPr>
          <p:cNvSpPr/>
          <p:nvPr/>
        </p:nvSpPr>
        <p:spPr>
          <a:xfrm>
            <a:off x="5270400" y="5703840"/>
            <a:ext cx="50795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+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6871365-7E65-4467-AD4E-8BBF33D5D90E}"/>
              </a:ext>
            </a:extLst>
          </p:cNvPr>
          <p:cNvSpPr/>
          <p:nvPr/>
        </p:nvSpPr>
        <p:spPr>
          <a:xfrm>
            <a:off x="5321160" y="5711760"/>
            <a:ext cx="320760" cy="3222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539B33B-BF14-4182-BB05-0405CD0F25CC}"/>
              </a:ext>
            </a:extLst>
          </p:cNvPr>
          <p:cNvSpPr/>
          <p:nvPr/>
        </p:nvSpPr>
        <p:spPr>
          <a:xfrm>
            <a:off x="1014479" y="5618160"/>
            <a:ext cx="50795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 </a:t>
            </a:r>
            <a:r>
              <a:rPr lang="en-US" sz="24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-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18CC50A-A8DE-46ED-954F-50ED75F2A793}"/>
              </a:ext>
            </a:extLst>
          </p:cNvPr>
          <p:cNvSpPr/>
          <p:nvPr/>
        </p:nvSpPr>
        <p:spPr>
          <a:xfrm>
            <a:off x="1109520" y="5697360"/>
            <a:ext cx="320760" cy="3225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6DEFD57-CE1F-47F1-8147-95CBBD60ADB4}"/>
              </a:ext>
            </a:extLst>
          </p:cNvPr>
          <p:cNvSpPr/>
          <p:nvPr/>
        </p:nvSpPr>
        <p:spPr>
          <a:xfrm>
            <a:off x="6416640" y="5762520"/>
            <a:ext cx="2583000" cy="8240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>
                <a:ln>
                  <a:noFill/>
                </a:ln>
                <a:solidFill>
                  <a:srgbClr val="996633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(vemo samo, kakšen je  začetek in konec grafa, srednjega dela ne poznamo)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2A1B7CB-A22A-4840-8ADB-D600F539266E}"/>
              </a:ext>
            </a:extLst>
          </p:cNvPr>
          <p:cNvSpPr/>
          <p:nvPr/>
        </p:nvSpPr>
        <p:spPr>
          <a:xfrm>
            <a:off x="6662880" y="1755720"/>
            <a:ext cx="1682639" cy="733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400" b="0" i="0" u="none" strike="noStrike" baseline="0">
                <a:ln>
                  <a:noFill/>
                </a:ln>
                <a:solidFill>
                  <a:srgbClr val="996633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tile zapisi so malo poenostavljeni, niso </a:t>
            </a:r>
            <a:br>
              <a:rPr lang="en-US" sz="1400" b="0" i="0" u="none" strike="noStrike" baseline="0">
                <a:ln>
                  <a:noFill/>
                </a:ln>
                <a:solidFill>
                  <a:srgbClr val="996633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</a:br>
            <a:r>
              <a:rPr lang="en-US" sz="1400" b="0" i="0" u="none" strike="noStrike" baseline="0">
                <a:ln>
                  <a:noFill/>
                </a:ln>
                <a:solidFill>
                  <a:srgbClr val="996633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strogo matematični</a:t>
            </a:r>
          </a:p>
        </p:txBody>
      </p:sp>
      <p:sp>
        <p:nvSpPr>
          <p:cNvPr id="25" name="Straight Connector 24">
            <a:extLst>
              <a:ext uri="{FF2B5EF4-FFF2-40B4-BE49-F238E27FC236}">
                <a16:creationId xmlns:a16="http://schemas.microsoft.com/office/drawing/2014/main" id="{67A2BEF1-AC60-4341-AFE3-F7FE132DF809}"/>
              </a:ext>
            </a:extLst>
          </p:cNvPr>
          <p:cNvSpPr/>
          <p:nvPr/>
        </p:nvSpPr>
        <p:spPr>
          <a:xfrm flipH="1">
            <a:off x="7022880" y="2527200"/>
            <a:ext cx="75960" cy="782639"/>
          </a:xfrm>
          <a:prstGeom prst="line">
            <a:avLst/>
          </a:prstGeom>
          <a:noFill/>
          <a:ln w="9360">
            <a:solidFill>
              <a:srgbClr val="996633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26" name="Straight Connector 25">
            <a:extLst>
              <a:ext uri="{FF2B5EF4-FFF2-40B4-BE49-F238E27FC236}">
                <a16:creationId xmlns:a16="http://schemas.microsoft.com/office/drawing/2014/main" id="{85C43041-F738-4CC6-B7D6-99B099EDFB2C}"/>
              </a:ext>
            </a:extLst>
          </p:cNvPr>
          <p:cNvSpPr/>
          <p:nvPr/>
        </p:nvSpPr>
        <p:spPr>
          <a:xfrm flipH="1">
            <a:off x="6194520" y="2509920"/>
            <a:ext cx="566640" cy="766800"/>
          </a:xfrm>
          <a:prstGeom prst="line">
            <a:avLst/>
          </a:prstGeom>
          <a:noFill/>
          <a:ln w="9360">
            <a:solidFill>
              <a:srgbClr val="996633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8C0C6A4-F5B0-4B4D-9EDC-6219AC1DD23A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3090960" y="3125880"/>
                <a:ext cx="2868480" cy="5317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</m:t>
                      </m:r>
                      <m:d>
                        <m:dPr>
                          <m:begChr m:val=""/>
                          <m:endChr m:val="(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2⋅</m:t>
                          </m:r>
                        </m:e>
                      </m:d>
                      <m:r>
                        <a:rPr lang="sl-SI" sz="1200" i="0">
                          <a:latin typeface="Cambria Math" panose="02040503050406030204" pitchFamily="18" charset="0"/>
                        </a:rPr>
                        <m:t>−∞</m:t>
                      </m:r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sl-SI" sz="8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8C0C6A4-F5B0-4B4D-9EDC-6219AC1DD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0960" y="3125880"/>
                <a:ext cx="2868480" cy="531720"/>
              </a:xfrm>
              <a:prstGeom prst="rect">
                <a:avLst/>
              </a:prstGeom>
              <a:blipFill>
                <a:blip r:embed="rId9"/>
                <a:stretch>
                  <a:fillRect t="-55172" b="-3908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3A74E59-86BC-4E8C-926B-BDF997E6633E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6031080" y="3152879"/>
                <a:ext cx="1449360" cy="4730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"/>
                              <m:endChr m:val="("/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2⋅</m:t>
                              </m:r>
                            </m:e>
                          </m:d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−∞</m:t>
                          </m:r>
                        </m:e>
                      </m:d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3A74E59-86BC-4E8C-926B-BDF997E66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080" y="3152879"/>
                <a:ext cx="1449360" cy="473040"/>
              </a:xfrm>
              <a:prstGeom prst="rect">
                <a:avLst/>
              </a:prstGeom>
              <a:blipFill>
                <a:blip r:embed="rId10"/>
                <a:stretch>
                  <a:fillRect t="-61538" r="-7143" b="-5512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323A11E-89F8-4DEA-8837-F5DBECC94652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7572240" y="3254399"/>
                <a:ext cx="827280" cy="29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−∞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323A11E-89F8-4DEA-8837-F5DBECC94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240" y="3254399"/>
                <a:ext cx="827280" cy="2952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EBAA2B-D179-4733-B657-866AB7766011}"/>
              </a:ext>
            </a:extLst>
          </p:cNvPr>
          <p:cNvSpPr/>
          <p:nvPr/>
        </p:nvSpPr>
        <p:spPr>
          <a:xfrm>
            <a:off x="1495439" y="5491080"/>
            <a:ext cx="3570120" cy="1171800"/>
          </a:xfrm>
          <a:custGeom>
            <a:avLst/>
            <a:gdLst>
              <a:gd name="f0" fmla="val 0"/>
              <a:gd name="f1" fmla="val 2249"/>
              <a:gd name="f2" fmla="val 738"/>
              <a:gd name="f3" fmla="val 210"/>
              <a:gd name="f4" fmla="val 393"/>
              <a:gd name="f5" fmla="val 420"/>
              <a:gd name="f6" fmla="val 48"/>
              <a:gd name="f7" fmla="val 621"/>
              <a:gd name="f8" fmla="val 24"/>
              <a:gd name="f9" fmla="val 822"/>
              <a:gd name="f10" fmla="val 936"/>
              <a:gd name="f11" fmla="val 594"/>
              <a:gd name="f12" fmla="val 1207"/>
              <a:gd name="f13" fmla="val 591"/>
              <a:gd name="f14" fmla="val 1478"/>
              <a:gd name="f15" fmla="val 588"/>
              <a:gd name="f16" fmla="val 1863"/>
              <a:gd name="f17" fmla="val 297"/>
              <a:gd name="f18" fmla="val 6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249" h="738">
                <a:moveTo>
                  <a:pt x="f0" y="f2"/>
                </a:moveTo>
                <a:cubicBezTo>
                  <a:pt x="f3" y="f4"/>
                  <a:pt x="f5" y="f6"/>
                  <a:pt x="f7" y="f8"/>
                </a:cubicBezTo>
                <a:cubicBezTo>
                  <a:pt x="f9" y="f0"/>
                  <a:pt x="f10" y="f11"/>
                  <a:pt x="f12" y="f13"/>
                </a:cubicBezTo>
                <a:cubicBezTo>
                  <a:pt x="f14" y="f15"/>
                  <a:pt x="f16" y="f17"/>
                  <a:pt x="f1" y="f18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EE33D-6157-411B-86C0-133BA201F72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32800"/>
            <a:ext cx="8229600" cy="1143360"/>
          </a:xfrm>
        </p:spPr>
        <p:txBody>
          <a:bodyPr wrap="none" lIns="90000" tIns="46800" rIns="90000" bIns="46800" anchor="b" anchorCtr="0">
            <a:spAutoFit/>
          </a:bodyPr>
          <a:lstStyle/>
          <a:p>
            <a:pPr lvl="0"/>
            <a:r>
              <a:rPr lang="en-US"/>
              <a:t>Vedenje v neskončnosti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FF41C-03B5-4A68-896B-77B22F21E46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28800"/>
            <a:ext cx="4038479" cy="43023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468000" lvl="0" indent="-468000">
              <a:spcBef>
                <a:spcPts val="697"/>
              </a:spcBef>
              <a:buClr>
                <a:srgbClr val="000000"/>
              </a:buClr>
              <a:buSzPct val="70000"/>
              <a:buFont typeface="Wingdings" pitchFamily="2"/>
              <a:buChar char=""/>
              <a:tabLst>
                <a:tab pos="468000" algn="l"/>
                <a:tab pos="574200" algn="l"/>
                <a:tab pos="1023480" algn="l"/>
                <a:tab pos="1472760" algn="l"/>
                <a:tab pos="1922040" algn="l"/>
                <a:tab pos="2371320" algn="l"/>
                <a:tab pos="2820600" algn="l"/>
                <a:tab pos="3269880" algn="l"/>
                <a:tab pos="3719159" algn="l"/>
                <a:tab pos="4168440" algn="l"/>
                <a:tab pos="4617719" algn="l"/>
                <a:tab pos="5066640" algn="l"/>
                <a:tab pos="5515920" algn="l"/>
                <a:tab pos="5965200" algn="l"/>
                <a:tab pos="6414480" algn="l"/>
                <a:tab pos="6863759" algn="l"/>
                <a:tab pos="7313040" algn="l"/>
                <a:tab pos="7762319" algn="l"/>
                <a:tab pos="8211600" algn="l"/>
                <a:tab pos="8660880" algn="l"/>
                <a:tab pos="9110160" algn="l"/>
              </a:tabLst>
            </a:pPr>
            <a:r>
              <a:rPr lang="en-US" sz="2800"/>
              <a:t>2. primer:</a:t>
            </a: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levi:</a:t>
            </a:r>
            <a:b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</a:br>
            <a:endParaRPr lang="en-US">
              <a:solidFill>
                <a:srgbClr val="000000"/>
              </a:solidFill>
              <a:latin typeface="Times New Roman" pitchFamily="18"/>
              <a:cs typeface="Lucida Sans Unicode" pitchFamily="2"/>
            </a:endParaRPr>
          </a:p>
          <a:p>
            <a:pPr marL="906120" lvl="1" indent="-436320">
              <a:lnSpc>
                <a:spcPct val="100000"/>
              </a:lnSpc>
              <a:spcBef>
                <a:spcPts val="598"/>
              </a:spcBef>
              <a:buClr>
                <a:srgbClr val="999966"/>
              </a:buClr>
              <a:buSzPct val="75000"/>
              <a:buFont typeface="Wingdings" pitchFamily="2"/>
              <a:buChar char=""/>
              <a:tabLst>
                <a:tab pos="906120" algn="l"/>
                <a:tab pos="1012320" algn="l"/>
                <a:tab pos="1461600" algn="l"/>
                <a:tab pos="1910880" algn="l"/>
                <a:tab pos="2360160" algn="l"/>
                <a:tab pos="2809440" algn="l"/>
                <a:tab pos="3258720" algn="l"/>
                <a:tab pos="3708000" algn="l"/>
                <a:tab pos="4157279" algn="l"/>
                <a:tab pos="4606560" algn="l"/>
                <a:tab pos="5055839" algn="l"/>
                <a:tab pos="5504760" algn="l"/>
                <a:tab pos="5954040" algn="l"/>
                <a:tab pos="6403320" algn="l"/>
                <a:tab pos="6852600" algn="l"/>
                <a:tab pos="7301879" algn="l"/>
                <a:tab pos="7751160" algn="l"/>
                <a:tab pos="8200439" algn="l"/>
                <a:tab pos="8649720" algn="l"/>
                <a:tab pos="9099000" algn="l"/>
                <a:tab pos="9548280" algn="l"/>
              </a:tabLst>
            </a:pPr>
            <a:r>
              <a:rPr lang="en-US">
                <a:solidFill>
                  <a:srgbClr val="000000"/>
                </a:solidFill>
                <a:latin typeface="Times New Roman" pitchFamily="18"/>
                <a:cs typeface="Lucida Sans Unicode" pitchFamily="2"/>
              </a:rPr>
              <a:t>na desni: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CD48571-0AE6-4688-8999-BBB2F2B5047C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558880" y="1822319"/>
                <a:ext cx="2009880" cy="4892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)"/>
                          <m:endChr m:val="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sl-SI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l-SI" sz="12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sty m:val="p"/>
                                </m:rPr>
                                <a:rPr lang="sl-SI" sz="12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sl-SI" sz="8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sl-SI" sz="1200" i="1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</m:d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CD48571-0AE6-4688-8999-BBB2F2B50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880" y="1822319"/>
                <a:ext cx="2009880" cy="489240"/>
              </a:xfrm>
              <a:prstGeom prst="rect">
                <a:avLst/>
              </a:prstGeom>
              <a:blipFill>
                <a:blip r:embed="rId3"/>
                <a:stretch>
                  <a:fillRect t="-60000" b="-5125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C23C13A-21A7-47FB-A916-FA159897EDC5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554200" y="2382840"/>
                <a:ext cx="4964040" cy="417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</m:t>
                      </m:r>
                      <m:d>
                        <m:dPr>
                          <m:begChr m:val=""/>
                          <m:endChr m:val="(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⋅</m:t>
                          </m:r>
                        </m:e>
                      </m:d>
                      <m:r>
                        <a:rPr lang="sl-SI" sz="12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sl-SI" sz="12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("/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⋅</m:t>
                          </m:r>
                        </m:e>
                      </m:d>
                      <m:r>
                        <a:rPr lang="sl-SI" sz="1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C23C13A-21A7-47FB-A916-FA159897ED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4200" y="2382840"/>
                <a:ext cx="4964040" cy="417600"/>
              </a:xfrm>
              <a:prstGeom prst="rect">
                <a:avLst/>
              </a:prstGeom>
              <a:blipFill>
                <a:blip r:embed="rId4"/>
                <a:stretch>
                  <a:fillRect t="-70588" b="-7794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C9DA1C9-6C16-42F8-82F2-47390350E530}"/>
              </a:ext>
            </a:extLst>
          </p:cNvPr>
          <p:cNvSpPr/>
          <p:nvPr/>
        </p:nvSpPr>
        <p:spPr>
          <a:xfrm>
            <a:off x="7518240" y="2336760"/>
            <a:ext cx="1467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ZAČNEMO ZGORAJ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7D43711-F35E-4587-AAED-32407B06AB42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662200" y="3103559"/>
                <a:ext cx="4106880" cy="417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0000" tIns="45000" rIns="90000" bIns="4500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l-SI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)→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sl-SI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sz="1200" i="0">
                              <a:latin typeface="Cambria Math" panose="02040503050406030204" pitchFamily="18" charset="0"/>
                            </a:rPr>
                            <m:t>∞</m:t>
                          </m:r>
                        </m:e>
                        <m:sup>
                          <m:r>
                            <a:rPr lang="sl-SI" sz="8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sl-SI" sz="1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m:rPr>
                          <m:nor/>
                        </m:rPr>
                        <a:rPr lang="sl-SI" sz="1200" i="1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sl-SI" sz="1200" i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sl-SI" sz="1200" i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7D43711-F35E-4587-AAED-32407B06A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2200" y="3103559"/>
                <a:ext cx="4106880" cy="4176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2D95614-D40C-4654-9018-9137BF6C4622}"/>
              </a:ext>
            </a:extLst>
          </p:cNvPr>
          <p:cNvSpPr/>
          <p:nvPr/>
        </p:nvSpPr>
        <p:spPr>
          <a:xfrm>
            <a:off x="6891480" y="3046320"/>
            <a:ext cx="146664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KONČAMO ZGORAJ</a:t>
            </a: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2F81D312-3BD9-4AB0-8A05-B98CDD0D01F0}"/>
              </a:ext>
            </a:extLst>
          </p:cNvPr>
          <p:cNvSpPr/>
          <p:nvPr/>
        </p:nvSpPr>
        <p:spPr>
          <a:xfrm flipV="1">
            <a:off x="2162160" y="5527800"/>
            <a:ext cx="5761080" cy="3312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48F2D35-9238-4FC9-919E-C32B635B8C7B}"/>
              </a:ext>
            </a:extLst>
          </p:cNvPr>
          <p:cNvSpPr/>
          <p:nvPr/>
        </p:nvSpPr>
        <p:spPr>
          <a:xfrm>
            <a:off x="2685960" y="4137120"/>
            <a:ext cx="4992840" cy="2689200"/>
          </a:xfrm>
          <a:custGeom>
            <a:avLst/>
            <a:gdLst>
              <a:gd name="f0" fmla="val 0"/>
              <a:gd name="f1" fmla="val 1179"/>
              <a:gd name="f2" fmla="val 1694"/>
              <a:gd name="f3" fmla="val 384"/>
              <a:gd name="f4" fmla="val 116"/>
              <a:gd name="f5" fmla="val 964"/>
              <a:gd name="f6" fmla="val 233"/>
              <a:gd name="f7" fmla="val 1544"/>
              <a:gd name="f8" fmla="val 347"/>
              <a:gd name="f9" fmla="val 1619"/>
              <a:gd name="f10" fmla="val 461"/>
              <a:gd name="f11" fmla="val 596"/>
              <a:gd name="f12" fmla="val 873"/>
              <a:gd name="f13" fmla="val 686"/>
              <a:gd name="f14" fmla="val 832"/>
              <a:gd name="f15" fmla="val 776"/>
              <a:gd name="f16" fmla="val 791"/>
              <a:gd name="f17" fmla="val 805"/>
              <a:gd name="f18" fmla="val 1511"/>
              <a:gd name="f19" fmla="val 887"/>
              <a:gd name="f20" fmla="val 1372"/>
              <a:gd name="f21" fmla="val 969"/>
              <a:gd name="f22" fmla="val 1233"/>
              <a:gd name="f23" fmla="val 1074"/>
              <a:gd name="f24" fmla="val 616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1179" h="1694">
                <a:moveTo>
                  <a:pt x="f0" y="f3"/>
                </a:moveTo>
                <a:cubicBezTo>
                  <a:pt x="f4" y="f5"/>
                  <a:pt x="f6" y="f7"/>
                  <a:pt x="f8" y="f9"/>
                </a:cubicBezTo>
                <a:cubicBezTo>
                  <a:pt x="f10" y="f2"/>
                  <a:pt x="f11" y="f12"/>
                  <a:pt x="f13" y="f14"/>
                </a:cubicBez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1" y="f0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719D9B5-E202-4DFC-A6EF-BD4C6E088C79}"/>
              </a:ext>
            </a:extLst>
          </p:cNvPr>
          <p:cNvSpPr/>
          <p:nvPr/>
        </p:nvSpPr>
        <p:spPr>
          <a:xfrm>
            <a:off x="6991199" y="5657760"/>
            <a:ext cx="1467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KONČAMO ZGORAJ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66728B8-D721-442E-98CF-0A1A968F97A2}"/>
              </a:ext>
            </a:extLst>
          </p:cNvPr>
          <p:cNvSpPr/>
          <p:nvPr/>
        </p:nvSpPr>
        <p:spPr>
          <a:xfrm>
            <a:off x="1784520" y="5673600"/>
            <a:ext cx="146664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ZAČNEMO ZGORAJ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5096773-5B27-49F8-9482-FF3E3D9B5206}"/>
              </a:ext>
            </a:extLst>
          </p:cNvPr>
          <p:cNvSpPr/>
          <p:nvPr/>
        </p:nvSpPr>
        <p:spPr>
          <a:xfrm>
            <a:off x="7051679" y="2376360"/>
            <a:ext cx="465120" cy="45251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952380-20EC-4894-A002-D2D4B579D58F}"/>
              </a:ext>
            </a:extLst>
          </p:cNvPr>
          <p:cNvSpPr/>
          <p:nvPr/>
        </p:nvSpPr>
        <p:spPr>
          <a:xfrm>
            <a:off x="6324479" y="3100320"/>
            <a:ext cx="465120" cy="45251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D18FCE4-443C-4D3E-81CA-199E702256CB}"/>
              </a:ext>
            </a:extLst>
          </p:cNvPr>
          <p:cNvSpPr/>
          <p:nvPr/>
        </p:nvSpPr>
        <p:spPr>
          <a:xfrm>
            <a:off x="1903320" y="5049720"/>
            <a:ext cx="50795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+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A977EC6-ED83-4B10-96C5-453AAEA12541}"/>
              </a:ext>
            </a:extLst>
          </p:cNvPr>
          <p:cNvSpPr/>
          <p:nvPr/>
        </p:nvSpPr>
        <p:spPr>
          <a:xfrm>
            <a:off x="1954080" y="5057640"/>
            <a:ext cx="320760" cy="3225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2C099B6-649E-4A41-B52C-31B3D9E2F251}"/>
              </a:ext>
            </a:extLst>
          </p:cNvPr>
          <p:cNvSpPr/>
          <p:nvPr/>
        </p:nvSpPr>
        <p:spPr>
          <a:xfrm>
            <a:off x="7400880" y="5048280"/>
            <a:ext cx="50795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FF3300"/>
                </a:solidFill>
                <a:latin typeface="Times New Roman" pitchFamily="18"/>
                <a:ea typeface="Lucida Sans Unicode" pitchFamily="2"/>
                <a:cs typeface="Lucida Sans Unicode" pitchFamily="2"/>
              </a:rPr>
              <a:t> +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30C44B0-0D5F-4B90-863A-E7D7F6A8D800}"/>
              </a:ext>
            </a:extLst>
          </p:cNvPr>
          <p:cNvSpPr/>
          <p:nvPr/>
        </p:nvSpPr>
        <p:spPr>
          <a:xfrm>
            <a:off x="7451640" y="5056200"/>
            <a:ext cx="320760" cy="3222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noFill/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ivze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aslov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966</Words>
  <Application>Microsoft Office PowerPoint</Application>
  <PresentationFormat>On-screen Show (4:3)</PresentationFormat>
  <Paragraphs>229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Cambria Math</vt:lpstr>
      <vt:lpstr>Times New Roman</vt:lpstr>
      <vt:lpstr>Wingdings</vt:lpstr>
      <vt:lpstr>Privzeto</vt:lpstr>
      <vt:lpstr>Naslov1</vt:lpstr>
      <vt:lpstr>Graf polinoma</vt:lpstr>
      <vt:lpstr>Graf polinoma</vt:lpstr>
      <vt:lpstr>Začetna vrednost</vt:lpstr>
      <vt:lpstr>Ničle polinoma</vt:lpstr>
      <vt:lpstr>Ničle polinoma</vt:lpstr>
      <vt:lpstr>Vedenje v neskončnosti</vt:lpstr>
      <vt:lpstr>Vedenje v neskončnosti</vt:lpstr>
      <vt:lpstr>Vedenje v neskončnosti</vt:lpstr>
      <vt:lpstr>Vedenje v neskončnosti</vt:lpstr>
      <vt:lpstr>Vedenje v neskončnosti</vt:lpstr>
      <vt:lpstr>Vedenje v neskončnosti</vt:lpstr>
      <vt:lpstr>Graf polinoma</vt:lpstr>
      <vt:lpstr>Graf polinoma - primer</vt:lpstr>
      <vt:lpstr>Graf polinoma - primer</vt:lpstr>
      <vt:lpstr>Graf polinoma – še en primer</vt:lpstr>
      <vt:lpstr>Graf polinoma – 2. primer</vt:lpstr>
      <vt:lpstr>Graf polinoma – 3. primer</vt:lpstr>
      <vt:lpstr>Graf polinoma – 3. primer</vt:lpstr>
      <vt:lpstr>Graf polinoma – zadnji primer</vt:lpstr>
      <vt:lpstr>Graf polinoma – zadnji primer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2019-06-03T09:05:08Z</dcterms:created>
  <dcterms:modified xsi:type="dcterms:W3CDTF">2019-06-03T09:05:09Z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