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>
            <a:extLst>
              <a:ext uri="{FF2B5EF4-FFF2-40B4-BE49-F238E27FC236}">
                <a16:creationId xmlns:a16="http://schemas.microsoft.com/office/drawing/2014/main" id="{0E6284AC-AC07-4CBA-A2A4-5AE00E72E8A8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6803" name="Group 3">
              <a:extLst>
                <a:ext uri="{FF2B5EF4-FFF2-40B4-BE49-F238E27FC236}">
                  <a16:creationId xmlns:a16="http://schemas.microsoft.com/office/drawing/2014/main" id="{F0096F77-ED86-4E59-81B5-7167B8D822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6804" name="Freeform 4">
                <a:extLst>
                  <a:ext uri="{FF2B5EF4-FFF2-40B4-BE49-F238E27FC236}">
                    <a16:creationId xmlns:a16="http://schemas.microsoft.com/office/drawing/2014/main" id="{F78629C0-3C0F-4F1F-92D7-B7CA1EF12E1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6805" name="Freeform 5">
                <a:extLst>
                  <a:ext uri="{FF2B5EF4-FFF2-40B4-BE49-F238E27FC236}">
                    <a16:creationId xmlns:a16="http://schemas.microsoft.com/office/drawing/2014/main" id="{C93459F1-C306-483F-9B7A-A722BAA325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76806" name="Freeform 6">
              <a:extLst>
                <a:ext uri="{FF2B5EF4-FFF2-40B4-BE49-F238E27FC236}">
                  <a16:creationId xmlns:a16="http://schemas.microsoft.com/office/drawing/2014/main" id="{5919EFDE-5C84-47E9-B49F-D269C44A24E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6807" name="Freeform 7">
              <a:extLst>
                <a:ext uri="{FF2B5EF4-FFF2-40B4-BE49-F238E27FC236}">
                  <a16:creationId xmlns:a16="http://schemas.microsoft.com/office/drawing/2014/main" id="{8DDF931F-12DA-439E-B374-740241349AF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6808" name="Freeform 8">
              <a:extLst>
                <a:ext uri="{FF2B5EF4-FFF2-40B4-BE49-F238E27FC236}">
                  <a16:creationId xmlns:a16="http://schemas.microsoft.com/office/drawing/2014/main" id="{BE96EC6F-2314-452E-B9F3-D1B4312B417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76809" name="Group 9">
              <a:extLst>
                <a:ext uri="{FF2B5EF4-FFF2-40B4-BE49-F238E27FC236}">
                  <a16:creationId xmlns:a16="http://schemas.microsoft.com/office/drawing/2014/main" id="{328B6EC0-EFA0-412F-AE70-6E3C6EC9BB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6810" name="Freeform 10">
                <a:extLst>
                  <a:ext uri="{FF2B5EF4-FFF2-40B4-BE49-F238E27FC236}">
                    <a16:creationId xmlns:a16="http://schemas.microsoft.com/office/drawing/2014/main" id="{F82B88DE-38F3-4801-B9A5-F6953FEF042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6811" name="Freeform 11">
                <a:extLst>
                  <a:ext uri="{FF2B5EF4-FFF2-40B4-BE49-F238E27FC236}">
                    <a16:creationId xmlns:a16="http://schemas.microsoft.com/office/drawing/2014/main" id="{44FC7A23-858E-4D21-BB5A-0FD01C4E017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6812" name="Freeform 12">
                <a:extLst>
                  <a:ext uri="{FF2B5EF4-FFF2-40B4-BE49-F238E27FC236}">
                    <a16:creationId xmlns:a16="http://schemas.microsoft.com/office/drawing/2014/main" id="{0075CBFE-D780-4B6E-9B2A-916CF629EB3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6813" name="Freeform 13">
                <a:extLst>
                  <a:ext uri="{FF2B5EF4-FFF2-40B4-BE49-F238E27FC236}">
                    <a16:creationId xmlns:a16="http://schemas.microsoft.com/office/drawing/2014/main" id="{8784C4FE-DBB9-4A40-8ECF-21E28CC31D1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6814" name="Freeform 14">
                <a:extLst>
                  <a:ext uri="{FF2B5EF4-FFF2-40B4-BE49-F238E27FC236}">
                    <a16:creationId xmlns:a16="http://schemas.microsoft.com/office/drawing/2014/main" id="{2D88BE40-FAD0-4A56-8050-9D2C2E8B812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6815" name="Freeform 15">
                <a:extLst>
                  <a:ext uri="{FF2B5EF4-FFF2-40B4-BE49-F238E27FC236}">
                    <a16:creationId xmlns:a16="http://schemas.microsoft.com/office/drawing/2014/main" id="{D370515E-7445-4D26-B0D1-A40DADD16A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76816" name="Rectangle 16">
            <a:extLst>
              <a:ext uri="{FF2B5EF4-FFF2-40B4-BE49-F238E27FC236}">
                <a16:creationId xmlns:a16="http://schemas.microsoft.com/office/drawing/2014/main" id="{174A30EC-145B-4BA1-AE4A-3A55F8CD53C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76817" name="Rectangle 17">
            <a:extLst>
              <a:ext uri="{FF2B5EF4-FFF2-40B4-BE49-F238E27FC236}">
                <a16:creationId xmlns:a16="http://schemas.microsoft.com/office/drawing/2014/main" id="{6AA47166-F682-4A19-BBAE-096715F1AFC7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76818" name="Rectangle 18">
            <a:extLst>
              <a:ext uri="{FF2B5EF4-FFF2-40B4-BE49-F238E27FC236}">
                <a16:creationId xmlns:a16="http://schemas.microsoft.com/office/drawing/2014/main" id="{B1FAF1A9-F3DE-4781-82B3-41162DE1BFF5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6819" name="Rectangle 19">
            <a:extLst>
              <a:ext uri="{FF2B5EF4-FFF2-40B4-BE49-F238E27FC236}">
                <a16:creationId xmlns:a16="http://schemas.microsoft.com/office/drawing/2014/main" id="{03AB308A-52F5-4F68-BDC7-BB05388509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6820" name="Rectangle 20">
            <a:extLst>
              <a:ext uri="{FF2B5EF4-FFF2-40B4-BE49-F238E27FC236}">
                <a16:creationId xmlns:a16="http://schemas.microsoft.com/office/drawing/2014/main" id="{7DAEA139-BBF0-4E9E-8F3E-0BFE19B5B5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4217A6D-05B3-4528-99C0-41F46CE3E9D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B2F8-C4D9-461F-9EEC-A3425BFA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35E5A-6A53-4A62-8C8C-6464FE66D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6F11E-6B94-447A-A881-52ECAE46D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095F-2DF7-41BA-9055-BE9E695D5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4B48-FA26-44BE-B6CC-C7D74A92C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EC3CF-EE4D-4A1C-9D01-B307D8AFDB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630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2A1D83-75C8-4365-B1BB-012298A94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89A2D-157B-4909-A2A7-5B708F0F7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8FE06-9F4A-470A-B0F5-21D64E4AE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A8493-3539-4607-94E8-31BB3865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13523-4A9F-49A9-8DB0-BB61D4F0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F8B42-D7EB-487E-AF9E-AF502FE188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118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C87E0-032F-4ABE-ADB9-619C14D73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25857-BA60-4EAF-8B3E-6363DDDD6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916AD-1E1C-4F83-8949-8DB5060C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FF696-0507-4D78-A249-C694BAE52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4A582-295E-4614-8AA8-79912DF9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D4744-823D-4D72-9726-53AA57FC9CC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7749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CF2E-CB4A-4AF1-9994-690D97434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1840A-95DA-479A-B845-75B82051F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EED7D-FD5C-4743-862E-7F41545C8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016EC-3082-49A4-9C47-66DC0BAC6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5E97D-B8A6-4DCF-BEFA-C72A8398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8FA9B-2A51-411C-9A6F-8151556424E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505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9BD3-3C20-4EA6-A9B0-4BD4537D6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7CD5D-C3E9-4AA6-BFEC-494426A87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84ABC-821A-4AFE-8164-3A6A1C07F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57DAC-1E6B-40C1-BD80-342A5E49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201AF-B8A3-480F-B97C-119DC736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98CEB-BE21-4887-8BD3-0769F071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D6413-F793-4CDE-9CDA-BC6770B6B8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012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09CF8-840E-44B2-B9A3-6625B5C3B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91D57-A455-4A15-834F-3918182B1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BCA97-F89A-4E6E-B4CD-3AFE2267A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8E0E2D-25BB-4A7D-87A4-43D928753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82CE6-176A-4490-8D19-9B10A93E2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0E57A-95C2-4F59-9520-C7720F6E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9ECCF4-7E48-41DE-B28A-E73AF9B5B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CC8A9B-09EB-4A62-A735-1F617D25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AAFEF-B106-4DA5-9CDF-97BD543FAE9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160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4C0B-16DE-4F9A-ADFC-0B88A8C55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A762C-EC31-4BF3-BA10-8445ADD37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73411-8925-4B02-A07E-46048BE4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A2A50-5CD8-45E5-965E-CBADFC5E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DFC7E-3DEB-4AE2-ADB4-467C92B017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755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41821E-8987-4525-BD59-BA20A12B6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3027FF-A3A6-445B-A4C2-7375DAA4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05158-4497-4E82-AB5E-9CA5FC89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69353-AD4A-4A07-99B1-43BB8F2A5B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3611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1620D-C7E3-4010-8C9F-3F0DAA26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3D35B-F246-42F5-BDB8-404CB5989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DE418-8FB0-4DC2-91B4-3C702930B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8CA41-FE1D-4C31-B098-0B84D6C9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AB8B-2F9A-456C-9BED-8EAE7C9C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54C14-1913-4B52-9AB2-A043B71E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0853A-F137-46AA-BE3B-123DD0EE647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11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3C60-6304-4C95-8095-5AA59DF6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EB4D36-223E-4AE7-9188-30C219DA2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9428E-0FF4-434D-90B8-3A464853B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D3DC5-5664-4FCA-82C3-F25D8419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97D39-C325-4F1C-B792-DB1E5D46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29FD6-7E1E-4CDE-9603-58D698AEE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945B-92C7-4080-8F06-A7E2044C3A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9728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>
            <a:extLst>
              <a:ext uri="{FF2B5EF4-FFF2-40B4-BE49-F238E27FC236}">
                <a16:creationId xmlns:a16="http://schemas.microsoft.com/office/drawing/2014/main" id="{7E890430-1B58-4A7D-A1D4-A2E4E6631754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75779" name="Freeform 3">
              <a:extLst>
                <a:ext uri="{FF2B5EF4-FFF2-40B4-BE49-F238E27FC236}">
                  <a16:creationId xmlns:a16="http://schemas.microsoft.com/office/drawing/2014/main" id="{43332E93-D68E-4A7C-90F0-BD9C31843C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5780" name="Freeform 4">
              <a:extLst>
                <a:ext uri="{FF2B5EF4-FFF2-40B4-BE49-F238E27FC236}">
                  <a16:creationId xmlns:a16="http://schemas.microsoft.com/office/drawing/2014/main" id="{48390B9B-988F-454B-88DF-C042E15145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75781" name="Group 5">
              <a:extLst>
                <a:ext uri="{FF2B5EF4-FFF2-40B4-BE49-F238E27FC236}">
                  <a16:creationId xmlns:a16="http://schemas.microsoft.com/office/drawing/2014/main" id="{8B31A70D-1A08-4918-B9BB-9B4DCB68942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75782" name="Freeform 6">
                <a:extLst>
                  <a:ext uri="{FF2B5EF4-FFF2-40B4-BE49-F238E27FC236}">
                    <a16:creationId xmlns:a16="http://schemas.microsoft.com/office/drawing/2014/main" id="{CD988611-69EF-4833-80F5-9974B5801F4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5783" name="Freeform 7">
                <a:extLst>
                  <a:ext uri="{FF2B5EF4-FFF2-40B4-BE49-F238E27FC236}">
                    <a16:creationId xmlns:a16="http://schemas.microsoft.com/office/drawing/2014/main" id="{D4AA77D1-E758-4325-86F8-D121A14BA79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5784" name="Freeform 8">
                <a:extLst>
                  <a:ext uri="{FF2B5EF4-FFF2-40B4-BE49-F238E27FC236}">
                    <a16:creationId xmlns:a16="http://schemas.microsoft.com/office/drawing/2014/main" id="{44567113-8932-4C17-A627-D9CFC9672DE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5785" name="Freeform 9">
                <a:extLst>
                  <a:ext uri="{FF2B5EF4-FFF2-40B4-BE49-F238E27FC236}">
                    <a16:creationId xmlns:a16="http://schemas.microsoft.com/office/drawing/2014/main" id="{FACD92D6-B24F-4D05-967C-4543D6E3174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5786" name="Freeform 10">
                <a:extLst>
                  <a:ext uri="{FF2B5EF4-FFF2-40B4-BE49-F238E27FC236}">
                    <a16:creationId xmlns:a16="http://schemas.microsoft.com/office/drawing/2014/main" id="{495B08C3-11E6-4DCF-97AC-76116169318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5787" name="Freeform 11">
                <a:extLst>
                  <a:ext uri="{FF2B5EF4-FFF2-40B4-BE49-F238E27FC236}">
                    <a16:creationId xmlns:a16="http://schemas.microsoft.com/office/drawing/2014/main" id="{7E601FAE-34AE-4B2B-BC07-69E132903B5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5788" name="Freeform 12">
                <a:extLst>
                  <a:ext uri="{FF2B5EF4-FFF2-40B4-BE49-F238E27FC236}">
                    <a16:creationId xmlns:a16="http://schemas.microsoft.com/office/drawing/2014/main" id="{3501A83A-76E0-494D-B1A3-643CBD57316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5789" name="Freeform 13">
                <a:extLst>
                  <a:ext uri="{FF2B5EF4-FFF2-40B4-BE49-F238E27FC236}">
                    <a16:creationId xmlns:a16="http://schemas.microsoft.com/office/drawing/2014/main" id="{C8012D10-B901-4ACD-A2C6-190543E7861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5790" name="Freeform 14">
                <a:extLst>
                  <a:ext uri="{FF2B5EF4-FFF2-40B4-BE49-F238E27FC236}">
                    <a16:creationId xmlns:a16="http://schemas.microsoft.com/office/drawing/2014/main" id="{328D0957-B545-44FF-9C3A-F0B3296FB91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75791" name="Rectangle 15">
            <a:extLst>
              <a:ext uri="{FF2B5EF4-FFF2-40B4-BE49-F238E27FC236}">
                <a16:creationId xmlns:a16="http://schemas.microsoft.com/office/drawing/2014/main" id="{DAF1A429-F075-4F18-BD80-50A3224AA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75792" name="Rectangle 16">
            <a:extLst>
              <a:ext uri="{FF2B5EF4-FFF2-40B4-BE49-F238E27FC236}">
                <a16:creationId xmlns:a16="http://schemas.microsoft.com/office/drawing/2014/main" id="{769EA887-367D-4D42-ABA7-6972F45F0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75793" name="Rectangle 17">
            <a:extLst>
              <a:ext uri="{FF2B5EF4-FFF2-40B4-BE49-F238E27FC236}">
                <a16:creationId xmlns:a16="http://schemas.microsoft.com/office/drawing/2014/main" id="{6BE0845C-6E7F-4E9A-8BD7-4622C959A0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75794" name="Rectangle 18">
            <a:extLst>
              <a:ext uri="{FF2B5EF4-FFF2-40B4-BE49-F238E27FC236}">
                <a16:creationId xmlns:a16="http://schemas.microsoft.com/office/drawing/2014/main" id="{6416ABFC-9FD7-424A-A2C5-FC42C5D6FD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75795" name="Rectangle 19">
            <a:extLst>
              <a:ext uri="{FF2B5EF4-FFF2-40B4-BE49-F238E27FC236}">
                <a16:creationId xmlns:a16="http://schemas.microsoft.com/office/drawing/2014/main" id="{0D175E0B-A6BB-4F14-B641-4EC4A8248A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092DAC0-16E0-4F1A-851B-BC11D4238AE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Image:Newbal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en.wikipedia.org/wiki/Image:Basketball.jpe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1B2FC955-C942-4587-AA88-7E798E4BA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65175"/>
            <a:ext cx="8208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6000" b="1">
                <a:solidFill>
                  <a:srgbClr val="FFCC00"/>
                </a:solidFill>
                <a:latin typeface="Arial" panose="020B0604020202020204" pitchFamily="34" charset="0"/>
              </a:rPr>
              <a:t>BASKETBALL</a:t>
            </a:r>
          </a:p>
        </p:txBody>
      </p:sp>
      <p:pic>
        <p:nvPicPr>
          <p:cNvPr id="2059" name="Picture 11">
            <a:extLst>
              <a:ext uri="{FF2B5EF4-FFF2-40B4-BE49-F238E27FC236}">
                <a16:creationId xmlns:a16="http://schemas.microsoft.com/office/drawing/2014/main" id="{94B40990-5A11-4AC4-ACBB-8C52D9517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05038"/>
            <a:ext cx="1762125" cy="42862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Text Box 13">
            <a:extLst>
              <a:ext uri="{FF2B5EF4-FFF2-40B4-BE49-F238E27FC236}">
                <a16:creationId xmlns:a16="http://schemas.microsoft.com/office/drawing/2014/main" id="{C3C07375-204A-4892-97C1-38BB922BC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133600"/>
            <a:ext cx="4968875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l-SI" altLang="sl-SI"/>
              <a:t> Was ist Basketball?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altLang="sl-SI"/>
              <a:t> Die Geschichte von Basketball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altLang="sl-SI"/>
              <a:t> Welche Ausr</a:t>
            </a:r>
            <a:r>
              <a:rPr lang="en-US" altLang="sl-SI">
                <a:cs typeface="Tahoma" panose="020B0604030504040204" pitchFamily="34" charset="0"/>
              </a:rPr>
              <a:t>ü</a:t>
            </a:r>
            <a:r>
              <a:rPr lang="sl-SI" altLang="sl-SI">
                <a:cs typeface="Tahoma" panose="020B0604030504040204" pitchFamily="34" charset="0"/>
              </a:rPr>
              <a:t>stung man braucht um </a:t>
            </a:r>
          </a:p>
          <a:p>
            <a:pPr>
              <a:spcBef>
                <a:spcPct val="50000"/>
              </a:spcBef>
            </a:pPr>
            <a:r>
              <a:rPr lang="sl-SI" altLang="sl-SI">
                <a:cs typeface="Tahoma" panose="020B0604030504040204" pitchFamily="34" charset="0"/>
              </a:rPr>
              <a:t>  Basketball zu spielen?</a:t>
            </a:r>
            <a:endParaRPr lang="en-US" altLang="sl-SI"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altLang="sl-SI"/>
              <a:t> Welche ligen wir kennen?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altLang="sl-SI"/>
              <a:t> Die besten slowenischen Spieler!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altLang="sl-SI"/>
              <a:t> Die besten in der ganzen Welt!</a:t>
            </a:r>
          </a:p>
          <a:p>
            <a:pPr>
              <a:spcBef>
                <a:spcPct val="50000"/>
              </a:spcBef>
            </a:pPr>
            <a:endParaRPr lang="sl-SI" altLang="sl-SI"/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6FCE9232-A3BC-400A-92FC-E4D7D8664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734050"/>
            <a:ext cx="1800225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2000"/>
              <a:t>Allen Iverson</a:t>
            </a:r>
          </a:p>
        </p:txBody>
      </p:sp>
      <p:sp>
        <p:nvSpPr>
          <p:cNvPr id="2063" name="Line 15">
            <a:extLst>
              <a:ext uri="{FF2B5EF4-FFF2-40B4-BE49-F238E27FC236}">
                <a16:creationId xmlns:a16="http://schemas.microsoft.com/office/drawing/2014/main" id="{6E0201D3-4121-457C-A6B5-1ACF44E9D9E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48038" y="5300663"/>
            <a:ext cx="792162" cy="4333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2067" name="Picture 19">
            <a:extLst>
              <a:ext uri="{FF2B5EF4-FFF2-40B4-BE49-F238E27FC236}">
                <a16:creationId xmlns:a16="http://schemas.microsoft.com/office/drawing/2014/main" id="{69577E86-F443-48A7-8BD4-219F5C68F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011738"/>
            <a:ext cx="16668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61" grpId="0"/>
      <p:bldP spid="206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Text Box 5">
            <a:extLst>
              <a:ext uri="{FF2B5EF4-FFF2-40B4-BE49-F238E27FC236}">
                <a16:creationId xmlns:a16="http://schemas.microsoft.com/office/drawing/2014/main" id="{8D9116E2-B665-4F8F-9393-A3B9BF754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8748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sl-SI" altLang="sl-SI" sz="3200" b="1">
                <a:solidFill>
                  <a:srgbClr val="FFCC00"/>
                </a:solidFill>
                <a:latin typeface="Arial" panose="020B0604020202020204" pitchFamily="34" charset="0"/>
              </a:rPr>
              <a:t>Die besten slowenischen Spieler sind:</a:t>
            </a:r>
            <a:r>
              <a:rPr lang="sl-SI" altLang="sl-SI" sz="3600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6023" name="Picture 7">
            <a:extLst>
              <a:ext uri="{FF2B5EF4-FFF2-40B4-BE49-F238E27FC236}">
                <a16:creationId xmlns:a16="http://schemas.microsoft.com/office/drawing/2014/main" id="{CD5C2505-8137-4C37-85B7-CCA055AEFD9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2592388" cy="266382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5" name="Picture 9">
            <a:extLst>
              <a:ext uri="{FF2B5EF4-FFF2-40B4-BE49-F238E27FC236}">
                <a16:creationId xmlns:a16="http://schemas.microsoft.com/office/drawing/2014/main" id="{B3D55261-6AFD-490E-9BCA-7CEA30DEC75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96975"/>
            <a:ext cx="2744788" cy="540067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6" name="Picture 10">
            <a:extLst>
              <a:ext uri="{FF2B5EF4-FFF2-40B4-BE49-F238E27FC236}">
                <a16:creationId xmlns:a16="http://schemas.microsoft.com/office/drawing/2014/main" id="{CE4AD588-577F-4884-B09E-83A893AF7C4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005263"/>
            <a:ext cx="2663825" cy="26479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7" name="Picture 11">
            <a:extLst>
              <a:ext uri="{FF2B5EF4-FFF2-40B4-BE49-F238E27FC236}">
                <a16:creationId xmlns:a16="http://schemas.microsoft.com/office/drawing/2014/main" id="{404B37F8-8F8F-494C-BADF-6554F2A2897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2659063" cy="27368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8" name="Picture 12">
            <a:extLst>
              <a:ext uri="{FF2B5EF4-FFF2-40B4-BE49-F238E27FC236}">
                <a16:creationId xmlns:a16="http://schemas.microsoft.com/office/drawing/2014/main" id="{32D27A80-D2E1-498D-A033-E920C2A3DCB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98563"/>
            <a:ext cx="2608263" cy="27352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9" name="Text Box 13">
            <a:extLst>
              <a:ext uri="{FF2B5EF4-FFF2-40B4-BE49-F238E27FC236}">
                <a16:creationId xmlns:a16="http://schemas.microsoft.com/office/drawing/2014/main" id="{1ACB27C6-E81D-4597-B81B-D429B2DEE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429000"/>
            <a:ext cx="4392613" cy="666750"/>
          </a:xfrm>
          <a:prstGeom prst="rect">
            <a:avLst/>
          </a:prstGeom>
          <a:solidFill>
            <a:srgbClr val="C0C0C0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3600">
                <a:solidFill>
                  <a:schemeClr val="bg1"/>
                </a:solidFill>
              </a:rPr>
              <a:t>2.000 </a:t>
            </a:r>
            <a:r>
              <a:rPr lang="sl-SI" altLang="sl-SI" sz="3600">
                <a:solidFill>
                  <a:schemeClr val="bg1"/>
                </a:solidFill>
                <a:cs typeface="Tahoma" panose="020B0604030504040204" pitchFamily="34" charset="0"/>
              </a:rPr>
              <a:t>€ die Woche…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  <p:bldP spid="860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>
            <a:extLst>
              <a:ext uri="{FF2B5EF4-FFF2-40B4-BE49-F238E27FC236}">
                <a16:creationId xmlns:a16="http://schemas.microsoft.com/office/drawing/2014/main" id="{3A8C9522-50C2-4097-B4A5-D2411B53A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820896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sl-SI" altLang="sl-SI" sz="6600" b="1">
                <a:solidFill>
                  <a:srgbClr val="FFCC00"/>
                </a:solidFill>
                <a:latin typeface="Arial" panose="020B0604020202020204" pitchFamily="34" charset="0"/>
              </a:rPr>
              <a:t>Michael Jordan</a:t>
            </a:r>
          </a:p>
          <a:p>
            <a:pPr lvl="1" algn="ctr">
              <a:spcBef>
                <a:spcPct val="50000"/>
              </a:spcBef>
            </a:pPr>
            <a:r>
              <a:rPr lang="sl-SI" altLang="sl-SI" sz="2400" b="1">
                <a:solidFill>
                  <a:srgbClr val="FFCC00"/>
                </a:solidFill>
                <a:latin typeface="Arial" panose="020B0604020202020204" pitchFamily="34" charset="0"/>
              </a:rPr>
              <a:t>“AIR”</a:t>
            </a:r>
            <a:endParaRPr lang="sl-SI" altLang="sl-SI" sz="28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pic>
        <p:nvPicPr>
          <p:cNvPr id="87045" name="Picture 5">
            <a:extLst>
              <a:ext uri="{FF2B5EF4-FFF2-40B4-BE49-F238E27FC236}">
                <a16:creationId xmlns:a16="http://schemas.microsoft.com/office/drawing/2014/main" id="{1BAC8041-716F-409E-B012-C7C25FBCC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336800"/>
            <a:ext cx="4862513" cy="42862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6" name="Picture 6">
            <a:extLst>
              <a:ext uri="{FF2B5EF4-FFF2-40B4-BE49-F238E27FC236}">
                <a16:creationId xmlns:a16="http://schemas.microsoft.com/office/drawing/2014/main" id="{929CDD24-32AA-459F-BF9B-79D0A7F87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3571875" cy="42862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7" name="Picture 7">
            <a:extLst>
              <a:ext uri="{FF2B5EF4-FFF2-40B4-BE49-F238E27FC236}">
                <a16:creationId xmlns:a16="http://schemas.microsoft.com/office/drawing/2014/main" id="{A3E60625-272D-4E4E-AC78-4986FFF30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349500"/>
            <a:ext cx="2533650" cy="42799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>
            <a:extLst>
              <a:ext uri="{FF2B5EF4-FFF2-40B4-BE49-F238E27FC236}">
                <a16:creationId xmlns:a16="http://schemas.microsoft.com/office/drawing/2014/main" id="{D5C22BCD-0348-4424-A338-EDDB4C468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82089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sl-SI" altLang="sl-SI" sz="6600" b="1">
                <a:solidFill>
                  <a:srgbClr val="FFCC00"/>
                </a:solidFill>
                <a:latin typeface="Arial" panose="020B0604020202020204" pitchFamily="34" charset="0"/>
              </a:rPr>
              <a:t>Wilt Chamberlain</a:t>
            </a:r>
            <a:endParaRPr lang="sl-SI" altLang="sl-SI" sz="72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pic>
        <p:nvPicPr>
          <p:cNvPr id="88070" name="Picture 6">
            <a:extLst>
              <a:ext uri="{FF2B5EF4-FFF2-40B4-BE49-F238E27FC236}">
                <a16:creationId xmlns:a16="http://schemas.microsoft.com/office/drawing/2014/main" id="{8F618677-76AF-4B91-B96D-48BD42507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60600"/>
            <a:ext cx="3173412" cy="43370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1" name="Picture 7">
            <a:extLst>
              <a:ext uri="{FF2B5EF4-FFF2-40B4-BE49-F238E27FC236}">
                <a16:creationId xmlns:a16="http://schemas.microsoft.com/office/drawing/2014/main" id="{0CAA8550-6AEB-49C5-A398-DFABA6638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05038"/>
            <a:ext cx="3122613" cy="43910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72" name="Text Box 8">
            <a:extLst>
              <a:ext uri="{FF2B5EF4-FFF2-40B4-BE49-F238E27FC236}">
                <a16:creationId xmlns:a16="http://schemas.microsoft.com/office/drawing/2014/main" id="{BBCD5F47-F1CD-4D9F-976A-48022D65B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57338"/>
            <a:ext cx="8569325" cy="379412"/>
          </a:xfrm>
          <a:prstGeom prst="rect">
            <a:avLst/>
          </a:prstGeom>
          <a:solidFill>
            <a:srgbClr val="000080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solidFill>
                  <a:srgbClr val="FFCC00"/>
                </a:solidFill>
              </a:rPr>
              <a:t>- Den Rekord f</a:t>
            </a:r>
            <a:r>
              <a:rPr lang="en-US" altLang="sl-SI">
                <a:solidFill>
                  <a:srgbClr val="FFCC00"/>
                </a:solidFill>
                <a:cs typeface="Tahoma" panose="020B0604030504040204" pitchFamily="34" charset="0"/>
              </a:rPr>
              <a:t>ü</a:t>
            </a:r>
            <a:r>
              <a:rPr lang="sl-SI" altLang="sl-SI">
                <a:solidFill>
                  <a:srgbClr val="FFCC00"/>
                </a:solidFill>
                <a:cs typeface="Tahoma" panose="020B0604030504040204" pitchFamily="34" charset="0"/>
              </a:rPr>
              <a:t>r die meisten K</a:t>
            </a:r>
            <a:r>
              <a:rPr lang="en-US" altLang="sl-SI">
                <a:solidFill>
                  <a:srgbClr val="FFCC00"/>
                </a:solidFill>
                <a:cs typeface="Tahoma" panose="020B0604030504040204" pitchFamily="34" charset="0"/>
              </a:rPr>
              <a:t>ö</a:t>
            </a:r>
            <a:r>
              <a:rPr lang="sl-SI" altLang="sl-SI">
                <a:solidFill>
                  <a:srgbClr val="FFCC00"/>
                </a:solidFill>
                <a:cs typeface="Tahoma" panose="020B0604030504040204" pitchFamily="34" charset="0"/>
              </a:rPr>
              <a:t>rbe auf einen Spiel hat Wilt Chamberlain…</a:t>
            </a:r>
            <a:endParaRPr lang="en-US" altLang="sl-SI">
              <a:solidFill>
                <a:srgbClr val="FFCC00"/>
              </a:solidFill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basketball2">
            <a:extLst>
              <a:ext uri="{FF2B5EF4-FFF2-40B4-BE49-F238E27FC236}">
                <a16:creationId xmlns:a16="http://schemas.microsoft.com/office/drawing/2014/main" id="{295BE351-9FCF-49D8-874E-A1FADA0F45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44675"/>
            <a:ext cx="56896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Text Box 5">
            <a:extLst>
              <a:ext uri="{FF2B5EF4-FFF2-40B4-BE49-F238E27FC236}">
                <a16:creationId xmlns:a16="http://schemas.microsoft.com/office/drawing/2014/main" id="{46188606-FC42-4AC1-9CB7-A39C29D2E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85763"/>
            <a:ext cx="8208962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sl-SI" altLang="sl-SI" sz="6600" b="1">
                <a:solidFill>
                  <a:srgbClr val="FFCC00"/>
                </a:solidFill>
                <a:latin typeface="Arial" panose="020B0604020202020204" pitchFamily="34" charset="0"/>
              </a:rPr>
              <a:t>DAS ENDE</a:t>
            </a:r>
            <a:endParaRPr lang="sl-SI" altLang="sl-SI" sz="28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>
            <a:extLst>
              <a:ext uri="{FF2B5EF4-FFF2-40B4-BE49-F238E27FC236}">
                <a16:creationId xmlns:a16="http://schemas.microsoft.com/office/drawing/2014/main" id="{51299250-4E40-4967-BA39-9D4965F39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6250"/>
            <a:ext cx="78486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l-SI" altLang="sl-SI" sz="2000" b="1">
                <a:latin typeface="Maiandra GD" panose="020E0502030308020204" pitchFamily="34" charset="0"/>
              </a:rPr>
              <a:t> </a:t>
            </a:r>
            <a:r>
              <a:rPr lang="sl-SI" altLang="sl-SI" sz="2000" b="1">
                <a:solidFill>
                  <a:srgbClr val="FFCC00"/>
                </a:solidFill>
                <a:latin typeface="Maiandra GD" panose="020E0502030308020204" pitchFamily="34" charset="0"/>
              </a:rPr>
              <a:t>Basketball</a:t>
            </a:r>
            <a:r>
              <a:rPr lang="sl-SI" altLang="sl-SI" sz="2000">
                <a:latin typeface="Maiandra GD" panose="020E0502030308020204" pitchFamily="34" charset="0"/>
              </a:rPr>
              <a:t> ist ein Manschaftssport. Zwei Teams spielen gegen einander. Jedes Team hat 5 Spieler. Der Gewinner die Manschaft, die mehr K</a:t>
            </a:r>
            <a:r>
              <a:rPr lang="en-US" altLang="sl-SI" sz="2000">
                <a:latin typeface="Maiandra GD" panose="020E0502030308020204" pitchFamily="34" charset="0"/>
              </a:rPr>
              <a:t>ö</a:t>
            </a:r>
            <a:r>
              <a:rPr lang="sl-SI" altLang="sl-SI" sz="2000">
                <a:latin typeface="Maiandra GD" panose="020E0502030308020204" pitchFamily="34" charset="0"/>
              </a:rPr>
              <a:t>rbe erziehlt hat.</a:t>
            </a:r>
            <a:endParaRPr lang="en-US" altLang="sl-SI" sz="2000">
              <a:latin typeface="Maiandra GD" panose="020E0502030308020204" pitchFamily="34" charset="0"/>
            </a:endParaRPr>
          </a:p>
          <a:p>
            <a:pPr>
              <a:spcBef>
                <a:spcPct val="50000"/>
              </a:spcBef>
            </a:pPr>
            <a:endParaRPr lang="sl-SI" altLang="sl-SI" b="1">
              <a:latin typeface="Maiandra GD" panose="020E0502030308020204" pitchFamily="34" charset="0"/>
            </a:endParaRPr>
          </a:p>
          <a:p>
            <a:pPr>
              <a:spcBef>
                <a:spcPct val="50000"/>
              </a:spcBef>
            </a:pPr>
            <a:r>
              <a:rPr lang="sl-SI" altLang="sl-SI" b="1">
                <a:latin typeface="Maiandra GD" panose="020E0502030308020204" pitchFamily="34" charset="0"/>
              </a:rPr>
              <a:t>-</a:t>
            </a:r>
            <a:r>
              <a:rPr lang="sl-SI" altLang="sl-SI" b="1">
                <a:solidFill>
                  <a:srgbClr val="FFCC00"/>
                </a:solidFill>
                <a:latin typeface="Maiandra GD" panose="020E0502030308020204" pitchFamily="34" charset="0"/>
              </a:rPr>
              <a:t> </a:t>
            </a:r>
            <a:r>
              <a:rPr lang="sl-SI" altLang="sl-SI" sz="2000" b="1">
                <a:solidFill>
                  <a:srgbClr val="FFCC00"/>
                </a:solidFill>
                <a:latin typeface="Maiandra GD" panose="020E0502030308020204" pitchFamily="34" charset="0"/>
              </a:rPr>
              <a:t>Basketball </a:t>
            </a:r>
            <a:r>
              <a:rPr lang="sl-SI" altLang="sl-SI" sz="2000">
                <a:latin typeface="Maiandra GD" panose="020E0502030308020204" pitchFamily="34" charset="0"/>
              </a:rPr>
              <a:t>ist ein Halensport. Weil das Spiel dinamisch und schnell ist, ist es sehr beliebt(EU, ZDA).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sl-SI" altLang="sl-SI" sz="2000">
              <a:latin typeface="Maiandra GD" panose="020E0502030308020204" pitchFamily="34" charset="0"/>
            </a:endParaRPr>
          </a:p>
        </p:txBody>
      </p:sp>
      <p:pic>
        <p:nvPicPr>
          <p:cNvPr id="77829" name="Picture 5" descr="basketball">
            <a:extLst>
              <a:ext uri="{FF2B5EF4-FFF2-40B4-BE49-F238E27FC236}">
                <a16:creationId xmlns:a16="http://schemas.microsoft.com/office/drawing/2014/main" id="{DF506595-2119-4DE4-BF5C-E92E8F9A9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03575"/>
            <a:ext cx="4752975" cy="33147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>
            <a:extLst>
              <a:ext uri="{FF2B5EF4-FFF2-40B4-BE49-F238E27FC236}">
                <a16:creationId xmlns:a16="http://schemas.microsoft.com/office/drawing/2014/main" id="{0EC35726-CE15-4101-88CB-143A07290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04813"/>
            <a:ext cx="8208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6000" b="1">
                <a:solidFill>
                  <a:srgbClr val="FFCC00"/>
                </a:solidFill>
                <a:latin typeface="Arial" panose="020B0604020202020204" pitchFamily="34" charset="0"/>
              </a:rPr>
              <a:t>Die </a:t>
            </a:r>
            <a:r>
              <a:rPr lang="sl-SI" altLang="sl-SI" sz="6000" b="1">
                <a:solidFill>
                  <a:srgbClr val="FFCC00"/>
                </a:solidFill>
              </a:rPr>
              <a:t>Geschichte</a:t>
            </a: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09F498AD-DF16-4EBC-A0C7-10E6A3BA1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28813"/>
            <a:ext cx="6985000" cy="7794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l-SI" altLang="sl-SI"/>
              <a:t> Basketball hat sich nicht von einer anderen Sportart antwickelt,  </a:t>
            </a:r>
          </a:p>
          <a:p>
            <a:pPr>
              <a:spcBef>
                <a:spcPct val="50000"/>
              </a:spcBef>
            </a:pPr>
            <a:r>
              <a:rPr lang="sl-SI" altLang="sl-SI"/>
              <a:t>  </a:t>
            </a:r>
            <a:r>
              <a:rPr lang="sl-SI" altLang="sl-SI">
                <a:cs typeface="Tahoma" panose="020B0604030504040204" pitchFamily="34" charset="0"/>
              </a:rPr>
              <a:t>ein Mensch hat das Spiel erfunden.</a:t>
            </a:r>
            <a:endParaRPr lang="en-US" altLang="sl-SI">
              <a:cs typeface="Tahoma" panose="020B0604030504040204" pitchFamily="34" charset="0"/>
            </a:endParaRP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3046F5EA-A04A-463B-BE59-BFB6A889E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774950"/>
            <a:ext cx="7200900" cy="3667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- Das erste Spiel war auf dem Gimnasium YMCA am 20.januar 1892</a:t>
            </a:r>
          </a:p>
        </p:txBody>
      </p:sp>
      <p:pic>
        <p:nvPicPr>
          <p:cNvPr id="78856" name="Picture 8">
            <a:extLst>
              <a:ext uri="{FF2B5EF4-FFF2-40B4-BE49-F238E27FC236}">
                <a16:creationId xmlns:a16="http://schemas.microsoft.com/office/drawing/2014/main" id="{949486E2-9E6A-4615-94A5-46DEF9F5E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2714625" cy="331152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8" name="Picture 10">
            <a:extLst>
              <a:ext uri="{FF2B5EF4-FFF2-40B4-BE49-F238E27FC236}">
                <a16:creationId xmlns:a16="http://schemas.microsoft.com/office/drawing/2014/main" id="{E6A3A789-10E4-429A-BA5B-91B351E38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357563"/>
            <a:ext cx="2225675" cy="331152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0" name="Picture 12">
            <a:extLst>
              <a:ext uri="{FF2B5EF4-FFF2-40B4-BE49-F238E27FC236}">
                <a16:creationId xmlns:a16="http://schemas.microsoft.com/office/drawing/2014/main" id="{E856FE1A-C296-4520-BD1F-A75129207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76700"/>
            <a:ext cx="3173413" cy="258603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3" grpId="0" animBg="1"/>
      <p:bldP spid="788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aistopngo">
            <a:extLst>
              <a:ext uri="{FF2B5EF4-FFF2-40B4-BE49-F238E27FC236}">
                <a16:creationId xmlns:a16="http://schemas.microsoft.com/office/drawing/2014/main" id="{7F425AC3-CED1-4827-A9AA-283D1ECDC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835025"/>
            <a:ext cx="4808537" cy="5257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Line 5">
            <a:extLst>
              <a:ext uri="{FF2B5EF4-FFF2-40B4-BE49-F238E27FC236}">
                <a16:creationId xmlns:a16="http://schemas.microsoft.com/office/drawing/2014/main" id="{9CF188E9-08C3-4873-8D84-4C3752AABE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3663" y="1773238"/>
            <a:ext cx="1296987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9878" name="Text Box 6">
            <a:extLst>
              <a:ext uri="{FF2B5EF4-FFF2-40B4-BE49-F238E27FC236}">
                <a16:creationId xmlns:a16="http://schemas.microsoft.com/office/drawing/2014/main" id="{3BA166E7-E5F2-4667-84DC-3B52E2F1C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557338"/>
            <a:ext cx="1008063" cy="388937"/>
          </a:xfrm>
          <a:prstGeom prst="rect">
            <a:avLst/>
          </a:prstGeom>
          <a:noFill/>
          <a:ln w="22225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Der Ball</a:t>
            </a:r>
          </a:p>
        </p:txBody>
      </p:sp>
      <p:sp>
        <p:nvSpPr>
          <p:cNvPr id="79879" name="Line 7">
            <a:extLst>
              <a:ext uri="{FF2B5EF4-FFF2-40B4-BE49-F238E27FC236}">
                <a16:creationId xmlns:a16="http://schemas.microsoft.com/office/drawing/2014/main" id="{4C33F5D1-ACAD-4925-8307-6BABA18595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8263" y="2924175"/>
            <a:ext cx="2447925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9880" name="Text Box 8">
            <a:extLst>
              <a:ext uri="{FF2B5EF4-FFF2-40B4-BE49-F238E27FC236}">
                <a16:creationId xmlns:a16="http://schemas.microsoft.com/office/drawing/2014/main" id="{4469BFB9-A61D-47F8-B827-74238C8D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2708275"/>
            <a:ext cx="1296987" cy="388938"/>
          </a:xfrm>
          <a:prstGeom prst="rect">
            <a:avLst/>
          </a:prstGeom>
          <a:noFill/>
          <a:ln w="22225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Das Trikot</a:t>
            </a:r>
          </a:p>
        </p:txBody>
      </p:sp>
      <p:sp>
        <p:nvSpPr>
          <p:cNvPr id="79881" name="Line 9">
            <a:extLst>
              <a:ext uri="{FF2B5EF4-FFF2-40B4-BE49-F238E27FC236}">
                <a16:creationId xmlns:a16="http://schemas.microsoft.com/office/drawing/2014/main" id="{9C6F3DC5-211A-4C60-BE21-D78341A47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3284538"/>
            <a:ext cx="2519363" cy="936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9882" name="Text Box 10">
            <a:extLst>
              <a:ext uri="{FF2B5EF4-FFF2-40B4-BE49-F238E27FC236}">
                <a16:creationId xmlns:a16="http://schemas.microsoft.com/office/drawing/2014/main" id="{92E9709E-77F3-4B99-9B62-898F71096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3068638"/>
            <a:ext cx="1727200" cy="388937"/>
          </a:xfrm>
          <a:prstGeom prst="rect">
            <a:avLst/>
          </a:prstGeom>
          <a:solidFill>
            <a:schemeClr val="bg1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Die Spielhösen</a:t>
            </a:r>
          </a:p>
        </p:txBody>
      </p:sp>
      <p:sp>
        <p:nvSpPr>
          <p:cNvPr id="79883" name="Text Box 11">
            <a:extLst>
              <a:ext uri="{FF2B5EF4-FFF2-40B4-BE49-F238E27FC236}">
                <a16:creationId xmlns:a16="http://schemas.microsoft.com/office/drawing/2014/main" id="{C179D166-0073-48D1-870B-E51379A2A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149725"/>
            <a:ext cx="1800225" cy="388938"/>
          </a:xfrm>
          <a:prstGeom prst="rect">
            <a:avLst/>
          </a:prstGeom>
          <a:solidFill>
            <a:schemeClr val="bg1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Die Turnschuhe</a:t>
            </a:r>
          </a:p>
        </p:txBody>
      </p:sp>
      <p:sp>
        <p:nvSpPr>
          <p:cNvPr id="79884" name="Line 12">
            <a:extLst>
              <a:ext uri="{FF2B5EF4-FFF2-40B4-BE49-F238E27FC236}">
                <a16:creationId xmlns:a16="http://schemas.microsoft.com/office/drawing/2014/main" id="{7382857A-FD22-4233-9EB3-F9246EBF2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4292600"/>
            <a:ext cx="1152525" cy="1584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9885" name="Line 13">
            <a:extLst>
              <a:ext uri="{FF2B5EF4-FFF2-40B4-BE49-F238E27FC236}">
                <a16:creationId xmlns:a16="http://schemas.microsoft.com/office/drawing/2014/main" id="{7CC6D9D4-420A-4BD1-84BB-0751DCD874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4292600"/>
            <a:ext cx="3024187" cy="1223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9886" name="Text Box 14">
            <a:extLst>
              <a:ext uri="{FF2B5EF4-FFF2-40B4-BE49-F238E27FC236}">
                <a16:creationId xmlns:a16="http://schemas.microsoft.com/office/drawing/2014/main" id="{DD3A299C-9CA8-4133-8409-02610D832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2232025" cy="388937"/>
          </a:xfrm>
          <a:prstGeom prst="rect">
            <a:avLst/>
          </a:prstGeom>
          <a:solidFill>
            <a:schemeClr val="bg1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Das Gymnastikband</a:t>
            </a:r>
          </a:p>
        </p:txBody>
      </p:sp>
      <p:sp>
        <p:nvSpPr>
          <p:cNvPr id="79887" name="Line 15">
            <a:extLst>
              <a:ext uri="{FF2B5EF4-FFF2-40B4-BE49-F238E27FC236}">
                <a16:creationId xmlns:a16="http://schemas.microsoft.com/office/drawing/2014/main" id="{2E1BDF04-11B3-4434-A0BF-33CF085F4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404813"/>
            <a:ext cx="1873250" cy="1439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9888" name="Text Box 16">
            <a:extLst>
              <a:ext uri="{FF2B5EF4-FFF2-40B4-BE49-F238E27FC236}">
                <a16:creationId xmlns:a16="http://schemas.microsoft.com/office/drawing/2014/main" id="{61F73988-329C-4398-AFAE-7EEC09049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238" y="4076700"/>
            <a:ext cx="1547812" cy="388938"/>
          </a:xfrm>
          <a:prstGeom prst="rect">
            <a:avLst/>
          </a:prstGeom>
          <a:noFill/>
          <a:ln w="22225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Der Strumpf</a:t>
            </a:r>
          </a:p>
        </p:txBody>
      </p:sp>
      <p:sp>
        <p:nvSpPr>
          <p:cNvPr id="79889" name="Line 17">
            <a:extLst>
              <a:ext uri="{FF2B5EF4-FFF2-40B4-BE49-F238E27FC236}">
                <a16:creationId xmlns:a16="http://schemas.microsoft.com/office/drawing/2014/main" id="{01BC95E3-B006-405F-9F06-3A143EA1AC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92725" y="4365625"/>
            <a:ext cx="2159000" cy="935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9890" name="Text Box 18">
            <a:extLst>
              <a:ext uri="{FF2B5EF4-FFF2-40B4-BE49-F238E27FC236}">
                <a16:creationId xmlns:a16="http://schemas.microsoft.com/office/drawing/2014/main" id="{31CBCE24-E963-44EC-8C9C-DD0B7B0A5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773238"/>
            <a:ext cx="2016125" cy="373062"/>
          </a:xfrm>
          <a:prstGeom prst="rect">
            <a:avLst/>
          </a:prstGeom>
          <a:solidFill>
            <a:schemeClr val="bg1"/>
          </a:solidFill>
          <a:ln w="222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700"/>
              <a:t>Der Schiedsrichter</a:t>
            </a:r>
          </a:p>
        </p:txBody>
      </p:sp>
      <p:sp>
        <p:nvSpPr>
          <p:cNvPr id="79891" name="Line 19">
            <a:extLst>
              <a:ext uri="{FF2B5EF4-FFF2-40B4-BE49-F238E27FC236}">
                <a16:creationId xmlns:a16="http://schemas.microsoft.com/office/drawing/2014/main" id="{48FB9B3F-2BE3-4C74-AACE-2E2F369E2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2060575"/>
            <a:ext cx="1368425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9892" name="Text Box 20">
            <a:extLst>
              <a:ext uri="{FF2B5EF4-FFF2-40B4-BE49-F238E27FC236}">
                <a16:creationId xmlns:a16="http://schemas.microsoft.com/office/drawing/2014/main" id="{10E16BF9-69FA-4611-BB16-505F8CDC7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5300663"/>
            <a:ext cx="1547812" cy="388937"/>
          </a:xfrm>
          <a:prstGeom prst="rect">
            <a:avLst/>
          </a:prstGeom>
          <a:noFill/>
          <a:ln w="22225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Das Parkett</a:t>
            </a:r>
          </a:p>
        </p:txBody>
      </p:sp>
      <p:sp>
        <p:nvSpPr>
          <p:cNvPr id="79893" name="Line 21">
            <a:extLst>
              <a:ext uri="{FF2B5EF4-FFF2-40B4-BE49-F238E27FC236}">
                <a16:creationId xmlns:a16="http://schemas.microsoft.com/office/drawing/2014/main" id="{F5FC6B7A-0D7A-4750-8D97-AD13462BE7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2225" y="5516563"/>
            <a:ext cx="1008063" cy="2174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9894" name="Text Box 22">
            <a:extLst>
              <a:ext uri="{FF2B5EF4-FFF2-40B4-BE49-F238E27FC236}">
                <a16:creationId xmlns:a16="http://schemas.microsoft.com/office/drawing/2014/main" id="{F71783C0-55ED-4F73-A9F5-F6FAD5A4C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188913"/>
            <a:ext cx="2089150" cy="388937"/>
          </a:xfrm>
          <a:prstGeom prst="rect">
            <a:avLst/>
          </a:prstGeom>
          <a:noFill/>
          <a:ln w="22225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Die Basketballfans</a:t>
            </a:r>
          </a:p>
        </p:txBody>
      </p:sp>
      <p:sp>
        <p:nvSpPr>
          <p:cNvPr id="79895" name="Line 23">
            <a:extLst>
              <a:ext uri="{FF2B5EF4-FFF2-40B4-BE49-F238E27FC236}">
                <a16:creationId xmlns:a16="http://schemas.microsoft.com/office/drawing/2014/main" id="{B0873B85-DB1E-456E-8A25-0B0C8C95F3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4525" y="404813"/>
            <a:ext cx="1296988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79880" grpId="0" animBg="1"/>
      <p:bldP spid="79882" grpId="0" animBg="1"/>
      <p:bldP spid="79883" grpId="0" animBg="1"/>
      <p:bldP spid="79886" grpId="1" animBg="1"/>
      <p:bldP spid="79888" grpId="0" animBg="1"/>
      <p:bldP spid="79890" grpId="0" animBg="1"/>
      <p:bldP spid="79892" grpId="0" animBg="1"/>
      <p:bldP spid="798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NBA two-panel basketball">
            <a:hlinkClick r:id="rId2" tooltip="&quot;NBA two-panel basketball&quot;"/>
            <a:extLst>
              <a:ext uri="{FF2B5EF4-FFF2-40B4-BE49-F238E27FC236}">
                <a16:creationId xmlns:a16="http://schemas.microsoft.com/office/drawing/2014/main" id="{01ABA6AF-10DF-44E6-A866-53C0A2F7A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00438"/>
            <a:ext cx="2665413" cy="266541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1" name="Text Box 5">
            <a:extLst>
              <a:ext uri="{FF2B5EF4-FFF2-40B4-BE49-F238E27FC236}">
                <a16:creationId xmlns:a16="http://schemas.microsoft.com/office/drawing/2014/main" id="{15E34A40-585C-4203-BEC1-E62565AC6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65175"/>
            <a:ext cx="82089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4800" b="1">
                <a:solidFill>
                  <a:srgbClr val="FFCC00"/>
                </a:solidFill>
                <a:latin typeface="Arial" panose="020B0604020202020204" pitchFamily="34" charset="0"/>
              </a:rPr>
              <a:t>DER BASKETBALL Ball</a:t>
            </a:r>
          </a:p>
        </p:txBody>
      </p:sp>
      <p:pic>
        <p:nvPicPr>
          <p:cNvPr id="80902" name="Picture 6" descr="Traditional eight-panel basketball">
            <a:hlinkClick r:id="rId4" tooltip="&quot;Traditional eight-panel basketball&quot;"/>
            <a:extLst>
              <a:ext uri="{FF2B5EF4-FFF2-40B4-BE49-F238E27FC236}">
                <a16:creationId xmlns:a16="http://schemas.microsoft.com/office/drawing/2014/main" id="{5B94EE9C-43C5-48FE-8D0C-EB9EF30EA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00438"/>
            <a:ext cx="2665413" cy="266541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3" name="Text Box 7">
            <a:extLst>
              <a:ext uri="{FF2B5EF4-FFF2-40B4-BE49-F238E27FC236}">
                <a16:creationId xmlns:a16="http://schemas.microsoft.com/office/drawing/2014/main" id="{7E8C6356-555A-4CCC-86EE-983506F93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816225"/>
            <a:ext cx="3565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2000" b="1">
                <a:solidFill>
                  <a:srgbClr val="FFCC00"/>
                </a:solidFill>
                <a:latin typeface="Arial" panose="020B0604020202020204" pitchFamily="34" charset="0"/>
              </a:rPr>
              <a:t>Der NBA Ball…</a:t>
            </a:r>
          </a:p>
        </p:txBody>
      </p:sp>
      <p:sp>
        <p:nvSpPr>
          <p:cNvPr id="80904" name="Text Box 8">
            <a:extLst>
              <a:ext uri="{FF2B5EF4-FFF2-40B4-BE49-F238E27FC236}">
                <a16:creationId xmlns:a16="http://schemas.microsoft.com/office/drawing/2014/main" id="{B03607F4-93D4-446F-B022-BD70B9170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816225"/>
            <a:ext cx="4103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2000" b="1">
                <a:solidFill>
                  <a:srgbClr val="FFCC00"/>
                </a:solidFill>
                <a:latin typeface="Arial" panose="020B0604020202020204" pitchFamily="34" charset="0"/>
              </a:rPr>
              <a:t>Der allgeimeine Ball f</a:t>
            </a:r>
            <a:r>
              <a:rPr lang="en-US" altLang="sl-SI" sz="20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sl-SI" altLang="sl-SI" sz="20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uns…</a:t>
            </a:r>
            <a:endParaRPr lang="en-US" altLang="sl-SI" sz="2000" b="1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  <p:bldP spid="80903" grpId="0"/>
      <p:bldP spid="809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>
            <a:extLst>
              <a:ext uri="{FF2B5EF4-FFF2-40B4-BE49-F238E27FC236}">
                <a16:creationId xmlns:a16="http://schemas.microsoft.com/office/drawing/2014/main" id="{8DE746F9-145D-44BA-AF85-331DFA812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260350"/>
            <a:ext cx="2967037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>
            <a:extLst>
              <a:ext uri="{FF2B5EF4-FFF2-40B4-BE49-F238E27FC236}">
                <a16:creationId xmlns:a16="http://schemas.microsoft.com/office/drawing/2014/main" id="{70B568FD-A37B-4CEA-982B-ACD0585A7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3341688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7" name="Picture 7">
            <a:extLst>
              <a:ext uri="{FF2B5EF4-FFF2-40B4-BE49-F238E27FC236}">
                <a16:creationId xmlns:a16="http://schemas.microsoft.com/office/drawing/2014/main" id="{B62B49C2-89BA-47F1-9241-AEA07D328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45370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8" name="Picture 8">
            <a:extLst>
              <a:ext uri="{FF2B5EF4-FFF2-40B4-BE49-F238E27FC236}">
                <a16:creationId xmlns:a16="http://schemas.microsoft.com/office/drawing/2014/main" id="{AA1B5C99-EE5A-47E9-B4AF-07DE52685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6991350" cy="34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9" name="Text Box 9">
            <a:extLst>
              <a:ext uri="{FF2B5EF4-FFF2-40B4-BE49-F238E27FC236}">
                <a16:creationId xmlns:a16="http://schemas.microsoft.com/office/drawing/2014/main" id="{03E8BDA6-5F71-4BC8-815E-8E8600D65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56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 b="1">
                <a:solidFill>
                  <a:srgbClr val="FFCC00"/>
                </a:solidFill>
              </a:rPr>
              <a:t>Die besten Basketball ligen in der Welt sind: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>
            <a:extLst>
              <a:ext uri="{FF2B5EF4-FFF2-40B4-BE49-F238E27FC236}">
                <a16:creationId xmlns:a16="http://schemas.microsoft.com/office/drawing/2014/main" id="{B537654F-AF79-40C6-A056-A4E5FB7FA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2676525" cy="31686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0" name="Picture 6">
            <a:extLst>
              <a:ext uri="{FF2B5EF4-FFF2-40B4-BE49-F238E27FC236}">
                <a16:creationId xmlns:a16="http://schemas.microsoft.com/office/drawing/2014/main" id="{5E1D8800-CD2C-48B8-94D6-4A3CD157A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15888"/>
            <a:ext cx="2087563" cy="20193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Picture 7">
            <a:extLst>
              <a:ext uri="{FF2B5EF4-FFF2-40B4-BE49-F238E27FC236}">
                <a16:creationId xmlns:a16="http://schemas.microsoft.com/office/drawing/2014/main" id="{46F87042-6E3F-488A-B866-B818A35C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221163"/>
            <a:ext cx="1836738" cy="24479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2" name="Picture 8">
            <a:extLst>
              <a:ext uri="{FF2B5EF4-FFF2-40B4-BE49-F238E27FC236}">
                <a16:creationId xmlns:a16="http://schemas.microsoft.com/office/drawing/2014/main" id="{302E2038-A1A6-4F8E-A5D7-EA13D790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1773238" cy="24479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3" name="Picture 9">
            <a:extLst>
              <a:ext uri="{FF2B5EF4-FFF2-40B4-BE49-F238E27FC236}">
                <a16:creationId xmlns:a16="http://schemas.microsoft.com/office/drawing/2014/main" id="{A16B6E7F-7D51-4E23-934C-49FBB6A2E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186238"/>
            <a:ext cx="1766887" cy="24828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5" name="Picture 11">
            <a:extLst>
              <a:ext uri="{FF2B5EF4-FFF2-40B4-BE49-F238E27FC236}">
                <a16:creationId xmlns:a16="http://schemas.microsoft.com/office/drawing/2014/main" id="{A94D4132-C762-4DC1-B224-587302734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221163"/>
            <a:ext cx="2101850" cy="24479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6" name="Picture 12">
            <a:extLst>
              <a:ext uri="{FF2B5EF4-FFF2-40B4-BE49-F238E27FC236}">
                <a16:creationId xmlns:a16="http://schemas.microsoft.com/office/drawing/2014/main" id="{F3A645FF-1EC0-46DD-B705-5FC34D205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92375"/>
            <a:ext cx="2087563" cy="14097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7" name="Picture 13">
            <a:extLst>
              <a:ext uri="{FF2B5EF4-FFF2-40B4-BE49-F238E27FC236}">
                <a16:creationId xmlns:a16="http://schemas.microsoft.com/office/drawing/2014/main" id="{319379C5-D5C6-4CBD-8892-26FA53BD5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32013"/>
            <a:ext cx="1873250" cy="18732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8" name="Picture 14">
            <a:extLst>
              <a:ext uri="{FF2B5EF4-FFF2-40B4-BE49-F238E27FC236}">
                <a16:creationId xmlns:a16="http://schemas.microsoft.com/office/drawing/2014/main" id="{CB5617A5-7CE3-4913-A68E-77174AF14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7475"/>
            <a:ext cx="1873250" cy="18732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>
            <a:extLst>
              <a:ext uri="{FF2B5EF4-FFF2-40B4-BE49-F238E27FC236}">
                <a16:creationId xmlns:a16="http://schemas.microsoft.com/office/drawing/2014/main" id="{6461DF92-618B-409F-B0A2-1BB69E14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1584325" cy="158432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4" name="Picture 6">
            <a:extLst>
              <a:ext uri="{FF2B5EF4-FFF2-40B4-BE49-F238E27FC236}">
                <a16:creationId xmlns:a16="http://schemas.microsoft.com/office/drawing/2014/main" id="{7395334F-ABE7-438B-B196-7F71F4D96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49500"/>
            <a:ext cx="8964613" cy="446246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5" name="Text Box 7">
            <a:extLst>
              <a:ext uri="{FF2B5EF4-FFF2-40B4-BE49-F238E27FC236}">
                <a16:creationId xmlns:a16="http://schemas.microsoft.com/office/drawing/2014/main" id="{65B973A4-068A-4AF4-8442-F3D65052C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620713"/>
            <a:ext cx="63373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4800" b="1">
                <a:solidFill>
                  <a:srgbClr val="FFCC00"/>
                </a:solidFill>
                <a:latin typeface="Arial" panose="020B0604020202020204" pitchFamily="34" charset="0"/>
              </a:rPr>
              <a:t>EUROLEAGUE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>
            <a:extLst>
              <a:ext uri="{FF2B5EF4-FFF2-40B4-BE49-F238E27FC236}">
                <a16:creationId xmlns:a16="http://schemas.microsoft.com/office/drawing/2014/main" id="{AEF71775-21F3-40BE-946D-8A80B38CE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944563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7" name="Picture 5">
            <a:extLst>
              <a:ext uri="{FF2B5EF4-FFF2-40B4-BE49-F238E27FC236}">
                <a16:creationId xmlns:a16="http://schemas.microsoft.com/office/drawing/2014/main" id="{3562BBC8-7BEB-4074-B663-954F59E36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71738"/>
            <a:ext cx="8569325" cy="196532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8" name="Picture 6">
            <a:extLst>
              <a:ext uri="{FF2B5EF4-FFF2-40B4-BE49-F238E27FC236}">
                <a16:creationId xmlns:a16="http://schemas.microsoft.com/office/drawing/2014/main" id="{AF737B18-DA1C-48C6-A4B2-A186E2E00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13250"/>
            <a:ext cx="8569325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9" name="Text Box 7">
            <a:extLst>
              <a:ext uri="{FF2B5EF4-FFF2-40B4-BE49-F238E27FC236}">
                <a16:creationId xmlns:a16="http://schemas.microsoft.com/office/drawing/2014/main" id="{CBE0A53A-F4A2-4554-A807-788BB7DC0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620713"/>
            <a:ext cx="6337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6000" b="1">
                <a:solidFill>
                  <a:srgbClr val="FFCC00"/>
                </a:solidFill>
                <a:latin typeface="Arial" panose="020B0604020202020204" pitchFamily="34" charset="0"/>
              </a:rPr>
              <a:t>NBA Ligen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/>
    </p:bldLst>
  </p:timing>
</p:sld>
</file>

<file path=ppt/theme/theme1.xml><?xml version="1.0" encoding="utf-8"?>
<a:theme xmlns:a="http://schemas.openxmlformats.org/drawingml/2006/main" name="Migljanje">
  <a:themeElements>
    <a:clrScheme name="Migljanje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Migljanj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igljanje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gljanje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gljanje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gljanje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gljanje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gljanje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gljanje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gljanje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gljanje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0</TotalTime>
  <Words>218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Maiandra GD</vt:lpstr>
      <vt:lpstr>Tahoma</vt:lpstr>
      <vt:lpstr>Wingdings</vt:lpstr>
      <vt:lpstr>Migljanje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2019-06-03T09:05:17Z</dcterms:created>
  <dcterms:modified xsi:type="dcterms:W3CDTF">2019-06-03T09:05:17Z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