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2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08DB358A-A9D5-4FBC-84AC-6B267EA945A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3" name="Group 3">
              <a:extLst>
                <a:ext uri="{FF2B5EF4-FFF2-40B4-BE49-F238E27FC236}">
                  <a16:creationId xmlns:a16="http://schemas.microsoft.com/office/drawing/2014/main" id="{B675FF46-3795-41C2-883D-CE97864F28F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4" name="Freeform 4">
                <a:extLst>
                  <a:ext uri="{FF2B5EF4-FFF2-40B4-BE49-F238E27FC236}">
                    <a16:creationId xmlns:a16="http://schemas.microsoft.com/office/drawing/2014/main" id="{89798082-A9ED-4A6F-973C-899166BAC67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25" name="Freeform 5">
                <a:extLst>
                  <a:ext uri="{FF2B5EF4-FFF2-40B4-BE49-F238E27FC236}">
                    <a16:creationId xmlns:a16="http://schemas.microsoft.com/office/drawing/2014/main" id="{68D9DC5B-74FD-4EA7-B9EF-F1D8FA12E94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26" name="Freeform 6">
                <a:extLst>
                  <a:ext uri="{FF2B5EF4-FFF2-40B4-BE49-F238E27FC236}">
                    <a16:creationId xmlns:a16="http://schemas.microsoft.com/office/drawing/2014/main" id="{470E2242-1785-44AD-9E1A-5E1FBB92E5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27" name="Freeform 7">
                <a:extLst>
                  <a:ext uri="{FF2B5EF4-FFF2-40B4-BE49-F238E27FC236}">
                    <a16:creationId xmlns:a16="http://schemas.microsoft.com/office/drawing/2014/main" id="{B6763639-D627-4905-A272-01C8C5BE6AC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28" name="Freeform 8">
                <a:extLst>
                  <a:ext uri="{FF2B5EF4-FFF2-40B4-BE49-F238E27FC236}">
                    <a16:creationId xmlns:a16="http://schemas.microsoft.com/office/drawing/2014/main" id="{D2A317F9-73FC-411E-9DFB-03FF951AE5F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5129" name="Freeform 9">
              <a:extLst>
                <a:ext uri="{FF2B5EF4-FFF2-40B4-BE49-F238E27FC236}">
                  <a16:creationId xmlns:a16="http://schemas.microsoft.com/office/drawing/2014/main" id="{8116BD08-BB2C-4F7B-95E5-799AA94A6A1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30" name="Freeform 10">
              <a:extLst>
                <a:ext uri="{FF2B5EF4-FFF2-40B4-BE49-F238E27FC236}">
                  <a16:creationId xmlns:a16="http://schemas.microsoft.com/office/drawing/2014/main" id="{AAD8C9B0-3B02-4F45-9DD4-D72997EF2FB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5131" name="Rectangle 11">
            <a:extLst>
              <a:ext uri="{FF2B5EF4-FFF2-40B4-BE49-F238E27FC236}">
                <a16:creationId xmlns:a16="http://schemas.microsoft.com/office/drawing/2014/main" id="{C47D0BC4-29B0-48E8-A170-2D8EC79F29F4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5132" name="Rectangle 12">
            <a:extLst>
              <a:ext uri="{FF2B5EF4-FFF2-40B4-BE49-F238E27FC236}">
                <a16:creationId xmlns:a16="http://schemas.microsoft.com/office/drawing/2014/main" id="{E6F9DCDA-6210-40B8-9EF9-32D4A48113B4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5133" name="Rectangle 13">
            <a:extLst>
              <a:ext uri="{FF2B5EF4-FFF2-40B4-BE49-F238E27FC236}">
                <a16:creationId xmlns:a16="http://schemas.microsoft.com/office/drawing/2014/main" id="{FF3DD9E1-AD8E-4301-BD3A-A56AF105AA35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134" name="Rectangle 14">
            <a:extLst>
              <a:ext uri="{FF2B5EF4-FFF2-40B4-BE49-F238E27FC236}">
                <a16:creationId xmlns:a16="http://schemas.microsoft.com/office/drawing/2014/main" id="{8A832FE4-052A-424D-ABA2-112A95530D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135" name="Rectangle 15">
            <a:extLst>
              <a:ext uri="{FF2B5EF4-FFF2-40B4-BE49-F238E27FC236}">
                <a16:creationId xmlns:a16="http://schemas.microsoft.com/office/drawing/2014/main" id="{81A71B75-5411-49B7-B212-4B646858B4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F1B993-A08C-4235-A878-271E99B8CFC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38CA-35A4-4FDE-B866-5B6755D56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1DCBF-AD15-413C-8C73-1A8A8DCFC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D617E-63F2-4505-9025-9C6DD9190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51AC5-3407-498A-BB8B-3FACB48B5F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0787AC-803F-4488-95A7-B62F190254A2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AA466-D541-4653-874E-BFC3FEEF27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6144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1848A1-6B5F-4959-98ED-384DE58048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CD0ADF-D9F3-4D90-A6BD-A9712A6B9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8FDDF-910C-4E5B-8A4A-41C8324C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B5201-16A7-4EA8-B2FA-B2520696E9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45BBD1-76AE-477E-B985-2793D9A39F7D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C0283-FF22-4550-A279-CCABBBC5036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84372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01410-8992-4822-8D14-63EE8B0AB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D94A27-7433-4A0A-AD1C-ED87BC8599D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59E76-87E6-4B25-8F4C-7AD4E9D5AF2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94E10C-8510-4E5C-BFE8-313B9A096D2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59C418-26AF-4DAF-8256-4C5BC5FCD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5D57F8-92F2-4972-8B53-B20FCCFCB5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429CE3-783F-4C34-B5CB-3210C041462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5995C4-BD68-43B2-8968-7BF2967A7CE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43530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F97D5-B968-4F43-BAAF-5F14A89D1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6A947-6ACC-491A-925B-493BF9C73A3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10201-ACCC-498D-92FF-D73E25A86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8F5F6-7F77-42FE-B0FE-CED4704078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3374F-FA0F-40EB-B5E9-42D862E894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F5FAB6-A182-4AB2-9C5D-72B9A19445C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76F33C6-6D70-445C-8ED1-2FCCE49C0A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7766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85BF2-2333-4EB8-B76E-FD8AFA562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6A3DA-CF54-4C82-8852-B2E9AC088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BAACD-57A4-449E-B1B5-AD369D0E1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2669F-8ADB-43A5-B0CD-4B9D883AFE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49978D-59C4-4174-9714-48D0F559A9B8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44B33-40BC-4C4D-90CE-17C7B4678D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7332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42B11-C120-4B4F-A4E8-F8AB821D8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54A13-7BF8-484A-989A-6FE54D9F6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765F0-C95F-409F-B242-17AE1100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C2187-F246-49A9-A787-C9F8A0D4D5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48543E-8038-4C35-8B88-5CFAF8162BFF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BFE96-E513-4237-A0F0-EDE20E718A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7847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5472C-C333-408D-895A-68D35AD03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61E95-037B-4128-B0FB-1735F53F61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AEC33-BA2D-4342-93B6-0840F6F18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40735-9E21-4ACB-A322-FDF8CF61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45A09-3608-41CB-88B5-E0BDC6AD1F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85401E-2C5C-4AF4-8014-7B9DC6C86473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672BBC-8027-4577-BD72-E991FBF7DF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7574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6352A-CD28-4DAE-BE4C-0195D33E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9BFA9-2BCD-49CE-82F9-9FD4B8F94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64366-05A4-47DE-8EE5-73F32D71D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5EB1CF-3571-427E-AEED-096B52F915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145446-B422-4BB3-909C-08EA27EBDB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D785E7-F10D-4D81-829C-8DFF0A76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6E0178D-1ED2-4BEA-816C-F290988231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AF08DD-60FC-4FE0-9D65-BAF2CFFDFBB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9F34F98-F9C2-4A84-8863-2F6ACD39126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22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9CAFF-7A15-43C1-B8AD-C2E078D6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353FBD-7642-44D7-8165-1C203983B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4595C-EB61-462F-9454-40354782A3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869402-44E9-41AA-A92A-08034CA78309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FCECF-4B38-4FB9-A033-56963FEB11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2262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4BD60-428D-45AD-A9BE-5A193F179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70FE05-2524-41D1-B3DA-65290CBE53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54B2EA-E354-4878-8DD9-CB018D9C3125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CFAC05-5C68-4B87-91DC-983BC73FC5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4277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2AD47-16F7-46D8-AFB3-61CB01C1C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43177-C0FF-40C1-B269-AE59C98CB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83798-957D-4470-AA40-3C1603C45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24A58-6ABA-4924-8FE3-AD63CA58D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2CEBE-A344-4C3A-9621-55DB7DBC5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E76BB51-9C3F-4897-B3E3-36129A92D8D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5D381FD-B360-48A4-A7C4-B83FC5D16D0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8469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0DC7E-A5D9-4A7B-9768-CD39C6820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FA7758-89D5-4864-9918-007B48100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78FB0-7483-4E36-A73A-2AFB3F192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C36D9-8D7D-41E4-9050-2F773DBE0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9F3A0-1CB9-41A3-AB7B-0154CFA489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37FE65-8EE5-43C3-A1AD-72174538046C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2BB2C1-4BF0-4F9F-B8B2-500CF1CAE9C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496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F0DF845-A22D-410A-8891-A71AC43E17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6DDA681-04B0-4BDC-A67C-EC7DC948AD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7EFB201-12D8-4B0E-A1CC-76F0F0C16828}" type="slidenum">
              <a:rPr lang="sl-SI" altLang="sl-SI"/>
              <a:pPr/>
              <a:t>‹#›</a:t>
            </a:fld>
            <a:endParaRPr lang="sl-SI" altLang="sl-SI"/>
          </a:p>
        </p:txBody>
      </p:sp>
      <p:grpSp>
        <p:nvGrpSpPr>
          <p:cNvPr id="4100" name="Group 4">
            <a:extLst>
              <a:ext uri="{FF2B5EF4-FFF2-40B4-BE49-F238E27FC236}">
                <a16:creationId xmlns:a16="http://schemas.microsoft.com/office/drawing/2014/main" id="{AD6960B7-A817-4F8D-8FC4-A1DD5DB178E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1" name="Group 5">
              <a:extLst>
                <a:ext uri="{FF2B5EF4-FFF2-40B4-BE49-F238E27FC236}">
                  <a16:creationId xmlns:a16="http://schemas.microsoft.com/office/drawing/2014/main" id="{62830A4D-FE9A-4EF3-A30A-42E44BF19E5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>
                <a:extLst>
                  <a:ext uri="{FF2B5EF4-FFF2-40B4-BE49-F238E27FC236}">
                    <a16:creationId xmlns:a16="http://schemas.microsoft.com/office/drawing/2014/main" id="{3EB4D44B-7A50-41B6-9BD1-7D0EAACAF82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03" name="Freeform 7">
                <a:extLst>
                  <a:ext uri="{FF2B5EF4-FFF2-40B4-BE49-F238E27FC236}">
                    <a16:creationId xmlns:a16="http://schemas.microsoft.com/office/drawing/2014/main" id="{AA39D170-5E38-440F-BBF4-81CDA1F23CF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04" name="Freeform 8">
                <a:extLst>
                  <a:ext uri="{FF2B5EF4-FFF2-40B4-BE49-F238E27FC236}">
                    <a16:creationId xmlns:a16="http://schemas.microsoft.com/office/drawing/2014/main" id="{92D125C5-C9B3-43B0-9B25-68DA6FAAFF6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05" name="Freeform 9">
                <a:extLst>
                  <a:ext uri="{FF2B5EF4-FFF2-40B4-BE49-F238E27FC236}">
                    <a16:creationId xmlns:a16="http://schemas.microsoft.com/office/drawing/2014/main" id="{0DE84DCF-0F80-41F5-843E-A9074865ABA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06" name="Freeform 10">
                <a:extLst>
                  <a:ext uri="{FF2B5EF4-FFF2-40B4-BE49-F238E27FC236}">
                    <a16:creationId xmlns:a16="http://schemas.microsoft.com/office/drawing/2014/main" id="{FFE505C7-8C6E-4FCC-80BF-1ED9EDB393B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4107" name="Freeform 11">
              <a:extLst>
                <a:ext uri="{FF2B5EF4-FFF2-40B4-BE49-F238E27FC236}">
                  <a16:creationId xmlns:a16="http://schemas.microsoft.com/office/drawing/2014/main" id="{16759747-DAA5-4C4C-95DB-3AF27F1188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4108" name="Freeform 12">
              <a:extLst>
                <a:ext uri="{FF2B5EF4-FFF2-40B4-BE49-F238E27FC236}">
                  <a16:creationId xmlns:a16="http://schemas.microsoft.com/office/drawing/2014/main" id="{C0F18431-F4A9-45EE-839F-A9424365EF2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4109" name="Rectangle 13">
            <a:extLst>
              <a:ext uri="{FF2B5EF4-FFF2-40B4-BE49-F238E27FC236}">
                <a16:creationId xmlns:a16="http://schemas.microsoft.com/office/drawing/2014/main" id="{25F8349E-17E3-43A5-B8B6-412971F43CD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4110" name="Rectangle 14">
            <a:extLst>
              <a:ext uri="{FF2B5EF4-FFF2-40B4-BE49-F238E27FC236}">
                <a16:creationId xmlns:a16="http://schemas.microsoft.com/office/drawing/2014/main" id="{934A4075-3F4E-43C9-A262-4EF8623CE8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endParaRPr lang="sl-SI" altLang="sl-SI"/>
          </a:p>
        </p:txBody>
      </p:sp>
      <p:sp>
        <p:nvSpPr>
          <p:cNvPr id="4111" name="Rectangle 15">
            <a:extLst>
              <a:ext uri="{FF2B5EF4-FFF2-40B4-BE49-F238E27FC236}">
                <a16:creationId xmlns:a16="http://schemas.microsoft.com/office/drawing/2014/main" id="{86219B0E-D3E5-4AEE-BA75-9A9C609621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10AC0AF-5C0E-473F-B6DA-1008B6921D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1920875"/>
          </a:xfrm>
        </p:spPr>
        <p:txBody>
          <a:bodyPr/>
          <a:lstStyle/>
          <a:p>
            <a:r>
              <a:rPr lang="sl-SI" altLang="sl-SI" sz="4800"/>
              <a:t>WO KANN MAN WOHNEN?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66838807-EE16-47AD-9006-44BC7721C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276475"/>
            <a:ext cx="45720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29244575-2D0F-41EB-AA37-E55F6D7CC98F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84416E68-6531-432D-882E-035797E8FB6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das Umgebindehaus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47F3A0D-99C2-4365-AD55-1ED462D6251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Das Umgebindehaus ist eine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Weiterentwicklung des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Blockhauses, und vor allem in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einem Gebiet von Schlesien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 über die Oberlausitz und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Nordböhmen bis in die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Sächsische Schweiz verbreitet. </a:t>
            </a:r>
          </a:p>
        </p:txBody>
      </p:sp>
      <p:pic>
        <p:nvPicPr>
          <p:cNvPr id="28676" name="Picture 4">
            <a:extLst>
              <a:ext uri="{FF2B5EF4-FFF2-40B4-BE49-F238E27FC236}">
                <a16:creationId xmlns:a16="http://schemas.microsoft.com/office/drawing/2014/main" id="{0BAC3CA3-AB0E-4307-85CA-CA252EEF4DC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557338"/>
            <a:ext cx="1714500" cy="1285875"/>
          </a:xfrm>
          <a:noFill/>
          <a:ln/>
        </p:spPr>
      </p:pic>
      <p:pic>
        <p:nvPicPr>
          <p:cNvPr id="28678" name="Picture 6">
            <a:extLst>
              <a:ext uri="{FF2B5EF4-FFF2-40B4-BE49-F238E27FC236}">
                <a16:creationId xmlns:a16="http://schemas.microsoft.com/office/drawing/2014/main" id="{0D85357B-5B89-459C-B793-6C66417A3AC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1628775"/>
            <a:ext cx="1714500" cy="1238250"/>
          </a:xfrm>
          <a:noFill/>
          <a:ln/>
        </p:spPr>
      </p:pic>
      <p:pic>
        <p:nvPicPr>
          <p:cNvPr id="28680" name="Picture 8">
            <a:extLst>
              <a:ext uri="{FF2B5EF4-FFF2-40B4-BE49-F238E27FC236}">
                <a16:creationId xmlns:a16="http://schemas.microsoft.com/office/drawing/2014/main" id="{EB56B6A7-8BFD-426B-A6DE-8934AE757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357563"/>
            <a:ext cx="17145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1" name="Picture 9">
            <a:extLst>
              <a:ext uri="{FF2B5EF4-FFF2-40B4-BE49-F238E27FC236}">
                <a16:creationId xmlns:a16="http://schemas.microsoft.com/office/drawing/2014/main" id="{C0A30218-763A-4F36-BA7E-23B8961E5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429000"/>
            <a:ext cx="17145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0329D58-CD7A-466F-959B-BDDE104579E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das Plattenbau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3BEAB1B9-B3C9-4157-882F-5B90032C258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48322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2000"/>
              <a:t>Plattenbauten sind vorwiegend aus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/>
              <a:t>Betonfertigteilplatten hergestellte Gebäude, die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/>
              <a:t>Plattenbauweise beschreibt demnach ein weit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/>
              <a:t>verbreitetes Bauverfahren. In der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/>
              <a:t>Umgangssprache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/>
              <a:t>wird der Begriff Plattenbau häufig verengt auf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/>
              <a:t>einheitlich gestaltete Wohnplattenbauten in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/>
              <a:t>Großwohnsiedlungen, wie sie insbesondere in der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/>
              <a:t>DDR verbreitet waren. </a:t>
            </a: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CB4133B2-19A1-4542-B650-B3E2DA1472D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1700213"/>
            <a:ext cx="1714500" cy="1143000"/>
          </a:xfrm>
          <a:noFill/>
          <a:ln/>
        </p:spPr>
      </p:pic>
      <p:pic>
        <p:nvPicPr>
          <p:cNvPr id="31750" name="Picture 6">
            <a:extLst>
              <a:ext uri="{FF2B5EF4-FFF2-40B4-BE49-F238E27FC236}">
                <a16:creationId xmlns:a16="http://schemas.microsoft.com/office/drawing/2014/main" id="{F93C89D6-AB05-4674-9A6D-A41D6B50AF0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3789363"/>
            <a:ext cx="2857500" cy="2143125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7D14CD3-B41A-498B-B6FA-871D267FA85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das Massivbau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72D966F-6537-4F80-BBCF-AD8DE6EC563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1800"/>
              <a:t>Insbesondere in der Lehre an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1800"/>
              <a:t>Hochschulen oder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1800"/>
              <a:t>Universitäten und auch bei den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1800"/>
              <a:t>Prüfingenieure für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1800"/>
              <a:t>Bautechnik gilt diese Definition: Der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1800"/>
              <a:t>Begriff Massivbau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1800"/>
              <a:t>umfasst alle Baukonstruktionen aus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1800"/>
              <a:t>Mauerwerk, Beton,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1800"/>
              <a:t>Stahlbeton oder Spannbeton. Im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1800"/>
              <a:t>Gegensatz hierzu steht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1800"/>
              <a:t> der Leichtbau bzw. die Verwendung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1800"/>
              <a:t>anderer Materialien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1800"/>
              <a:t> wie zum Beispiel beim Holzbau, Stahlbau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1800"/>
              <a:t>oder Aluminiumbau. </a:t>
            </a: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786F10C1-B55E-41AC-B5B5-56520D4AAF2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2133600"/>
            <a:ext cx="4038600" cy="2705100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879CB04-41BB-4825-A2A9-B0D0A5FB90E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das Doppelhaus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E84BEA51-2549-4F0F-B250-F721B5FEC26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Zwei Wohnhäuser habenan der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Grundstücksgrenze eine gemeinsame Seitenwand. </a:t>
            </a:r>
          </a:p>
        </p:txBody>
      </p:sp>
      <p:pic>
        <p:nvPicPr>
          <p:cNvPr id="36869" name="Picture 5">
            <a:extLst>
              <a:ext uri="{FF2B5EF4-FFF2-40B4-BE49-F238E27FC236}">
                <a16:creationId xmlns:a16="http://schemas.microsoft.com/office/drawing/2014/main" id="{4B4B12E8-EA11-4341-9E88-343CC804109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3357563"/>
            <a:ext cx="3140075" cy="2185987"/>
          </a:xfrm>
          <a:noFill/>
          <a:ln/>
        </p:spPr>
      </p:pic>
      <p:pic>
        <p:nvPicPr>
          <p:cNvPr id="36871" name="Picture 7">
            <a:extLst>
              <a:ext uri="{FF2B5EF4-FFF2-40B4-BE49-F238E27FC236}">
                <a16:creationId xmlns:a16="http://schemas.microsoft.com/office/drawing/2014/main" id="{A823CEF6-EA40-4F9D-87BC-6905B827463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3500438"/>
            <a:ext cx="2686050" cy="1905000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04BF7432-AA5C-4B7D-8D9E-A57EB7B1C51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das Reihenhaus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01339742-2798-4DE6-8B02-B1756FDF502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Die Bezeichnung Reihenhaus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 wird im Bauwesen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 verwendet und beschreibt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 mehrere (mindestens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 drei) aneinander gebaute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 Wohngebäude.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 Stoßen nur zwei Gebäude mit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ihren Seitenwänden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 aneinander, spricht man von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einem Doppelhaus.</a:t>
            </a:r>
            <a:r>
              <a:rPr lang="sl-SI" altLang="sl-SI" sz="2800"/>
              <a:t> </a:t>
            </a:r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DBA70544-7ABC-4586-A71E-40397D9850F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557338"/>
            <a:ext cx="1468438" cy="2185987"/>
          </a:xfrm>
          <a:noFill/>
          <a:ln/>
        </p:spPr>
      </p:pic>
      <p:pic>
        <p:nvPicPr>
          <p:cNvPr id="39942" name="Picture 6">
            <a:extLst>
              <a:ext uri="{FF2B5EF4-FFF2-40B4-BE49-F238E27FC236}">
                <a16:creationId xmlns:a16="http://schemas.microsoft.com/office/drawing/2014/main" id="{05C1F221-96AE-4E79-8326-70665E226AF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4292600"/>
            <a:ext cx="2857500" cy="2143125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449140D-0DCB-4BA3-887C-E0F3A8F147A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/>
              <a:t>STRANDHOTEL HIDDENSEE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8383EA9-AEEA-4102-815D-D75C02FC8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Ein Erlebnis ist auch unser Strandhotel Hiddensee. Es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Liegt direkt am Strand und bietet viel Komfort. Alle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Zimmer haben Bad und WC und einen Balkon. Es gibt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ein Hallenbad mit Sauna, einen Privatstrand, eine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Terrasse, eine Bar, ein Cafe, ein Restaurant, eine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 Diskothek, einen Leseraum, ein Fernsehzimmer…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800"/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Urlaub in unserem Strandhotel ist ein Erlebnis.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93B31C4-AF61-4E01-94D5-286197F07BA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A3B2BE88-F352-4AC9-A2E4-C8370E93B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Urlaub auf der Ostseeinsel Hiddensee ist ein Erlebnis. Es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 gibt keine Industrie und Autos dürfen auf der Insel nicht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Fahren, denn Hiddensee ist ein Naturschutzgebiet. Die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Strände sind sauber die Wiesen und Wälder sind noch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nicht zerstört. Hier finden Soie Ruhe und Erholung.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F102921B-79CB-458A-8F7E-4320FC06984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8B5F5706-8751-4B65-BA94-8304778D12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/>
              <a:t>Literatur: Internet (Haus – Wikipedia)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            Themen neu 1 (Kursbuch)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5A6C86D-A2F2-46D6-86F5-1732EE55D09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Wohnung objekts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FD5FF73-2D9E-43F9-BC91-207871A795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sl-SI" altLang="sl-SI"/>
              <a:t>Haus </a:t>
            </a:r>
            <a:endParaRPr lang="sl-SI" altLang="sl-SI" sz="2800"/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sl-SI" altLang="sl-SI" sz="2800"/>
              <a:t>Als Haus bezeichnet man allgemein jedes Gebäude, das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sl-SI" altLang="sl-SI" sz="2800"/>
              <a:t> Menschen zum Wohnen, Unterkunft und Beschäftigung 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sl-SI" altLang="sl-SI" sz="2800"/>
              <a:t>dient.</a:t>
            </a:r>
          </a:p>
          <a:p>
            <a:pPr marL="609600" indent="-609600">
              <a:buFont typeface="Wingdings" panose="05000000000000000000" pitchFamily="2" charset="2"/>
              <a:buNone/>
            </a:pPr>
            <a:endParaRPr lang="sl-SI" altLang="sl-SI" sz="2800"/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sl-SI" altLang="sl-SI" sz="2800"/>
              <a:t>Abteilung die Häuser: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sl-SI" altLang="sl-SI" sz="2800"/>
              <a:t>1. Häuser nach Nutzung sind Bauernhaus, Wohnhaus, </a:t>
            </a:r>
          </a:p>
          <a:p>
            <a:pPr marL="609600" indent="-609600">
              <a:buFont typeface="Wingdings" panose="05000000000000000000" pitchFamily="2" charset="2"/>
              <a:buNone/>
            </a:pPr>
            <a:r>
              <a:rPr lang="sl-SI" altLang="sl-SI" sz="2800"/>
              <a:t>Einfamilienwohnhaus und Mehrfamilienwohnhaus.</a:t>
            </a:r>
          </a:p>
          <a:p>
            <a:pPr marL="609600" indent="-609600">
              <a:buFont typeface="Wingdings" panose="05000000000000000000" pitchFamily="2" charset="2"/>
              <a:buNone/>
            </a:pPr>
            <a:endParaRPr lang="sl-SI" altLang="sl-SI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E098BD7-A3AE-4E9D-8DF2-1940A5BE0B5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F92AC0B-99A3-44B0-9B00-2938BF785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800"/>
              <a:t>2. Häuser nach der Baukonstruktion zum Beispiel sind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800"/>
              <a:t>Blockhaus, Grubenhaus, Skelettbau, Fachwerkhaus,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800"/>
              <a:t>Umgebindehaus, Glashaus, Plattenbau und Massivbau.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8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800"/>
              <a:t>3. Häuser nach der Stellung zu Nachbargebäuden sind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800"/>
              <a:t>Freistehendes Haus, Doppelhaus und Reihenhaus.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sl-SI" altLang="sl-SI" sz="28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800"/>
              <a:t>4. Häuser nach der Form des Grundrisses sind Punkthaus,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800"/>
              <a:t> Einraumhaus, Ehrenhof, Vierkanthof und Hofhaus.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228FA1B-9A22-4A92-A0EF-BD2CD4A536E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das Bauernhaus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E1ECB1F-DA09-4C8C-BCBC-6C4A0FECC9B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400"/>
              <a:t>Ein Bauer kombiniert oft ein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400"/>
              <a:t>Wohnhaus mit einer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400"/>
              <a:t>Scheune zu einem Bauernhaus.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400"/>
              <a:t>Darin ist Platz für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400"/>
              <a:t>seine Familie und weitere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400"/>
              <a:t>Verwandte wie zum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400"/>
              <a:t> Beispiel die Großeltern. Die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400"/>
              <a:t>angebaute Scheune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400"/>
              <a:t>dient als Lager, Stall oder als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400"/>
              <a:t>Unterstand für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400"/>
              <a:t>landwirtschäftliches Gerät. 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3BC00ED9-D531-4FA4-A92D-22EF2FA52A7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0" y="1668463"/>
            <a:ext cx="3048000" cy="2047875"/>
          </a:xfrm>
          <a:noFill/>
          <a:ln/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8EDFDD64-3239-4E3C-A4CB-BD835850DD2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4005263"/>
            <a:ext cx="2857500" cy="2105025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4D74A27-B982-444E-A2E3-023A495B3C7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das Wohnhaus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F489CF4-D5E5-44AD-89DA-075A80FD619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Wohnhaus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1. Einfamilienwohnhaus: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Ein Gebäude mit genau einer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Wohnenheit.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2. Mehrfamilienhaus: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Ein Gebäude mit mehreren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Wohnungen.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800"/>
              <a:t> </a:t>
            </a:r>
          </a:p>
        </p:txBody>
      </p:sp>
      <p:pic>
        <p:nvPicPr>
          <p:cNvPr id="13319" name="Picture 7">
            <a:extLst>
              <a:ext uri="{FF2B5EF4-FFF2-40B4-BE49-F238E27FC236}">
                <a16:creationId xmlns:a16="http://schemas.microsoft.com/office/drawing/2014/main" id="{054F2FAF-8FB9-4964-A814-AF2F0FC88CA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484313"/>
            <a:ext cx="2862262" cy="2185987"/>
          </a:xfrm>
          <a:noFill/>
          <a:ln/>
        </p:spPr>
      </p:pic>
      <p:sp>
        <p:nvSpPr>
          <p:cNvPr id="13317" name="Line 5">
            <a:extLst>
              <a:ext uri="{FF2B5EF4-FFF2-40B4-BE49-F238E27FC236}">
                <a16:creationId xmlns:a16="http://schemas.microsoft.com/office/drawing/2014/main" id="{8F93132A-BDCE-43F6-92F5-15F52BDFDA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2133600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13321" name="Picture 9">
            <a:extLst>
              <a:ext uri="{FF2B5EF4-FFF2-40B4-BE49-F238E27FC236}">
                <a16:creationId xmlns:a16="http://schemas.microsoft.com/office/drawing/2014/main" id="{A2F4BCEA-FA35-4821-8D96-56E7AFA74D0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4149725"/>
            <a:ext cx="1709738" cy="2187575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E707A6F-6097-443D-BE30-58E5D80452E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das Blockhaus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7AB3240-E8F4-4944-88C1-46FEE2C5267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Ein Blockhaus oder eine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Blockhütte ist ein Gebäude mit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 Wänden aus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übereinanderliegenden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Baumstämmen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("Naturstammhaus" bzw.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 "Baumstammhaus") oder aus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Balken. 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2400"/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7BD1C588-3F93-4E92-A2CC-B96CD41BF9F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628775"/>
            <a:ext cx="1714500" cy="1181100"/>
          </a:xfrm>
          <a:noFill/>
          <a:ln/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1EDD76D5-6C6F-4F23-A4B6-0B9F572608B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3284538"/>
            <a:ext cx="1714500" cy="1285875"/>
          </a:xfrm>
          <a:noFill/>
          <a:ln/>
        </p:spPr>
      </p:pic>
      <p:pic>
        <p:nvPicPr>
          <p:cNvPr id="16392" name="Picture 8">
            <a:extLst>
              <a:ext uri="{FF2B5EF4-FFF2-40B4-BE49-F238E27FC236}">
                <a16:creationId xmlns:a16="http://schemas.microsoft.com/office/drawing/2014/main" id="{0A437C85-4375-44D7-B803-6AACEA6BE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797425"/>
            <a:ext cx="21621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02463E7-A033-426D-A869-E7FEC2F3735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das Grubenhaus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A4244FB-098C-47F2-AFBD-48E336312E9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02138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Grubenhaus ist eine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Bezeichnung bronzezeitlicher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bis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mittelälterlicher Hausfunde, bei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denen die Archäologen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außer Pfostenlöchern der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Giebelpfosten eine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Ausschachtung des Innenraumes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/>
              <a:t>fanden.</a:t>
            </a:r>
            <a:r>
              <a:rPr lang="sl-SI" altLang="sl-SI" sz="2800"/>
              <a:t> 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F9A61F9C-A903-4918-A7F2-F0458DEBEE9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404813"/>
            <a:ext cx="1714500" cy="1152525"/>
          </a:xfrm>
          <a:noFill/>
          <a:ln/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CCA3A1DD-95BF-4044-AB31-B932F23919E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557338"/>
            <a:ext cx="3028950" cy="2187575"/>
          </a:xfrm>
          <a:noFill/>
          <a:ln/>
        </p:spPr>
      </p:pic>
      <p:pic>
        <p:nvPicPr>
          <p:cNvPr id="19464" name="Picture 8">
            <a:extLst>
              <a:ext uri="{FF2B5EF4-FFF2-40B4-BE49-F238E27FC236}">
                <a16:creationId xmlns:a16="http://schemas.microsoft.com/office/drawing/2014/main" id="{F1AFA15C-D8D1-401E-94F8-AAB9501FA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7670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0F13426-91C8-4291-A92B-EC6400AE118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das Skelettbau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378C81F-D8B9-43C7-BFD5-CE6D57904A2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2000"/>
              <a:t>Unter Skelettbau, auch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/>
              <a:t>Gerippebau genannt, versteht man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/>
              <a:t>in der Architektur und im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/>
              <a:t>Bauwesen eine Art des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/>
              <a:t>Tragwerks eines Bauwerks. Dabei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/>
              <a:t>wird der Rohbau des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/>
              <a:t>Bauwerks aus Elementen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/>
              <a:t>zusammengesetzt, die eine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/>
              <a:t>primär tragende Funktion haben.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/>
              <a:t>Wie bei einem Skelett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/>
              <a:t>entsteht so eine Tragstruktur. 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F9AA3C41-11D5-47DB-8C44-B077492E7F2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1557338"/>
            <a:ext cx="2381250" cy="1962150"/>
          </a:xfrm>
          <a:noFill/>
          <a:ln/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A25AD175-0665-4E16-89E4-17B346FAE50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933825"/>
            <a:ext cx="2816225" cy="2187575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B08A816-BB68-4313-A5EC-8E8921C4DE3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das Fachwerkhaus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FF34BEF-AC73-44B9-B1A4-73FE49A2F0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000"/>
              <a:t>Das Fachwerkhaus (schweizerisch: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000"/>
              <a:t>Riegelhaus) hat ein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000"/>
              <a:t>tragendes Gerüst aus Holz, bei dem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000"/>
              <a:t>die Zwischenräume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000"/>
              <a:t>meist mit einem Holz-Lehm-Verbund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000"/>
              <a:t> oder Ziegelwerk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000"/>
              <a:t>gefüllt sind. Die Fachwerkbauweise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000"/>
              <a:t>war vom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000"/>
              <a:t>Hochmittelalter bis in das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000"/>
              <a:t>19. Jahrhundert eine der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000"/>
              <a:t>vorherrschenden Bauweisen und in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000"/>
              <a:t>Mitteleuropa nördlich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sl-SI" altLang="sl-SI" sz="2000"/>
              <a:t>der Alpen bis nach England verbreitet. </a:t>
            </a: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2F8F18DB-9CAC-4207-8A9C-CC648F4A995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10250" y="2049463"/>
            <a:ext cx="1714500" cy="1285875"/>
          </a:xfrm>
          <a:noFill/>
          <a:ln/>
        </p:spPr>
      </p:pic>
      <p:pic>
        <p:nvPicPr>
          <p:cNvPr id="25606" name="Picture 6">
            <a:extLst>
              <a:ext uri="{FF2B5EF4-FFF2-40B4-BE49-F238E27FC236}">
                <a16:creationId xmlns:a16="http://schemas.microsoft.com/office/drawing/2014/main" id="{C90956AB-EF5E-4A39-9454-2A8E689F4CC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4076700"/>
            <a:ext cx="1714500" cy="1285875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ok">
  <a:themeElements>
    <a:clrScheme name="Tok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To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ok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k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k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644</Words>
  <Application>Microsoft Office PowerPoint</Application>
  <PresentationFormat>On-screen Show (4:3)</PresentationFormat>
  <Paragraphs>149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Garamond</vt:lpstr>
      <vt:lpstr>Wingdings</vt:lpstr>
      <vt:lpstr>Tok</vt:lpstr>
      <vt:lpstr>WO KANN MAN WOHNEN?</vt:lpstr>
      <vt:lpstr>Wohnung objekts</vt:lpstr>
      <vt:lpstr>PowerPoint Presentation</vt:lpstr>
      <vt:lpstr>das Bauernhaus</vt:lpstr>
      <vt:lpstr>das Wohnhaus</vt:lpstr>
      <vt:lpstr>das Blockhaus</vt:lpstr>
      <vt:lpstr>das Grubenhaus</vt:lpstr>
      <vt:lpstr>das Skelettbau</vt:lpstr>
      <vt:lpstr>das Fachwerkhaus</vt:lpstr>
      <vt:lpstr>das Umgebindehaus</vt:lpstr>
      <vt:lpstr>das Plattenbau</vt:lpstr>
      <vt:lpstr>das Massivbau</vt:lpstr>
      <vt:lpstr>das Doppelhaus</vt:lpstr>
      <vt:lpstr>das Reihenhaus</vt:lpstr>
      <vt:lpstr>STRANDHOTEL HIDDENSEE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2019-06-03T09:05:45Z</dcterms:created>
  <dcterms:modified xsi:type="dcterms:W3CDTF">2019-06-03T09:05:45Z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