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1" r:id="rId1"/>
  </p:sldMasterIdLst>
  <p:sldIdLst>
    <p:sldId id="277" r:id="rId2"/>
    <p:sldId id="278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287" r:id="rId13"/>
    <p:sldId id="289" r:id="rId14"/>
    <p:sldId id="290" r:id="rId15"/>
    <p:sldId id="291" r:id="rId16"/>
    <p:sldId id="293" r:id="rId17"/>
    <p:sldId id="294" r:id="rId18"/>
    <p:sldId id="279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288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</p:sldIdLst>
  <p:sldSz cx="9144000" cy="6858000" type="screen4x3"/>
  <p:notesSz cx="6858000" cy="9144000"/>
  <p:defaultTextStyle>
    <a:defPPr>
      <a:defRPr lang="sl-SI"/>
    </a:defPPr>
    <a:lvl1pPr algn="ctr" rtl="0" fontAlgn="base">
      <a:spcBef>
        <a:spcPct val="0"/>
      </a:spcBef>
      <a:spcAft>
        <a:spcPct val="0"/>
      </a:spcAft>
      <a:defRPr sz="36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hlink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48" autoAdjust="0"/>
    <p:restoredTop sz="94660"/>
  </p:normalViewPr>
  <p:slideViewPr>
    <p:cSldViewPr>
      <p:cViewPr>
        <p:scale>
          <a:sx n="66" d="100"/>
          <a:sy n="66" d="100"/>
        </p:scale>
        <p:origin x="-101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A86587C5-4157-4EEB-8BC0-EB36B8BCC18F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9BFBD7AA-D5BB-4E7B-8ED5-302A7E6DAA90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F8EA2ECB-100F-4268-85ED-EEF1DA708B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E06A8205-B7EB-4928-853E-42A5730E7D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D771747D-29A2-4415-853F-C795D36FC2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BAAF0380-A001-4250-82D3-EF3427B6413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689C681E-B4E5-44A2-978B-0A97BD93F9D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A6A08DFB-2096-4F2E-9F06-AE7CE33CE39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388C4F39-A545-4186-BEA8-C86D8D42FCF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4E64514B-AFD0-468E-8650-78AFB5783EB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58666F81-710F-47F0-9B57-9BCE4F868EE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D2804956-B9CA-44C3-B17D-0ADA2FF57633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E15FB57C-F68D-4E21-8B6A-A6614473CDE6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2E108191-3666-4550-8628-621AD79E132B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6204BCB-B294-49AF-8071-80A42DE8D3E2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F96B0E52-72E2-45A6-9D08-B7D4084F1BA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C7CCAE99-A12A-4AB6-9222-DE15B47907D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A6CA30D4-0406-49E8-9AF8-2EAD45B4430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EACF9C54-27EB-4F78-B249-570944BB19D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AB1AB38F-D78C-4ACC-BFC4-D889E8C40D9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FDF7DAE4-51EA-4057-95FA-C1CE914E739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6C7003F3-0B4B-4941-B990-87181605E637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96DBC13C-A737-4116-8501-8A327C237ACA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F1BC093B-1932-4076-9A15-924AA3090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95C7F8AF-70AA-4DE9-850D-36DCDC3D34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FDFF1B1C-D1CF-401F-B368-BF2E70D97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D84CCB1-3CEC-4244-92D0-095A46FDEB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047187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B51A82-4DD3-4407-9232-C9B52A5736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EB2147-C252-4BFB-8EB7-BFA6785284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39E2D5C-455C-40A9-A7B2-35254C375E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3208E-780B-41E3-819F-3CE5E717BD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9326759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7EC9F4-A970-4B4D-9384-29F67DAB21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92BE4F-B94C-4C57-B514-2FB05DFCD0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98EA9F2-BE2C-468E-A1A9-033AD14BDB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00D21-8722-4008-83EE-CCC75533DF4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28402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A9E38B-0D75-4FB3-A5CE-E5A9B0383B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201EEE-BE85-4D01-A6E2-5A51B95AC4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4DBCDC3-508A-4974-91A5-38227780A7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ABF21-EA13-4B57-A90C-95C5A7BEB5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3301778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Naslov, grafikon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grafikona 2"/>
          <p:cNvSpPr>
            <a:spLocks noGrp="1"/>
          </p:cNvSpPr>
          <p:nvPr>
            <p:ph type="chart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0825E7-2716-46EE-923C-C47BB9C434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8667D5-A133-40DC-BEAA-5802E69DD6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C749EF2-4AF2-4660-A8A5-C81F57BEA4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5E9C9-D22B-47C2-9313-450F55685F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111218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slov, vsebina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44696F-15E2-404B-AF64-E179C7214D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32EF66-A123-4DD2-A421-D26138A634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4CB99EB-CEFF-4952-BCBA-7B12B6D8F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A8286-99EB-40E6-A197-58D3976E5D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098742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2C97AE-0D52-44E8-BB63-32424B7C7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865755-C004-4C8B-991F-34E31B9838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3E1D114-BF7E-4BCF-851B-769BF3342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7AD0A-2F35-40FF-A43E-342F955D3D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496923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48A66C-8A56-445C-92CC-263D7FF1A4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E1204A-5F5A-401C-B20C-387FF469F8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A374863-380C-441C-A4B1-6343ED6398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8EFC1-D936-4F3D-9BFA-89A99740B5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7374531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E6CEA3-E4D5-4401-8609-DF61D9C711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9A7BB6-3A67-47DE-B12A-F5CD709B15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6F14E06-438E-4A7E-A673-37ABEBF2A5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424C3-DFAF-4AB1-ACF2-06F6C1ED00F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22844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813A3F-8B46-438E-B94F-6A50B7BB15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19F7FE-7494-43CB-934E-751AB8E2F9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E7E395C-58F7-4B39-AF52-81C27BE012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915AE-5C5A-410F-8D32-A278B4B97A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683510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EC7595E-71E1-4671-81A1-A51D55D896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8898434-34C9-47A3-BBD8-7E69D30317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8596404-27D9-40C1-B87A-A8616D7E90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E9CA3-8E3E-4532-8D03-93DF9B635D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6853361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753DE01-3F17-44A3-BF48-E168DC94BE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4416A40-EB5B-4258-843F-C3F4F80CE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A9D648F-38F0-49C4-AB16-FDA42D8FC2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4A752-1746-43B4-A86B-34F48BE1E4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0275437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ACFB729-3D62-4A21-8455-FCDECEA90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616C3CC-562F-41A0-9C4E-54F79461F7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B16CCE4-3A83-4743-91F2-ADE05301BF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4BF72-B93C-45F4-A78A-65CC373677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0254931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A93C5E-9DC1-43CC-B6BB-E034A94893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177EC9-2FFF-41B8-B9A8-1FDBADFECC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7F35799-0235-4E77-8A34-81381B77B1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639D8-66CE-4060-A10B-3999FC9C36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64903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334F69-13B0-4E27-B57E-2C381B68D1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49C5DB-2806-4A43-BED7-2D16D313A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77C5FA4-1EC0-4DBF-A0A9-00A8B76670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A2DD9-9710-4422-B7E4-C4BE20D8C1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567830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Freeform 2">
            <a:extLst>
              <a:ext uri="{FF2B5EF4-FFF2-40B4-BE49-F238E27FC236}">
                <a16:creationId xmlns:a16="http://schemas.microsoft.com/office/drawing/2014/main" id="{69582028-EC7E-4B18-A86C-3701F6E6E372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E72868C-3927-4B68-A5BD-D2DC87CF8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807F120-08D4-49F4-BC47-71C78EAB6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44389" name="Rectangle 5">
            <a:extLst>
              <a:ext uri="{FF2B5EF4-FFF2-40B4-BE49-F238E27FC236}">
                <a16:creationId xmlns:a16="http://schemas.microsoft.com/office/drawing/2014/main" id="{796F49B4-0197-46AF-80F1-DDB7E32921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4390" name="Rectangle 6">
            <a:extLst>
              <a:ext uri="{FF2B5EF4-FFF2-40B4-BE49-F238E27FC236}">
                <a16:creationId xmlns:a16="http://schemas.microsoft.com/office/drawing/2014/main" id="{57C40E3C-038A-4C7C-A257-3D20D8A471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4391" name="Rectangle 7">
            <a:extLst>
              <a:ext uri="{FF2B5EF4-FFF2-40B4-BE49-F238E27FC236}">
                <a16:creationId xmlns:a16="http://schemas.microsoft.com/office/drawing/2014/main" id="{97323C1F-3F53-486D-87EF-6B1B0852FF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2A4B3990-C3C0-4D5F-BFBD-3D9580E7EC9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4392" name="Freeform 8">
            <a:extLst>
              <a:ext uri="{FF2B5EF4-FFF2-40B4-BE49-F238E27FC236}">
                <a16:creationId xmlns:a16="http://schemas.microsoft.com/office/drawing/2014/main" id="{EAAC64EF-E23C-4801-8F15-A156B0BBE5B1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393" name="Freeform 9">
            <a:extLst>
              <a:ext uri="{FF2B5EF4-FFF2-40B4-BE49-F238E27FC236}">
                <a16:creationId xmlns:a16="http://schemas.microsoft.com/office/drawing/2014/main" id="{FB751326-132A-4490-9660-5CD7354856DB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BD3FE081-16AC-4079-A32E-7EB0170C3157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44395" name="Freeform 11">
              <a:extLst>
                <a:ext uri="{FF2B5EF4-FFF2-40B4-BE49-F238E27FC236}">
                  <a16:creationId xmlns:a16="http://schemas.microsoft.com/office/drawing/2014/main" id="{F0A4312C-F518-41A6-A9B8-157BBFE4FC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396" name="Freeform 12">
              <a:extLst>
                <a:ext uri="{FF2B5EF4-FFF2-40B4-BE49-F238E27FC236}">
                  <a16:creationId xmlns:a16="http://schemas.microsoft.com/office/drawing/2014/main" id="{D1C5EDF4-310D-40C8-960C-8771CF3A3C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397" name="Freeform 13">
              <a:extLst>
                <a:ext uri="{FF2B5EF4-FFF2-40B4-BE49-F238E27FC236}">
                  <a16:creationId xmlns:a16="http://schemas.microsoft.com/office/drawing/2014/main" id="{411C0858-C2D6-43B5-AF9E-844478E7CE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398" name="Freeform 14">
              <a:extLst>
                <a:ext uri="{FF2B5EF4-FFF2-40B4-BE49-F238E27FC236}">
                  <a16:creationId xmlns:a16="http://schemas.microsoft.com/office/drawing/2014/main" id="{CC35CC18-76FC-4878-A94C-34BA241D79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399" name="Freeform 15">
              <a:extLst>
                <a:ext uri="{FF2B5EF4-FFF2-40B4-BE49-F238E27FC236}">
                  <a16:creationId xmlns:a16="http://schemas.microsoft.com/office/drawing/2014/main" id="{5C065A6F-A3E1-4F24-ADCA-93B0ABAB49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400" name="Freeform 16">
              <a:extLst>
                <a:ext uri="{FF2B5EF4-FFF2-40B4-BE49-F238E27FC236}">
                  <a16:creationId xmlns:a16="http://schemas.microsoft.com/office/drawing/2014/main" id="{632CA78B-29E3-4AE5-AB3E-ACF007CC66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401" name="Freeform 17">
              <a:extLst>
                <a:ext uri="{FF2B5EF4-FFF2-40B4-BE49-F238E27FC236}">
                  <a16:creationId xmlns:a16="http://schemas.microsoft.com/office/drawing/2014/main" id="{F9441447-A03F-4E33-B7B1-0B2D571A77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402" name="Freeform 18">
              <a:extLst>
                <a:ext uri="{FF2B5EF4-FFF2-40B4-BE49-F238E27FC236}">
                  <a16:creationId xmlns:a16="http://schemas.microsoft.com/office/drawing/2014/main" id="{2B441628-401D-43E3-A26D-336ADC6D0D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403" name="Freeform 19">
              <a:extLst>
                <a:ext uri="{FF2B5EF4-FFF2-40B4-BE49-F238E27FC236}">
                  <a16:creationId xmlns:a16="http://schemas.microsoft.com/office/drawing/2014/main" id="{2E1431FE-3C17-4CC0-B978-1B223FC289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C2D70B83-042B-4B14-9E20-33291CCAC56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483ED144-A8F3-44CB-9C09-E2BAD7FDE9C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44406" name="Freeform 22">
                  <a:extLst>
                    <a:ext uri="{FF2B5EF4-FFF2-40B4-BE49-F238E27FC236}">
                      <a16:creationId xmlns:a16="http://schemas.microsoft.com/office/drawing/2014/main" id="{F95CF532-2079-4941-A735-A83F04B000E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07" name="Freeform 23">
                  <a:extLst>
                    <a:ext uri="{FF2B5EF4-FFF2-40B4-BE49-F238E27FC236}">
                      <a16:creationId xmlns:a16="http://schemas.microsoft.com/office/drawing/2014/main" id="{5FAB601B-8702-4088-8EA3-3C0DD299E7E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08" name="Freeform 24">
                  <a:extLst>
                    <a:ext uri="{FF2B5EF4-FFF2-40B4-BE49-F238E27FC236}">
                      <a16:creationId xmlns:a16="http://schemas.microsoft.com/office/drawing/2014/main" id="{84039685-CBF0-48C6-BB69-B465A2B1556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44409" name="Freeform 25">
                <a:extLst>
                  <a:ext uri="{FF2B5EF4-FFF2-40B4-BE49-F238E27FC236}">
                    <a16:creationId xmlns:a16="http://schemas.microsoft.com/office/drawing/2014/main" id="{CFD9462F-F0B0-429C-B16A-5145792932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4410" name="Freeform 26">
                <a:extLst>
                  <a:ext uri="{FF2B5EF4-FFF2-40B4-BE49-F238E27FC236}">
                    <a16:creationId xmlns:a16="http://schemas.microsoft.com/office/drawing/2014/main" id="{E82133FF-5EE0-42A3-8D02-E2F175E1D2D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4411" name="Freeform 27">
                <a:extLst>
                  <a:ext uri="{FF2B5EF4-FFF2-40B4-BE49-F238E27FC236}">
                    <a16:creationId xmlns:a16="http://schemas.microsoft.com/office/drawing/2014/main" id="{3EC0B62F-D34E-4022-9D4C-AB155A59F54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90A307DA-E2F2-43C9-8E5E-E7C65EE6FF0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44413" name="Freeform 29">
                  <a:extLst>
                    <a:ext uri="{FF2B5EF4-FFF2-40B4-BE49-F238E27FC236}">
                      <a16:creationId xmlns:a16="http://schemas.microsoft.com/office/drawing/2014/main" id="{6A2AEFA8-3BF6-4B76-BC37-81AB0A9FD1C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14" name="Freeform 30">
                  <a:extLst>
                    <a:ext uri="{FF2B5EF4-FFF2-40B4-BE49-F238E27FC236}">
                      <a16:creationId xmlns:a16="http://schemas.microsoft.com/office/drawing/2014/main" id="{47928C20-1231-4D56-837E-EFD28B625A9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15" name="Freeform 31">
                  <a:extLst>
                    <a:ext uri="{FF2B5EF4-FFF2-40B4-BE49-F238E27FC236}">
                      <a16:creationId xmlns:a16="http://schemas.microsoft.com/office/drawing/2014/main" id="{CD2632B8-9FB2-465E-8584-8C759A9F3B0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16" name="Freeform 32">
                  <a:extLst>
                    <a:ext uri="{FF2B5EF4-FFF2-40B4-BE49-F238E27FC236}">
                      <a16:creationId xmlns:a16="http://schemas.microsoft.com/office/drawing/2014/main" id="{2CAF4E98-180B-4777-8762-A11EEBCE9B5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17" name="Freeform 33">
                  <a:extLst>
                    <a:ext uri="{FF2B5EF4-FFF2-40B4-BE49-F238E27FC236}">
                      <a16:creationId xmlns:a16="http://schemas.microsoft.com/office/drawing/2014/main" id="{D6862B6F-0D84-4D81-B37E-3010340B39F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18" name="Freeform 34">
                  <a:extLst>
                    <a:ext uri="{FF2B5EF4-FFF2-40B4-BE49-F238E27FC236}">
                      <a16:creationId xmlns:a16="http://schemas.microsoft.com/office/drawing/2014/main" id="{071BD778-0C9E-4242-B9FE-0C147471694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19" name="Freeform 35">
                  <a:extLst>
                    <a:ext uri="{FF2B5EF4-FFF2-40B4-BE49-F238E27FC236}">
                      <a16:creationId xmlns:a16="http://schemas.microsoft.com/office/drawing/2014/main" id="{17A61FE2-C63E-4982-87B2-0A8C94B2FE7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20" name="Freeform 36">
                  <a:extLst>
                    <a:ext uri="{FF2B5EF4-FFF2-40B4-BE49-F238E27FC236}">
                      <a16:creationId xmlns:a16="http://schemas.microsoft.com/office/drawing/2014/main" id="{838029E5-1FBD-4ECD-AA1D-89953AA8D21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5D8FA83B-A35F-413A-A80F-3FE7084BD8CC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44422" name="Freeform 38">
              <a:extLst>
                <a:ext uri="{FF2B5EF4-FFF2-40B4-BE49-F238E27FC236}">
                  <a16:creationId xmlns:a16="http://schemas.microsoft.com/office/drawing/2014/main" id="{04AB9B16-AE7A-4064-BF08-B46E53B62C2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423" name="Freeform 39">
              <a:extLst>
                <a:ext uri="{FF2B5EF4-FFF2-40B4-BE49-F238E27FC236}">
                  <a16:creationId xmlns:a16="http://schemas.microsoft.com/office/drawing/2014/main" id="{2AE11487-4273-4BD4-BBB2-CC814C449978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22113CA3-CCC1-496D-9058-6BB08E3A03EC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29A64530-5494-47DE-A445-AB47E2AB68A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44426" name="Freeform 42">
                <a:extLst>
                  <a:ext uri="{FF2B5EF4-FFF2-40B4-BE49-F238E27FC236}">
                    <a16:creationId xmlns:a16="http://schemas.microsoft.com/office/drawing/2014/main" id="{090AA647-098A-421F-92CF-3B0CF7D7FC4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BD62CE87-56EC-4CC9-A704-B215EB6E6E5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44428" name="Freeform 44">
                  <a:extLst>
                    <a:ext uri="{FF2B5EF4-FFF2-40B4-BE49-F238E27FC236}">
                      <a16:creationId xmlns:a16="http://schemas.microsoft.com/office/drawing/2014/main" id="{11FD6548-B076-4873-9975-5DDEBB0E082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29" name="Freeform 45">
                  <a:extLst>
                    <a:ext uri="{FF2B5EF4-FFF2-40B4-BE49-F238E27FC236}">
                      <a16:creationId xmlns:a16="http://schemas.microsoft.com/office/drawing/2014/main" id="{7409826C-9330-440F-AC12-523D946A998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30" name="Freeform 46">
                  <a:extLst>
                    <a:ext uri="{FF2B5EF4-FFF2-40B4-BE49-F238E27FC236}">
                      <a16:creationId xmlns:a16="http://schemas.microsoft.com/office/drawing/2014/main" id="{225723CC-4C8C-405C-A403-E7DD2BA3F31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31" name="Freeform 47">
                  <a:extLst>
                    <a:ext uri="{FF2B5EF4-FFF2-40B4-BE49-F238E27FC236}">
                      <a16:creationId xmlns:a16="http://schemas.microsoft.com/office/drawing/2014/main" id="{524FFDA1-5B5F-43A9-9227-3D4617904ED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32" name="Freeform 48">
                  <a:extLst>
                    <a:ext uri="{FF2B5EF4-FFF2-40B4-BE49-F238E27FC236}">
                      <a16:creationId xmlns:a16="http://schemas.microsoft.com/office/drawing/2014/main" id="{C401B1D6-E97E-44B0-9495-50F3135CCA2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33" name="Freeform 49">
                  <a:extLst>
                    <a:ext uri="{FF2B5EF4-FFF2-40B4-BE49-F238E27FC236}">
                      <a16:creationId xmlns:a16="http://schemas.microsoft.com/office/drawing/2014/main" id="{1A66239D-CF8C-4EE3-BFA1-0052CE17FCC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34" name="Freeform 50">
                  <a:extLst>
                    <a:ext uri="{FF2B5EF4-FFF2-40B4-BE49-F238E27FC236}">
                      <a16:creationId xmlns:a16="http://schemas.microsoft.com/office/drawing/2014/main" id="{175F761B-EBBA-4C84-A72B-BCE4322F460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435" name="Freeform 51">
                  <a:extLst>
                    <a:ext uri="{FF2B5EF4-FFF2-40B4-BE49-F238E27FC236}">
                      <a16:creationId xmlns:a16="http://schemas.microsoft.com/office/drawing/2014/main" id="{1246F0E9-DF67-4E28-B839-15243F534D1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l-SI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sp>
          <p:nvSpPr>
            <p:cNvPr id="144436" name="Line 52">
              <a:extLst>
                <a:ext uri="{FF2B5EF4-FFF2-40B4-BE49-F238E27FC236}">
                  <a16:creationId xmlns:a16="http://schemas.microsoft.com/office/drawing/2014/main" id="{8DC7A692-B0A0-4E8C-950D-2A07FF8B4D2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C2D70FD6-F9A4-42DA-85F7-42C76CBA9B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76375" y="2420938"/>
            <a:ext cx="6400800" cy="1147762"/>
          </a:xfrm>
        </p:spPr>
        <p:txBody>
          <a:bodyPr/>
          <a:lstStyle/>
          <a:p>
            <a:pPr eaLnBrk="1" hangingPunct="1">
              <a:defRPr/>
            </a:pPr>
            <a:r>
              <a:rPr lang="sl-SI">
                <a:latin typeface="Algerian" pitchFamily="82" charset="0"/>
              </a:rPr>
              <a:t>Pregled nemške slovnice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3F42B986-A2C1-4029-AD56-B0C48319C0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sl-SI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3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7353EE83-FC59-4C4E-87F4-556FDB75C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870700" cy="627063"/>
          </a:xfrm>
        </p:spPr>
        <p:txBody>
          <a:bodyPr/>
          <a:lstStyle/>
          <a:p>
            <a:pPr algn="l" eaLnBrk="1" hangingPunct="1">
              <a:defRPr/>
            </a:pPr>
            <a:r>
              <a:rPr lang="de-D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Genitiv (2. </a:t>
            </a:r>
            <a:r>
              <a:rPr lang="sl-S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de-D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all)</a:t>
            </a:r>
            <a:r>
              <a:rPr lang="sl-S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(2. sklon rodilnik)</a:t>
            </a:r>
          </a:p>
        </p:txBody>
      </p:sp>
      <p:graphicFrame>
        <p:nvGraphicFramePr>
          <p:cNvPr id="198659" name="Group 3">
            <a:extLst>
              <a:ext uri="{FF2B5EF4-FFF2-40B4-BE49-F238E27FC236}">
                <a16:creationId xmlns:a16="http://schemas.microsoft.com/office/drawing/2014/main" id="{323BCCDD-0302-4C20-8650-A7A042101C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9750" y="1196975"/>
          <a:ext cx="7696200" cy="3630613"/>
        </p:xfrm>
        <a:graphic>
          <a:graphicData uri="http://schemas.openxmlformats.org/drawingml/2006/table">
            <a:tbl>
              <a:tblPr/>
              <a:tblGrid>
                <a:gridCol w="100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4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2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MASKULINUM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FEMININUM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NEUTRUM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PLURAL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1. fall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2. fall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eines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einer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eines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3. fall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-n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4. fall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8700" name="Text Box 44">
            <a:extLst>
              <a:ext uri="{FF2B5EF4-FFF2-40B4-BE49-F238E27FC236}">
                <a16:creationId xmlns:a16="http://schemas.microsoft.com/office/drawing/2014/main" id="{42BC64F1-BC93-4CAE-8C49-92CAF2D31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013325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altLang="sl-SI" sz="2400">
                <a:solidFill>
                  <a:srgbClr val="000099"/>
                </a:solidFill>
              </a:rPr>
              <a:t>Fragewort: wessen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98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8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8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/>
      <p:bldP spid="1987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id="{30845327-F03F-4B5C-A989-4AB9EC63A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870700" cy="1276350"/>
          </a:xfrm>
        </p:spPr>
        <p:txBody>
          <a:bodyPr/>
          <a:lstStyle/>
          <a:p>
            <a:pPr eaLnBrk="1" hangingPunct="1"/>
            <a:r>
              <a:rPr lang="de-DE" altLang="sl-SI" sz="3200">
                <a:solidFill>
                  <a:schemeClr val="hlink"/>
                </a:solidFill>
              </a:rPr>
              <a:t>Trennbare und untrennbare </a:t>
            </a:r>
            <a:r>
              <a:rPr lang="sl-SI" altLang="sl-SI" sz="3200">
                <a:solidFill>
                  <a:schemeClr val="hlink"/>
                </a:solidFill>
              </a:rPr>
              <a:t>V</a:t>
            </a:r>
            <a:r>
              <a:rPr lang="de-DE" altLang="sl-SI" sz="3200">
                <a:solidFill>
                  <a:schemeClr val="hlink"/>
                </a:solidFill>
              </a:rPr>
              <a:t>erben</a:t>
            </a:r>
          </a:p>
        </p:txBody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2B2D2E83-CB3C-4A6A-A476-D0980A0FC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638" indent="-274638" eaLnBrk="1" hangingPunct="1">
              <a:lnSpc>
                <a:spcPct val="90000"/>
              </a:lnSpc>
              <a:buFontTx/>
              <a:buNone/>
            </a:pPr>
            <a:r>
              <a:rPr lang="sl-SI" altLang="sl-SI" sz="2400" b="1">
                <a:solidFill>
                  <a:srgbClr val="000099"/>
                </a:solidFill>
              </a:rPr>
              <a:t>Ločljive glagolske pripone:</a:t>
            </a:r>
            <a:r>
              <a:rPr lang="sl-SI" altLang="sl-SI" sz="2400">
                <a:solidFill>
                  <a:srgbClr val="000099"/>
                </a:solidFill>
              </a:rPr>
              <a:t> a</a:t>
            </a:r>
            <a:r>
              <a:rPr lang="de-DE" altLang="sl-SI" sz="2400">
                <a:solidFill>
                  <a:srgbClr val="000099"/>
                </a:solidFill>
              </a:rPr>
              <a:t>b, an, auf, bei, ein, fest, her, los, mit, vor, weg,</a:t>
            </a:r>
            <a:r>
              <a:rPr lang="sl-SI" altLang="sl-SI" sz="2400">
                <a:solidFill>
                  <a:srgbClr val="000099"/>
                </a:solidFill>
              </a:rPr>
              <a:t> </a:t>
            </a:r>
            <a:r>
              <a:rPr lang="de-DE" altLang="sl-SI" sz="2400">
                <a:solidFill>
                  <a:srgbClr val="000099"/>
                </a:solidFill>
              </a:rPr>
              <a:t>zu, zurück, zusammen… </a:t>
            </a:r>
            <a:endParaRPr lang="sl-SI" altLang="sl-SI" sz="2400">
              <a:solidFill>
                <a:srgbClr val="000099"/>
              </a:solidFill>
            </a:endParaRPr>
          </a:p>
          <a:p>
            <a:pPr marL="274638" indent="-274638" eaLnBrk="1" hangingPunct="1">
              <a:lnSpc>
                <a:spcPct val="90000"/>
              </a:lnSpc>
              <a:buFontTx/>
              <a:buNone/>
            </a:pPr>
            <a:endParaRPr lang="sl-SI" altLang="sl-SI" sz="2400">
              <a:solidFill>
                <a:srgbClr val="000099"/>
              </a:solidFill>
            </a:endParaRPr>
          </a:p>
          <a:p>
            <a:pPr marL="274638" indent="-274638" eaLnBrk="1" hangingPunct="1">
              <a:lnSpc>
                <a:spcPct val="90000"/>
              </a:lnSpc>
              <a:buFontTx/>
              <a:buNone/>
            </a:pPr>
            <a:r>
              <a:rPr lang="de-DE" altLang="sl-SI" sz="2400">
                <a:solidFill>
                  <a:srgbClr val="000099"/>
                </a:solidFill>
              </a:rPr>
              <a:t>Sie</a:t>
            </a:r>
            <a:r>
              <a:rPr lang="de-DE" altLang="sl-SI" sz="2400">
                <a:solidFill>
                  <a:srgbClr val="FF3300"/>
                </a:solidFill>
              </a:rPr>
              <a:t> </a:t>
            </a:r>
            <a:r>
              <a:rPr lang="de-DE" altLang="sl-SI" sz="2400" u="sng">
                <a:solidFill>
                  <a:srgbClr val="FF3300"/>
                </a:solidFill>
              </a:rPr>
              <a:t>bringt</a:t>
            </a:r>
            <a:r>
              <a:rPr lang="de-DE" altLang="sl-SI" sz="2400">
                <a:solidFill>
                  <a:srgbClr val="FF3300"/>
                </a:solidFill>
              </a:rPr>
              <a:t> </a:t>
            </a:r>
            <a:r>
              <a:rPr lang="de-DE" altLang="sl-SI" sz="2400">
                <a:solidFill>
                  <a:srgbClr val="000099"/>
                </a:solidFill>
              </a:rPr>
              <a:t>immer etwas</a:t>
            </a:r>
            <a:r>
              <a:rPr lang="de-DE" altLang="sl-SI" sz="2400">
                <a:solidFill>
                  <a:srgbClr val="FF3300"/>
                </a:solidFill>
              </a:rPr>
              <a:t> </a:t>
            </a:r>
            <a:r>
              <a:rPr lang="de-DE" altLang="sl-SI" sz="2400" u="sng">
                <a:solidFill>
                  <a:srgbClr val="FF3300"/>
                </a:solidFill>
              </a:rPr>
              <a:t>mit.</a:t>
            </a:r>
          </a:p>
          <a:p>
            <a:pPr marL="274638" indent="-274638" eaLnBrk="1" hangingPunct="1">
              <a:lnSpc>
                <a:spcPct val="90000"/>
              </a:lnSpc>
              <a:buFontTx/>
              <a:buNone/>
            </a:pPr>
            <a:endParaRPr lang="de-DE" altLang="sl-SI" sz="2400">
              <a:solidFill>
                <a:srgbClr val="FF3300"/>
              </a:solidFill>
            </a:endParaRPr>
          </a:p>
          <a:p>
            <a:pPr marL="274638" indent="-274638" eaLnBrk="1" hangingPunct="1">
              <a:lnSpc>
                <a:spcPct val="90000"/>
              </a:lnSpc>
              <a:buFontTx/>
              <a:buNone/>
            </a:pPr>
            <a:r>
              <a:rPr lang="sl-SI" altLang="sl-SI" sz="2400" b="1">
                <a:solidFill>
                  <a:srgbClr val="000099"/>
                </a:solidFill>
              </a:rPr>
              <a:t>Neločljive glagolske pripone:</a:t>
            </a:r>
            <a:r>
              <a:rPr lang="sl-SI" altLang="sl-SI" sz="2400">
                <a:solidFill>
                  <a:srgbClr val="000099"/>
                </a:solidFill>
              </a:rPr>
              <a:t> b</a:t>
            </a:r>
            <a:r>
              <a:rPr lang="de-DE" altLang="sl-SI" sz="2400">
                <a:solidFill>
                  <a:srgbClr val="000099"/>
                </a:solidFill>
              </a:rPr>
              <a:t>e, emp, ent, er, ge, miss, ver, zer…</a:t>
            </a:r>
            <a:endParaRPr lang="sl-SI" altLang="sl-SI" sz="2400">
              <a:solidFill>
                <a:srgbClr val="000099"/>
              </a:solidFill>
            </a:endParaRPr>
          </a:p>
          <a:p>
            <a:pPr marL="274638" indent="-274638" eaLnBrk="1" hangingPunct="1">
              <a:lnSpc>
                <a:spcPct val="90000"/>
              </a:lnSpc>
              <a:buFontTx/>
              <a:buNone/>
            </a:pPr>
            <a:endParaRPr lang="sl-SI" altLang="sl-SI" sz="2400">
              <a:solidFill>
                <a:srgbClr val="000099"/>
              </a:solidFill>
            </a:endParaRPr>
          </a:p>
          <a:p>
            <a:pPr marL="274638" indent="-274638" eaLnBrk="1" hangingPunct="1">
              <a:lnSpc>
                <a:spcPct val="90000"/>
              </a:lnSpc>
              <a:buFontTx/>
              <a:buNone/>
            </a:pPr>
            <a:r>
              <a:rPr lang="de-DE" altLang="sl-SI" sz="2400">
                <a:solidFill>
                  <a:srgbClr val="000099"/>
                </a:solidFill>
              </a:rPr>
              <a:t>Ich</a:t>
            </a:r>
            <a:r>
              <a:rPr lang="de-DE" altLang="sl-SI" sz="2400">
                <a:solidFill>
                  <a:srgbClr val="FF3300"/>
                </a:solidFill>
              </a:rPr>
              <a:t> </a:t>
            </a:r>
            <a:r>
              <a:rPr lang="de-DE" altLang="sl-SI" sz="2400" u="sng">
                <a:solidFill>
                  <a:srgbClr val="FF3300"/>
                </a:solidFill>
              </a:rPr>
              <a:t>besuche</a:t>
            </a:r>
            <a:r>
              <a:rPr lang="de-DE" altLang="sl-SI" sz="2400">
                <a:solidFill>
                  <a:srgbClr val="FF3300"/>
                </a:solidFill>
              </a:rPr>
              <a:t> </a:t>
            </a:r>
            <a:r>
              <a:rPr lang="de-DE" altLang="sl-SI" sz="2400">
                <a:solidFill>
                  <a:srgbClr val="000099"/>
                </a:solidFill>
              </a:rPr>
              <a:t>meine Tante.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  <p:bldP spid="1996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WordArt 2">
            <a:extLst>
              <a:ext uri="{FF2B5EF4-FFF2-40B4-BE49-F238E27FC236}">
                <a16:creationId xmlns:a16="http://schemas.microsoft.com/office/drawing/2014/main" id="{C5C077F1-D1A3-4446-9BBD-739D2543AC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2852738"/>
            <a:ext cx="5761037" cy="1798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</a:rPr>
              <a:t>2. letnik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C4429B3-F09B-49D0-A0EA-7BA9994C45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sl-SI" altLang="sl-SI">
                <a:solidFill>
                  <a:schemeClr val="hlink"/>
                </a:solidFill>
              </a:rPr>
              <a:t>PERFEKT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6EEE7FE-350B-45B4-8034-AB8E068D471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>
                <a:solidFill>
                  <a:srgbClr val="000099"/>
                </a:solidFill>
              </a:rPr>
              <a:t>TVORBA: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>
                <a:solidFill>
                  <a:srgbClr val="000099"/>
                </a:solidFill>
              </a:rPr>
              <a:t>haben/sein+pretekli deležnik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>
                <a:solidFill>
                  <a:srgbClr val="000099"/>
                </a:solidFill>
              </a:rPr>
              <a:t>Pravilni glagoli:dodamo končnico –t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>
                <a:solidFill>
                  <a:srgbClr val="000099"/>
                </a:solidFill>
              </a:rPr>
              <a:t>spielen- habe gespielt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>
                <a:solidFill>
                  <a:srgbClr val="000099"/>
                </a:solidFill>
              </a:rPr>
              <a:t>Nepravilni glagoli:se jih moramo naučiti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>
                <a:solidFill>
                  <a:srgbClr val="000099"/>
                </a:solidFill>
              </a:rPr>
              <a:t>Sprechen-habe gesprochen</a:t>
            </a:r>
          </a:p>
          <a:p>
            <a:pPr eaLnBrk="1" hangingPunct="1">
              <a:lnSpc>
                <a:spcPct val="90000"/>
              </a:lnSpc>
            </a:pPr>
            <a:endParaRPr lang="sl-SI" altLang="sl-SI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5800D19-CFBD-4567-9785-5C9C50321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chemeClr val="hlink"/>
                </a:solidFill>
              </a:rPr>
              <a:t>Zum Beispiel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9DC7A3A-E4F8-4524-B401-6E85CB5BC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Ich habe  mit den Kindern gespielt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Du hast mit meiner Mutter gesprochen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D6FD7C4-7B70-40AF-9058-E3A716A933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-387350"/>
            <a:ext cx="6870700" cy="1600200"/>
          </a:xfrm>
        </p:spPr>
        <p:txBody>
          <a:bodyPr anchor="ctr"/>
          <a:lstStyle/>
          <a:p>
            <a:pPr eaLnBrk="1" hangingPunct="1"/>
            <a:r>
              <a:rPr lang="sl-SI" altLang="sl-SI">
                <a:solidFill>
                  <a:schemeClr val="hlink"/>
                </a:solidFill>
              </a:rPr>
              <a:t>PRONOMEN(zaimki)</a:t>
            </a:r>
          </a:p>
        </p:txBody>
      </p:sp>
      <p:graphicFrame>
        <p:nvGraphicFramePr>
          <p:cNvPr id="175107" name="Group 3">
            <a:extLst>
              <a:ext uri="{FF2B5EF4-FFF2-40B4-BE49-F238E27FC236}">
                <a16:creationId xmlns:a16="http://schemas.microsoft.com/office/drawing/2014/main" id="{B1CBE437-2D8D-473F-B3CA-6546F34DDDAC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79388" y="620713"/>
          <a:ext cx="8229600" cy="51816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Nominativ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Akkusativ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Dativ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Possesivpr.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sl-SI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ich</a:t>
                      </a:r>
                      <a:r>
                        <a:rPr kumimoji="0" lang="sl-SI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mich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mir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mein-e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du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dir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dein-e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ihn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ihm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sein-e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sie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sie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ihr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ihr-e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ihm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sein-e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wir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uns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uns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unser-e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ihr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euch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euch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euer-e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sie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sie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ihnen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ihr-e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Ihnen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Ihr</a:t>
                      </a:r>
                      <a:r>
                        <a:rPr kumimoji="0" lang="sl-SI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1068213-81B4-4D92-88E1-D55EF0742F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sl-SI" altLang="sl-SI">
                <a:solidFill>
                  <a:schemeClr val="hlink"/>
                </a:solidFill>
              </a:rPr>
              <a:t>Nepravilno stopnjevanje</a:t>
            </a:r>
          </a:p>
        </p:txBody>
      </p:sp>
      <p:graphicFrame>
        <p:nvGraphicFramePr>
          <p:cNvPr id="177155" name="Group 3">
            <a:extLst>
              <a:ext uri="{FF2B5EF4-FFF2-40B4-BE49-F238E27FC236}">
                <a16:creationId xmlns:a16="http://schemas.microsoft.com/office/drawing/2014/main" id="{F931D953-A9F6-47CD-907C-4382358D177A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685800" y="1828800"/>
          <a:ext cx="7696200" cy="4230688"/>
        </p:xfrm>
        <a:graphic>
          <a:graphicData uri="http://schemas.openxmlformats.org/drawingml/2006/table">
            <a:tbl>
              <a:tblPr/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VIEL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GERN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GUT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POSITIV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viel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gern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gut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KOMPARATIV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mehr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lieber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besser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6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SUPERLATIV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am meisten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am liebsten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am besten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6F37713-E9CF-44A6-B2B0-C95EB08BC1C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sl-SI" altLang="sl-SI">
                <a:solidFill>
                  <a:schemeClr val="hlink"/>
                </a:solidFill>
              </a:rPr>
              <a:t>Nepravilno stopnjevanje</a:t>
            </a:r>
          </a:p>
        </p:txBody>
      </p:sp>
      <p:graphicFrame>
        <p:nvGraphicFramePr>
          <p:cNvPr id="178179" name="Group 3">
            <a:extLst>
              <a:ext uri="{FF2B5EF4-FFF2-40B4-BE49-F238E27FC236}">
                <a16:creationId xmlns:a16="http://schemas.microsoft.com/office/drawing/2014/main" id="{B1A313FA-DDD7-4CEF-91B9-DE5A0CD5566E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685800" y="1828800"/>
          <a:ext cx="7696200" cy="3687763"/>
        </p:xfrm>
        <a:graphic>
          <a:graphicData uri="http://schemas.openxmlformats.org/drawingml/2006/table">
            <a:tbl>
              <a:tblPr/>
              <a:tblGrid>
                <a:gridCol w="256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NAH(blizu)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HOCH(visok)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POSTIV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nah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hoch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KOMPARATIV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ä</a:t>
                      </a: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her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ö</a:t>
                      </a: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her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SUPERLATIV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am 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ä</a:t>
                      </a: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chsten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am 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ö</a:t>
                      </a: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chsten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WordArt 3">
            <a:extLst>
              <a:ext uri="{FF2B5EF4-FFF2-40B4-BE49-F238E27FC236}">
                <a16:creationId xmlns:a16="http://schemas.microsoft.com/office/drawing/2014/main" id="{7BDEB657-4C30-4359-882D-F702ED884EC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2852738"/>
            <a:ext cx="5761037" cy="1798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</a:rPr>
              <a:t>3. letnik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5D850F62-5261-4CB8-95D8-C9B6BF6E3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8903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Verben i</a:t>
            </a: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 </a:t>
            </a:r>
            <a:r>
              <a:rPr lang="de-DE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Präteritum</a:t>
            </a:r>
            <a:b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(glagoli v pretekliku)</a:t>
            </a:r>
            <a:endParaRPr lang="de-DE" sz="36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0707" name="Group 3">
            <a:extLst>
              <a:ext uri="{FF2B5EF4-FFF2-40B4-BE49-F238E27FC236}">
                <a16:creationId xmlns:a16="http://schemas.microsoft.com/office/drawing/2014/main" id="{902BF2AC-EFE5-4222-BB0A-63715A69642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042988" y="1989138"/>
          <a:ext cx="7056437" cy="36576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7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OSEBA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SEIN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(biti)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HABEN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(imeti)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WERDEN (postati)</a:t>
                      </a: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ich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(jaz)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war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hatte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wurde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du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(ti)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warst 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hattest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wurdest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er (on)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war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hatte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wurde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(ona)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hatte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wurde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es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(ono)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hatte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wurde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ir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(mi)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waren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hatten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wurden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wart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hattet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wurdet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waren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hatten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wurden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waren 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hatten 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wurden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0764" name="Rectangle 60">
            <a:extLst>
              <a:ext uri="{FF2B5EF4-FFF2-40B4-BE49-F238E27FC236}">
                <a16:creationId xmlns:a16="http://schemas.microsoft.com/office/drawing/2014/main" id="{EC07A302-6405-4EBF-AD24-64A971BAF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84313"/>
            <a:ext cx="51022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sl-SI" sz="2400">
                <a:solidFill>
                  <a:srgbClr val="000099"/>
                </a:solidFill>
              </a:rPr>
              <a:t>Hilfsverben</a:t>
            </a:r>
            <a:r>
              <a:rPr lang="sl-SI" altLang="sl-SI" sz="2400">
                <a:solidFill>
                  <a:srgbClr val="000099"/>
                </a:solidFill>
              </a:rPr>
              <a:t> (pomožni glagoli)</a:t>
            </a:r>
            <a:r>
              <a:rPr lang="de-DE" altLang="sl-SI" sz="240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0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/>
      <p:bldP spid="2007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WordArt 4">
            <a:extLst>
              <a:ext uri="{FF2B5EF4-FFF2-40B4-BE49-F238E27FC236}">
                <a16:creationId xmlns:a16="http://schemas.microsoft.com/office/drawing/2014/main" id="{C4FF1B8C-FFC1-4E39-BBF8-8FA905092F4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19250" y="2636838"/>
            <a:ext cx="5689600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87"/>
              </a:avLst>
            </a:prstTxWarp>
          </a:bodyPr>
          <a:lstStyle/>
          <a:p>
            <a:r>
              <a:rPr lang="sl-SI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1. letnik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1730" name="Group 2">
            <a:extLst>
              <a:ext uri="{FF2B5EF4-FFF2-40B4-BE49-F238E27FC236}">
                <a16:creationId xmlns:a16="http://schemas.microsoft.com/office/drawing/2014/main" id="{53AC3C71-7401-4520-A418-111A1D88ADE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27088" y="1628775"/>
          <a:ext cx="2665412" cy="3665538"/>
        </p:xfrm>
        <a:graphic>
          <a:graphicData uri="http://schemas.openxmlformats.org/drawingml/2006/table">
            <a:tbl>
              <a:tblPr/>
              <a:tblGrid>
                <a:gridCol w="120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OSEBA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SUCHEN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ich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(jaz)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Such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du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(ti)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Such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er (on)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Such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(ona)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Such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es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(ono)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Such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ir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(mi)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Such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Such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Such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Such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1765" name="Rectangle 37">
            <a:extLst>
              <a:ext uri="{FF2B5EF4-FFF2-40B4-BE49-F238E27FC236}">
                <a16:creationId xmlns:a16="http://schemas.microsoft.com/office/drawing/2014/main" id="{7D0CAD2F-863D-47E4-809C-6681F7A7B44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692150"/>
            <a:ext cx="3313112" cy="706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 b="1">
                <a:solidFill>
                  <a:srgbClr val="000099"/>
                </a:solidFill>
              </a:rPr>
              <a:t>r</a:t>
            </a:r>
            <a:r>
              <a:rPr lang="de-DE" altLang="sl-SI" sz="2400" b="1">
                <a:solidFill>
                  <a:srgbClr val="000099"/>
                </a:solidFill>
              </a:rPr>
              <a:t>egelmäßige Verben</a:t>
            </a:r>
            <a:r>
              <a:rPr lang="sl-SI" altLang="sl-SI" sz="2400" b="1">
                <a:solidFill>
                  <a:srgbClr val="000099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 b="1">
                <a:solidFill>
                  <a:srgbClr val="000099"/>
                </a:solidFill>
              </a:rPr>
              <a:t>(pravilni glagoli):</a:t>
            </a:r>
            <a:endParaRPr lang="de-DE" altLang="sl-SI" sz="2400" b="1">
              <a:solidFill>
                <a:srgbClr val="000099"/>
              </a:solidFill>
            </a:endParaRPr>
          </a:p>
        </p:txBody>
      </p:sp>
      <p:graphicFrame>
        <p:nvGraphicFramePr>
          <p:cNvPr id="201766" name="Group 38">
            <a:extLst>
              <a:ext uri="{FF2B5EF4-FFF2-40B4-BE49-F238E27FC236}">
                <a16:creationId xmlns:a16="http://schemas.microsoft.com/office/drawing/2014/main" id="{3F9157B7-AF08-4282-AE32-61E58749B54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427538" y="1557338"/>
          <a:ext cx="3097212" cy="3665537"/>
        </p:xfrm>
        <a:graphic>
          <a:graphicData uri="http://schemas.openxmlformats.org/drawingml/2006/table">
            <a:tbl>
              <a:tblPr/>
              <a:tblGrid>
                <a:gridCol w="154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GEHEN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NEHMEN</a:t>
                      </a: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ging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nahm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ging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nahm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ging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nahm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ging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nahm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ging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nahm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ging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nahm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ging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nahm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ging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nahm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ging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nahm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1801" name="Rectangle 73">
            <a:extLst>
              <a:ext uri="{FF2B5EF4-FFF2-40B4-BE49-F238E27FC236}">
                <a16:creationId xmlns:a16="http://schemas.microsoft.com/office/drawing/2014/main" id="{2C3BFEE3-D5CA-411A-818C-B42309448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692150"/>
            <a:ext cx="36734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sl-SI" altLang="sl-SI" sz="2400">
                <a:solidFill>
                  <a:srgbClr val="000099"/>
                </a:solidFill>
              </a:rPr>
              <a:t>u</a:t>
            </a:r>
            <a:r>
              <a:rPr lang="de-DE" altLang="sl-SI" sz="2400">
                <a:solidFill>
                  <a:srgbClr val="000099"/>
                </a:solidFill>
              </a:rPr>
              <a:t>nregelmäßige</a:t>
            </a:r>
            <a:r>
              <a:rPr lang="de-DE" altLang="sl-SI" sz="2400" noProof="1">
                <a:solidFill>
                  <a:srgbClr val="000099"/>
                </a:solidFill>
              </a:rPr>
              <a:t> Verben</a:t>
            </a:r>
            <a:endParaRPr lang="sl-SI" altLang="sl-SI" sz="2400">
              <a:solidFill>
                <a:srgbClr val="000099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sl-SI" altLang="sl-SI" sz="2400">
                <a:solidFill>
                  <a:srgbClr val="000099"/>
                </a:solidFill>
              </a:rPr>
              <a:t>(nepravilni glagoli):</a:t>
            </a:r>
            <a:endParaRPr lang="sl-SI" altLang="sl-SI" sz="2400" noProof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1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17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1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1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1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1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1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1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0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01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1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1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1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1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1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65" grpId="0" build="p"/>
      <p:bldP spid="2018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1CB70201-BF30-41CC-970C-BC7EF5A46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765175"/>
            <a:ext cx="5902325" cy="431800"/>
          </a:xfrm>
        </p:spPr>
        <p:txBody>
          <a:bodyPr/>
          <a:lstStyle/>
          <a:p>
            <a:pPr algn="l" eaLnBrk="1" hangingPunct="1"/>
            <a:r>
              <a:rPr lang="de-DE" altLang="sl-SI" sz="2400" b="1">
                <a:solidFill>
                  <a:srgbClr val="000099"/>
                </a:solidFill>
              </a:rPr>
              <a:t>Modalverben </a:t>
            </a:r>
            <a:r>
              <a:rPr lang="sl-SI" altLang="sl-SI" sz="2400" b="1">
                <a:solidFill>
                  <a:srgbClr val="000099"/>
                </a:solidFill>
              </a:rPr>
              <a:t>(modalni glagoli)</a:t>
            </a:r>
            <a:endParaRPr lang="de-DE" altLang="sl-SI" sz="2400" b="1">
              <a:solidFill>
                <a:srgbClr val="000099"/>
              </a:solidFill>
            </a:endParaRPr>
          </a:p>
        </p:txBody>
      </p:sp>
      <p:graphicFrame>
        <p:nvGraphicFramePr>
          <p:cNvPr id="202755" name="Group 3">
            <a:extLst>
              <a:ext uri="{FF2B5EF4-FFF2-40B4-BE49-F238E27FC236}">
                <a16:creationId xmlns:a16="http://schemas.microsoft.com/office/drawing/2014/main" id="{1B47BEC8-D771-4940-A818-BAF3597BF6B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50825" y="1412875"/>
          <a:ext cx="8281988" cy="3449638"/>
        </p:xfrm>
        <a:graphic>
          <a:graphicData uri="http://schemas.openxmlformats.org/drawingml/2006/table">
            <a:tbl>
              <a:tblPr/>
              <a:tblGrid>
                <a:gridCol w="112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4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1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OSEBA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Ö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MÜSSEN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Ö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CHTEN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ich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(jaz)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durf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muss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du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(ti)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test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durf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test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muss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test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test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test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test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er (on)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durf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muss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(ona)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durf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muss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es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(ono)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durf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muss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wir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(mi)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durf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muss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ihr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durf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muss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(oni)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durf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muss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durf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muss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2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id="{782D21F2-7BB2-4395-B267-8E3EC1E76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8604250" cy="1122363"/>
          </a:xfrm>
        </p:spPr>
        <p:txBody>
          <a:bodyPr/>
          <a:lstStyle/>
          <a:p>
            <a:pPr eaLnBrk="1" hangingPunct="1">
              <a:defRPr/>
            </a:pP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de-DE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chwache Deklination des</a:t>
            </a: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Adjektivs</a:t>
            </a:r>
            <a:b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(šibka sklanjatev pridevnika)</a:t>
            </a:r>
            <a:endParaRPr lang="de-DE" sz="36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3779" name="Group 3">
            <a:extLst>
              <a:ext uri="{FF2B5EF4-FFF2-40B4-BE49-F238E27FC236}">
                <a16:creationId xmlns:a16="http://schemas.microsoft.com/office/drawing/2014/main" id="{B7EF7A67-F68F-49AE-83C8-69186505BD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1989138"/>
          <a:ext cx="8027987" cy="3176587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MASKULINUM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FEMININUM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NEUTRUM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PLURAL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1.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  <a:endParaRPr kumimoji="0" lang="sl-SI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jung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Mann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die schön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Frau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das klein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ie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klein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  <a:endParaRPr kumimoji="0" lang="sl-SI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es jung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Mann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der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schön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Frau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des klein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er klein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3.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jung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Mann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der schön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Frau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dem klein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Kind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klein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Kinder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  <a:endParaRPr kumimoji="0" lang="sl-SI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jung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Mann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die schön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 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Frau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das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klein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ie klein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 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02" name="Group 2">
            <a:extLst>
              <a:ext uri="{FF2B5EF4-FFF2-40B4-BE49-F238E27FC236}">
                <a16:creationId xmlns:a16="http://schemas.microsoft.com/office/drawing/2014/main" id="{65251EAB-007E-475C-9FB7-B9A5B2E00FD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042988" y="981075"/>
          <a:ext cx="7416800" cy="2936875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MASKULINUM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FEMININUM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NEUTRUM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PLURAL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1.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 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Mann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 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Frau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 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. fall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einer 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Frau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eines 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3.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einem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einer 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Frau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einem 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Kind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Kinder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einen 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Mann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 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Frau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4840" name="Group 40">
            <a:extLst>
              <a:ext uri="{FF2B5EF4-FFF2-40B4-BE49-F238E27FC236}">
                <a16:creationId xmlns:a16="http://schemas.microsoft.com/office/drawing/2014/main" id="{9EF30730-EF34-4311-B0D2-C42C961F417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042988" y="4005263"/>
          <a:ext cx="7416800" cy="2571750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7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1.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mein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jung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Freund 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meine schön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Freundin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klein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kein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meines jung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Freund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meiner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schön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Freundin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eines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klein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kein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Kinder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3.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meinem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jung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Freund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meiner schön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Freundin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einem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klein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Kind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kein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Kinder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meinen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jung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Freund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meine schön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 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Freundin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klein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kein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klug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Kinder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4872" name="Text Box 72">
            <a:extLst>
              <a:ext uri="{FF2B5EF4-FFF2-40B4-BE49-F238E27FC236}">
                <a16:creationId xmlns:a16="http://schemas.microsoft.com/office/drawing/2014/main" id="{3D14611B-58B4-4AA4-8F7F-E9C7DB11D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88913"/>
            <a:ext cx="57594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gemischte Deklination</a:t>
            </a:r>
            <a:r>
              <a:rPr 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04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48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429FAEEB-F058-40C3-B9CA-16D6F81A7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6870700" cy="1276350"/>
          </a:xfrm>
        </p:spPr>
        <p:txBody>
          <a:bodyPr/>
          <a:lstStyle/>
          <a:p>
            <a:pPr eaLnBrk="1" hangingPunct="1">
              <a:defRPr/>
            </a:pP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de-DE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tarke Deklination</a:t>
            </a:r>
            <a:br>
              <a:rPr lang="de-DE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(krepka sklanjatev)</a:t>
            </a:r>
          </a:p>
        </p:txBody>
      </p:sp>
      <p:graphicFrame>
        <p:nvGraphicFramePr>
          <p:cNvPr id="205827" name="Group 3">
            <a:extLst>
              <a:ext uri="{FF2B5EF4-FFF2-40B4-BE49-F238E27FC236}">
                <a16:creationId xmlns:a16="http://schemas.microsoft.com/office/drawing/2014/main" id="{0B23F258-BB7B-4B0E-A0C6-24D3AC2C04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850" y="2276475"/>
          <a:ext cx="8280400" cy="1858963"/>
        </p:xfrm>
        <a:graphic>
          <a:graphicData uri="http://schemas.openxmlformats.org/drawingml/2006/table">
            <a:tbl>
              <a:tblPr/>
              <a:tblGrid>
                <a:gridCol w="91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9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MASKULINUM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FEMININUM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NEUTRUM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PLURAL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1.Fall</a:t>
                      </a:r>
                      <a:endParaRPr kumimoji="0" lang="sl-SI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er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Mann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Frau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Kind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Kinder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.Fall</a:t>
                      </a:r>
                      <a:endParaRPr kumimoji="0" lang="sl-SI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Mann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Frau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Kind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Kinder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3.Fall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Mann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Frau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Kind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Kinder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.Fall</a:t>
                      </a:r>
                      <a:endParaRPr kumimoji="0" lang="sl-SI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Mann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Frau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Kind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klug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Kind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3897D146-7717-41F3-9569-CAF92734C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Nebensätze</a:t>
            </a: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(odvisniki)</a:t>
            </a:r>
            <a:endParaRPr lang="de-DE" sz="36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34B9D0F9-E7E2-40D1-8528-1688DAA77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129588" cy="4103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sl-SI" sz="2000" b="1">
                <a:solidFill>
                  <a:schemeClr val="bg2"/>
                </a:solidFill>
              </a:rPr>
              <a:t>1. KONZESSIVSÄTZE</a:t>
            </a:r>
            <a:r>
              <a:rPr lang="sl-SI" altLang="sl-SI" sz="2000" b="1">
                <a:solidFill>
                  <a:schemeClr val="bg2"/>
                </a:solidFill>
              </a:rPr>
              <a:t> (dopustni) </a:t>
            </a:r>
            <a:r>
              <a:rPr lang="sl-SI" altLang="sl-SI" sz="2000" b="1">
                <a:solidFill>
                  <a:schemeClr val="bg2"/>
                </a:solidFill>
                <a:sym typeface="Wingdings" panose="05000000000000000000" pitchFamily="2" charset="2"/>
              </a:rPr>
              <a:t> </a:t>
            </a:r>
            <a:r>
              <a:rPr lang="de-DE" altLang="sl-SI" sz="2000" b="1">
                <a:solidFill>
                  <a:schemeClr val="bg2"/>
                </a:solidFill>
              </a:rPr>
              <a:t>Obwohl</a:t>
            </a:r>
            <a:r>
              <a:rPr lang="sl-SI" altLang="sl-SI" sz="2000" b="1">
                <a:solidFill>
                  <a:schemeClr val="bg2"/>
                </a:solidFill>
              </a:rPr>
              <a:t> (čeprav) </a:t>
            </a:r>
            <a:r>
              <a:rPr lang="de-DE" altLang="sl-SI" sz="2000" b="1">
                <a:solidFill>
                  <a:schemeClr val="bg2"/>
                </a:solidFill>
              </a:rPr>
              <a:t>trotzdem </a:t>
            </a:r>
            <a:r>
              <a:rPr lang="sl-SI" altLang="sl-SI" sz="2000" b="1">
                <a:solidFill>
                  <a:schemeClr val="bg2"/>
                </a:solidFill>
              </a:rPr>
              <a:t>(kljub temu)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 b="1"/>
              <a:t>	</a:t>
            </a:r>
            <a:r>
              <a:rPr lang="de-DE" altLang="sl-SI" sz="2000" b="1">
                <a:solidFill>
                  <a:srgbClr val="000099"/>
                </a:solidFill>
              </a:rPr>
              <a:t>Es regnet. Wir machen einen Spaziergang.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000" b="1"/>
              <a:t>	</a:t>
            </a:r>
            <a:r>
              <a:rPr lang="de-DE" altLang="sl-SI" sz="2000" b="1">
                <a:solidFill>
                  <a:srgbClr val="000099"/>
                </a:solidFill>
              </a:rPr>
              <a:t>Wir machen einen Spaziergang,</a:t>
            </a:r>
            <a:r>
              <a:rPr lang="de-DE" altLang="sl-SI" sz="2000" b="1"/>
              <a:t> </a:t>
            </a:r>
            <a:r>
              <a:rPr lang="de-DE" altLang="sl-SI" sz="2000" b="1" i="1">
                <a:solidFill>
                  <a:srgbClr val="FF3300"/>
                </a:solidFill>
              </a:rPr>
              <a:t>obwohl</a:t>
            </a:r>
            <a:r>
              <a:rPr lang="de-DE" altLang="sl-SI" sz="2000" b="1"/>
              <a:t> </a:t>
            </a:r>
            <a:r>
              <a:rPr lang="de-DE" altLang="sl-SI" sz="2000" b="1">
                <a:solidFill>
                  <a:srgbClr val="000099"/>
                </a:solidFill>
              </a:rPr>
              <a:t>es regnet.</a:t>
            </a:r>
            <a:endParaRPr lang="sl-SI" altLang="sl-SI" sz="2000" b="1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000" b="1">
                <a:solidFill>
                  <a:srgbClr val="000099"/>
                </a:solidFill>
              </a:rPr>
              <a:t>	E</a:t>
            </a:r>
            <a:r>
              <a:rPr lang="de-DE" altLang="sl-SI" sz="2000" b="1">
                <a:solidFill>
                  <a:srgbClr val="000099"/>
                </a:solidFill>
              </a:rPr>
              <a:t>s</a:t>
            </a:r>
            <a:r>
              <a:rPr lang="sl-SI" altLang="sl-SI" sz="2000" b="1">
                <a:solidFill>
                  <a:srgbClr val="000099"/>
                </a:solidFill>
              </a:rPr>
              <a:t> </a:t>
            </a:r>
            <a:r>
              <a:rPr lang="de-DE" altLang="sl-SI" sz="2000" b="1">
                <a:solidFill>
                  <a:srgbClr val="000099"/>
                </a:solidFill>
              </a:rPr>
              <a:t>regnet, </a:t>
            </a:r>
            <a:r>
              <a:rPr lang="de-DE" altLang="sl-SI" sz="2000" b="1">
                <a:solidFill>
                  <a:srgbClr val="FF3300"/>
                </a:solidFill>
              </a:rPr>
              <a:t>trotzdem</a:t>
            </a:r>
            <a:r>
              <a:rPr lang="de-DE" altLang="sl-SI" sz="2000" b="1">
                <a:solidFill>
                  <a:srgbClr val="000099"/>
                </a:solidFill>
              </a:rPr>
              <a:t> machen wir einen Spaziergang.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sl-SI" sz="2000" b="1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000" b="1">
                <a:solidFill>
                  <a:schemeClr val="bg2"/>
                </a:solidFill>
              </a:rPr>
              <a:t>2. INDIREKTE FRAGEN (odvisni vprašalni stavki) </a:t>
            </a:r>
            <a:r>
              <a:rPr lang="sl-SI" altLang="sl-SI" sz="2000" b="1">
                <a:solidFill>
                  <a:schemeClr val="bg2"/>
                </a:solidFill>
                <a:sym typeface="Wingdings" panose="05000000000000000000" pitchFamily="2" charset="2"/>
              </a:rPr>
              <a:t></a:t>
            </a:r>
            <a:r>
              <a:rPr lang="sl-SI" altLang="sl-SI" sz="2000" b="1">
                <a:solidFill>
                  <a:schemeClr val="bg2"/>
                </a:solidFill>
              </a:rPr>
              <a:t> </a:t>
            </a:r>
            <a:r>
              <a:rPr lang="de-DE" altLang="sl-SI" sz="2000" b="1">
                <a:solidFill>
                  <a:schemeClr val="bg2"/>
                </a:solidFill>
              </a:rPr>
              <a:t>Wie, Wann... oder ob</a:t>
            </a:r>
            <a:r>
              <a:rPr lang="sl-SI" altLang="sl-SI" sz="2000" b="1">
                <a:solidFill>
                  <a:schemeClr val="bg2"/>
                </a:solidFill>
              </a:rPr>
              <a:t> (ali)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 b="1"/>
              <a:t>	</a:t>
            </a:r>
            <a:r>
              <a:rPr lang="de-DE" altLang="sl-SI" sz="2000" b="1">
                <a:solidFill>
                  <a:srgbClr val="000099"/>
                </a:solidFill>
              </a:rPr>
              <a:t>Wie spät ist es? </a:t>
            </a:r>
            <a:r>
              <a:rPr lang="de-DE" altLang="sl-SI" sz="2000" b="1">
                <a:solidFill>
                  <a:srgbClr val="000099"/>
                </a:solidFill>
                <a:sym typeface="Wingdings" panose="05000000000000000000" pitchFamily="2" charset="2"/>
              </a:rPr>
              <a:t> </a:t>
            </a:r>
            <a:r>
              <a:rPr lang="de-DE" altLang="sl-SI" sz="2000" b="1">
                <a:solidFill>
                  <a:srgbClr val="000099"/>
                </a:solidFill>
              </a:rPr>
              <a:t>Er hat mich gefragt,</a:t>
            </a:r>
            <a:r>
              <a:rPr lang="de-DE" altLang="sl-SI" sz="2000" b="1"/>
              <a:t> </a:t>
            </a:r>
            <a:r>
              <a:rPr lang="de-DE" altLang="sl-SI" sz="2000" b="1">
                <a:solidFill>
                  <a:srgbClr val="FF3300"/>
                </a:solidFill>
              </a:rPr>
              <a:t>wie</a:t>
            </a:r>
            <a:r>
              <a:rPr lang="de-DE" altLang="sl-SI" sz="2000" b="1"/>
              <a:t> </a:t>
            </a:r>
            <a:r>
              <a:rPr lang="de-DE" altLang="sl-SI" sz="2000" b="1">
                <a:solidFill>
                  <a:srgbClr val="000099"/>
                </a:solidFill>
              </a:rPr>
              <a:t>spät es ist.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1000" b="1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000" b="1"/>
              <a:t>	</a:t>
            </a:r>
            <a:r>
              <a:rPr lang="de-DE" altLang="sl-SI" sz="2000" b="1">
                <a:solidFill>
                  <a:srgbClr val="000099"/>
                </a:solidFill>
              </a:rPr>
              <a:t>Hast du jetzt einen Pkw? </a:t>
            </a:r>
            <a:r>
              <a:rPr lang="de-DE" altLang="sl-SI" sz="2000" b="1">
                <a:solidFill>
                  <a:srgbClr val="000099"/>
                </a:solidFill>
                <a:sym typeface="Wingdings" panose="05000000000000000000" pitchFamily="2" charset="2"/>
              </a:rPr>
              <a:t> </a:t>
            </a:r>
            <a:r>
              <a:rPr lang="de-DE" altLang="sl-SI" sz="2000" b="1">
                <a:solidFill>
                  <a:srgbClr val="000099"/>
                </a:solidFill>
              </a:rPr>
              <a:t>Er hat mich gefragt,</a:t>
            </a:r>
            <a:r>
              <a:rPr lang="de-DE" altLang="sl-SI" sz="2000" b="1"/>
              <a:t> </a:t>
            </a:r>
            <a:r>
              <a:rPr lang="de-DE" altLang="sl-SI" sz="2000" b="1" i="1">
                <a:solidFill>
                  <a:srgbClr val="FF3300"/>
                </a:solidFill>
              </a:rPr>
              <a:t>ob</a:t>
            </a:r>
            <a:r>
              <a:rPr lang="de-DE" altLang="sl-SI" sz="2000" b="1" i="1"/>
              <a:t> </a:t>
            </a:r>
            <a:r>
              <a:rPr lang="de-DE" altLang="sl-SI" sz="2000" b="1">
                <a:solidFill>
                  <a:srgbClr val="000099"/>
                </a:solidFill>
              </a:rPr>
              <a:t>ich jetzt einen Pkw habe.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sl-SI" sz="2000" b="1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800" decel="100000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6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/>
      <p:bldP spid="206851" grpId="0" build="p"/>
      <p:bldP spid="206851" grpId="1" build="p"/>
      <p:bldP spid="206851" grpId="2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B2856DE0-525A-4A33-BD2D-88F7D285E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7981950" cy="372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altLang="sl-SI" sz="2000" b="1">
                <a:solidFill>
                  <a:schemeClr val="bg2"/>
                </a:solidFill>
              </a:rPr>
              <a:t>3. DASS SÄTZE </a:t>
            </a:r>
            <a:r>
              <a:rPr lang="sl-SI" altLang="sl-SI" sz="2000" b="1">
                <a:solidFill>
                  <a:schemeClr val="bg2"/>
                </a:solidFill>
              </a:rPr>
              <a:t>(z veznikom da) </a:t>
            </a:r>
            <a:r>
              <a:rPr lang="de-DE" altLang="sl-SI" sz="2000" b="1">
                <a:solidFill>
                  <a:schemeClr val="bg2"/>
                </a:solidFill>
                <a:sym typeface="Wingdings" panose="05000000000000000000" pitchFamily="2" charset="2"/>
              </a:rPr>
              <a:t> d</a:t>
            </a:r>
            <a:r>
              <a:rPr lang="de-DE" altLang="sl-SI" sz="2000" b="1">
                <a:solidFill>
                  <a:schemeClr val="bg2"/>
                </a:solidFill>
              </a:rPr>
              <a:t>ass</a:t>
            </a:r>
            <a:r>
              <a:rPr lang="sl-SI" altLang="sl-SI" sz="2000" b="1">
                <a:solidFill>
                  <a:schemeClr val="bg2"/>
                </a:solidFill>
              </a:rPr>
              <a:t> (da)</a:t>
            </a:r>
          </a:p>
          <a:p>
            <a:pPr eaLnBrk="1" hangingPunct="1">
              <a:buFontTx/>
              <a:buNone/>
            </a:pPr>
            <a:endParaRPr lang="sl-SI" altLang="sl-SI" sz="1000" b="1">
              <a:solidFill>
                <a:schemeClr val="bg2"/>
              </a:solidFill>
            </a:endParaRPr>
          </a:p>
          <a:p>
            <a:pPr eaLnBrk="1" hangingPunct="1">
              <a:buFontTx/>
              <a:buNone/>
            </a:pPr>
            <a:r>
              <a:rPr lang="sl-SI" altLang="sl-SI" sz="2000" b="1">
                <a:solidFill>
                  <a:srgbClr val="000099"/>
                </a:solidFill>
              </a:rPr>
              <a:t>	</a:t>
            </a:r>
            <a:r>
              <a:rPr lang="de-DE" altLang="sl-SI" sz="2000" b="1">
                <a:solidFill>
                  <a:srgbClr val="000099"/>
                </a:solidFill>
              </a:rPr>
              <a:t>Er ist gestern aus Mailand zurückgekommen. Seine Mutter hat </a:t>
            </a:r>
            <a:r>
              <a:rPr lang="de-DE" altLang="sl-SI" sz="2000" b="1" i="1">
                <a:solidFill>
                  <a:srgbClr val="000099"/>
                </a:solidFill>
              </a:rPr>
              <a:t>es</a:t>
            </a:r>
            <a:r>
              <a:rPr lang="de-DE" altLang="sl-SI" sz="2000" b="1">
                <a:solidFill>
                  <a:srgbClr val="000099"/>
                </a:solidFill>
              </a:rPr>
              <a:t> mir gesagt.</a:t>
            </a:r>
          </a:p>
          <a:p>
            <a:pPr eaLnBrk="1" hangingPunct="1">
              <a:buFontTx/>
              <a:buNone/>
            </a:pPr>
            <a:r>
              <a:rPr lang="sl-SI" altLang="sl-SI" sz="2000" b="1"/>
              <a:t>	</a:t>
            </a:r>
            <a:r>
              <a:rPr lang="de-DE" altLang="sl-SI" sz="2000" b="1">
                <a:solidFill>
                  <a:srgbClr val="000099"/>
                </a:solidFill>
              </a:rPr>
              <a:t>Seine Mutter hat mir gesagt,</a:t>
            </a:r>
            <a:r>
              <a:rPr lang="de-DE" altLang="sl-SI" sz="2000" b="1"/>
              <a:t> </a:t>
            </a:r>
            <a:r>
              <a:rPr lang="de-DE" altLang="sl-SI" sz="2000" b="1" i="1">
                <a:solidFill>
                  <a:srgbClr val="FF3300"/>
                </a:solidFill>
              </a:rPr>
              <a:t>dass</a:t>
            </a:r>
            <a:r>
              <a:rPr lang="de-DE" altLang="sl-SI" sz="2000" b="1"/>
              <a:t> </a:t>
            </a:r>
            <a:r>
              <a:rPr lang="de-DE" altLang="sl-SI" sz="2000" b="1">
                <a:solidFill>
                  <a:srgbClr val="000099"/>
                </a:solidFill>
              </a:rPr>
              <a:t>er gestern aus Mailand</a:t>
            </a:r>
            <a:r>
              <a:rPr lang="de-DE" altLang="sl-SI" sz="2000" b="1"/>
              <a:t> </a:t>
            </a:r>
            <a:r>
              <a:rPr lang="de-DE" altLang="sl-SI" sz="2000" b="1">
                <a:solidFill>
                  <a:srgbClr val="000099"/>
                </a:solidFill>
              </a:rPr>
              <a:t>zurückgekommen ist.</a:t>
            </a:r>
          </a:p>
          <a:p>
            <a:pPr eaLnBrk="1" hangingPunct="1">
              <a:buFontTx/>
              <a:buNone/>
            </a:pPr>
            <a:endParaRPr lang="de-DE" altLang="sl-SI" sz="2000" b="1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de-DE" altLang="sl-SI" sz="2000" b="1">
                <a:solidFill>
                  <a:schemeClr val="bg2"/>
                </a:solidFill>
              </a:rPr>
              <a:t>4. </a:t>
            </a:r>
            <a:r>
              <a:rPr lang="sl-SI" altLang="sl-SI" sz="2000" b="1">
                <a:solidFill>
                  <a:schemeClr val="bg2"/>
                </a:solidFill>
              </a:rPr>
              <a:t>KAUSALSATZE (vzročni)</a:t>
            </a:r>
            <a:r>
              <a:rPr lang="de-DE" altLang="sl-SI" sz="2000" b="1">
                <a:solidFill>
                  <a:schemeClr val="bg2"/>
                </a:solidFill>
              </a:rPr>
              <a:t> </a:t>
            </a:r>
            <a:r>
              <a:rPr lang="de-DE" altLang="sl-SI" sz="2000" b="1">
                <a:solidFill>
                  <a:schemeClr val="bg2"/>
                </a:solidFill>
                <a:sym typeface="Wingdings" panose="05000000000000000000" pitchFamily="2" charset="2"/>
              </a:rPr>
              <a:t> w</a:t>
            </a:r>
            <a:r>
              <a:rPr lang="de-DE" altLang="sl-SI" sz="2000" b="1">
                <a:solidFill>
                  <a:schemeClr val="bg2"/>
                </a:solidFill>
              </a:rPr>
              <a:t>eil</a:t>
            </a:r>
            <a:r>
              <a:rPr lang="sl-SI" altLang="sl-SI" sz="2000" b="1">
                <a:solidFill>
                  <a:schemeClr val="bg2"/>
                </a:solidFill>
              </a:rPr>
              <a:t> (ker)</a:t>
            </a:r>
          </a:p>
          <a:p>
            <a:pPr eaLnBrk="1" hangingPunct="1">
              <a:buFontTx/>
              <a:buNone/>
            </a:pPr>
            <a:endParaRPr lang="sl-SI" altLang="sl-SI" sz="1000" b="1">
              <a:solidFill>
                <a:schemeClr val="bg2"/>
              </a:solidFill>
            </a:endParaRPr>
          </a:p>
          <a:p>
            <a:pPr eaLnBrk="1" hangingPunct="1">
              <a:buFontTx/>
              <a:buNone/>
            </a:pPr>
            <a:r>
              <a:rPr lang="sl-SI" altLang="sl-SI" sz="2400" b="1"/>
              <a:t>	</a:t>
            </a:r>
            <a:r>
              <a:rPr lang="de-DE" altLang="sl-SI" sz="2000" b="1">
                <a:solidFill>
                  <a:srgbClr val="000099"/>
                </a:solidFill>
              </a:rPr>
              <a:t>Er kommt nicht in die schule.</a:t>
            </a:r>
            <a:r>
              <a:rPr lang="sl-SI" altLang="sl-SI" sz="2000" b="1">
                <a:solidFill>
                  <a:srgbClr val="000099"/>
                </a:solidFill>
              </a:rPr>
              <a:t> </a:t>
            </a:r>
            <a:r>
              <a:rPr lang="de-DE" altLang="sl-SI" sz="2000" b="1">
                <a:solidFill>
                  <a:srgbClr val="000099"/>
                </a:solidFill>
              </a:rPr>
              <a:t>Er ist krank.</a:t>
            </a:r>
          </a:p>
          <a:p>
            <a:pPr eaLnBrk="1" hangingPunct="1">
              <a:buFontTx/>
              <a:buNone/>
            </a:pPr>
            <a:r>
              <a:rPr lang="sl-SI" altLang="sl-SI" sz="2000" b="1"/>
              <a:t>	</a:t>
            </a:r>
            <a:r>
              <a:rPr lang="de-DE" altLang="sl-SI" sz="2000" b="1">
                <a:solidFill>
                  <a:srgbClr val="000099"/>
                </a:solidFill>
              </a:rPr>
              <a:t>Er kommt nicht in die Schule,</a:t>
            </a:r>
            <a:r>
              <a:rPr lang="de-DE" altLang="sl-SI" sz="2000" b="1"/>
              <a:t> </a:t>
            </a:r>
            <a:r>
              <a:rPr lang="de-DE" altLang="sl-SI" sz="2000" b="1" i="1">
                <a:solidFill>
                  <a:srgbClr val="FF3300"/>
                </a:solidFill>
              </a:rPr>
              <a:t>weil</a:t>
            </a:r>
            <a:r>
              <a:rPr lang="de-DE" altLang="sl-SI" sz="2000" b="1" i="1"/>
              <a:t> </a:t>
            </a:r>
            <a:r>
              <a:rPr lang="de-DE" altLang="sl-SI" sz="2000" b="1">
                <a:solidFill>
                  <a:srgbClr val="000099"/>
                </a:solidFill>
              </a:rPr>
              <a:t>er krank ist.</a:t>
            </a:r>
            <a:endParaRPr lang="de-DE" altLang="sl-SI" sz="2000" b="1" i="1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endParaRPr lang="sl-SI" altLang="sl-SI" sz="2000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7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7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7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7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0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07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7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7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7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07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7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07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07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07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07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07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07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CDF478E7-650F-459F-A789-9C35B35EA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6870700" cy="113188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Pronominaladverbien</a:t>
            </a:r>
            <a:b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(zaimenski prislovi)</a:t>
            </a:r>
            <a:endParaRPr lang="de-DE" sz="36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8899" name="Group 3">
            <a:extLst>
              <a:ext uri="{FF2B5EF4-FFF2-40B4-BE49-F238E27FC236}">
                <a16:creationId xmlns:a16="http://schemas.microsoft.com/office/drawing/2014/main" id="{16BA02D7-7099-411C-BD58-81BC1E887CD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84213" y="1628775"/>
          <a:ext cx="7056437" cy="3292475"/>
        </p:xfrm>
        <a:graphic>
          <a:graphicData uri="http://schemas.openxmlformats.org/drawingml/2006/table">
            <a:tbl>
              <a:tblPr/>
              <a:tblGrid>
                <a:gridCol w="187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PR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Ä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POSITION</a:t>
                      </a: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PERSONEN</a:t>
                      </a: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SACHEN</a:t>
                      </a: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für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für wen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für ihn/sie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wofür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dafür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mit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mit wem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mit ihm/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ihr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womit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damit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bei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bei wem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bei ihm/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ihr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wobei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dabei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von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von wem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von uns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wovon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davon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nach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nach wem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nach mir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wonach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danach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 wem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an ihn/sie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auf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auf wen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auf ihn/sie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auf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auf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über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über wen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über dich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über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über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8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FEC7FD9D-CFA6-4C83-AAC6-FFDD40876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4897437" cy="5759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warten (</a:t>
            </a:r>
            <a:r>
              <a:rPr lang="de-DE" altLang="sl-SI" sz="1400" b="1">
                <a:solidFill>
                  <a:srgbClr val="000099"/>
                </a:solidFill>
              </a:rPr>
              <a:t>auf+Akk.</a:t>
            </a:r>
            <a:r>
              <a:rPr lang="de-DE" altLang="sl-SI" sz="1400">
                <a:solidFill>
                  <a:srgbClr val="000099"/>
                </a:solidFill>
              </a:rPr>
              <a:t>) – čakati na »pismo«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schreiben (</a:t>
            </a:r>
            <a:r>
              <a:rPr lang="de-DE" altLang="sl-SI" sz="1400" b="1">
                <a:solidFill>
                  <a:srgbClr val="000099"/>
                </a:solidFill>
              </a:rPr>
              <a:t>an+Akk.</a:t>
            </a:r>
            <a:r>
              <a:rPr lang="de-DE" altLang="sl-SI" sz="1400">
                <a:solidFill>
                  <a:srgbClr val="000099"/>
                </a:solidFill>
              </a:rPr>
              <a:t>) – pisati nekom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               (</a:t>
            </a:r>
            <a:r>
              <a:rPr lang="de-DE" altLang="sl-SI" sz="1400" b="1">
                <a:solidFill>
                  <a:srgbClr val="000099"/>
                </a:solidFill>
              </a:rPr>
              <a:t>über+Akk.</a:t>
            </a:r>
            <a:r>
              <a:rPr lang="de-DE" altLang="sl-SI" sz="1400">
                <a:solidFill>
                  <a:srgbClr val="000099"/>
                </a:solidFill>
              </a:rPr>
              <a:t>) – pisati o nečem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sich schützen (</a:t>
            </a:r>
            <a:r>
              <a:rPr lang="de-DE" altLang="sl-SI" sz="1400" b="1">
                <a:solidFill>
                  <a:srgbClr val="000099"/>
                </a:solidFill>
              </a:rPr>
              <a:t>vor+Dat.</a:t>
            </a:r>
            <a:r>
              <a:rPr lang="de-DE" altLang="sl-SI" sz="1400">
                <a:solidFill>
                  <a:srgbClr val="000099"/>
                </a:solidFill>
              </a:rPr>
              <a:t>) – zaščititi se »s kremo«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                       (</a:t>
            </a:r>
            <a:r>
              <a:rPr lang="de-DE" altLang="sl-SI" sz="1400" b="1">
                <a:solidFill>
                  <a:srgbClr val="000099"/>
                </a:solidFill>
              </a:rPr>
              <a:t>gegen</a:t>
            </a:r>
            <a:r>
              <a:rPr lang="de-DE" altLang="sl-SI" sz="1400">
                <a:solidFill>
                  <a:srgbClr val="000099"/>
                </a:solidFill>
              </a:rPr>
              <a:t>) – zaščititi se (naprimer malariji)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sorgen (</a:t>
            </a:r>
            <a:r>
              <a:rPr lang="de-DE" altLang="sl-SI" sz="1400" b="1">
                <a:solidFill>
                  <a:srgbClr val="000099"/>
                </a:solidFill>
              </a:rPr>
              <a:t>für</a:t>
            </a:r>
            <a:r>
              <a:rPr lang="de-DE" altLang="sl-SI" sz="1400">
                <a:solidFill>
                  <a:srgbClr val="000099"/>
                </a:solidFill>
              </a:rPr>
              <a:t>) – skrbeti za »staro mamo«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sprechen (</a:t>
            </a:r>
            <a:r>
              <a:rPr lang="de-DE" altLang="sl-SI" sz="1400" b="1">
                <a:solidFill>
                  <a:srgbClr val="000099"/>
                </a:solidFill>
              </a:rPr>
              <a:t>mit</a:t>
            </a:r>
            <a:r>
              <a:rPr lang="de-DE" altLang="sl-SI" sz="1400">
                <a:solidFill>
                  <a:srgbClr val="000099"/>
                </a:solidFill>
              </a:rPr>
              <a:t>) – govoriti z nekom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              (</a:t>
            </a:r>
            <a:r>
              <a:rPr lang="de-DE" altLang="sl-SI" sz="1400" b="1">
                <a:solidFill>
                  <a:srgbClr val="000099"/>
                </a:solidFill>
              </a:rPr>
              <a:t>über+Akk.</a:t>
            </a:r>
            <a:r>
              <a:rPr lang="de-DE" altLang="sl-SI" sz="1400">
                <a:solidFill>
                  <a:srgbClr val="000099"/>
                </a:solidFill>
              </a:rPr>
              <a:t>) – govoriti o nečem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sich kümmern (</a:t>
            </a:r>
            <a:r>
              <a:rPr lang="de-DE" altLang="sl-SI" sz="1400" b="1">
                <a:solidFill>
                  <a:srgbClr val="000099"/>
                </a:solidFill>
              </a:rPr>
              <a:t>um</a:t>
            </a:r>
            <a:r>
              <a:rPr lang="de-DE" altLang="sl-SI" sz="1400">
                <a:solidFill>
                  <a:srgbClr val="000099"/>
                </a:solidFill>
              </a:rPr>
              <a:t>) – skrbeti za »naše goste«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lachen (</a:t>
            </a:r>
            <a:r>
              <a:rPr lang="de-DE" altLang="sl-SI" sz="1400" b="1">
                <a:solidFill>
                  <a:srgbClr val="000099"/>
                </a:solidFill>
              </a:rPr>
              <a:t>über+Akk.</a:t>
            </a:r>
            <a:r>
              <a:rPr lang="de-DE" altLang="sl-SI" sz="1400">
                <a:solidFill>
                  <a:srgbClr val="000099"/>
                </a:solidFill>
              </a:rPr>
              <a:t>) – smejati se nečemu »šalam«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leiden (</a:t>
            </a:r>
            <a:r>
              <a:rPr lang="de-DE" altLang="sl-SI" sz="1400" b="1">
                <a:solidFill>
                  <a:srgbClr val="000099"/>
                </a:solidFill>
              </a:rPr>
              <a:t>an+Dat.</a:t>
            </a:r>
            <a:r>
              <a:rPr lang="de-DE" altLang="sl-SI" sz="1400">
                <a:solidFill>
                  <a:srgbClr val="000099"/>
                </a:solidFill>
              </a:rPr>
              <a:t>) – trpeti za neko »boleznijo«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	  (</a:t>
            </a:r>
            <a:r>
              <a:rPr lang="de-DE" altLang="sl-SI" sz="1400" b="1">
                <a:solidFill>
                  <a:srgbClr val="000099"/>
                </a:solidFill>
              </a:rPr>
              <a:t>unter+Dat.</a:t>
            </a:r>
            <a:r>
              <a:rPr lang="de-DE" altLang="sl-SI" sz="1400">
                <a:solidFill>
                  <a:srgbClr val="000099"/>
                </a:solidFill>
              </a:rPr>
              <a:t>) – trpeti zaradi psih. težav »smrti«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nachdenken (</a:t>
            </a:r>
            <a:r>
              <a:rPr lang="de-DE" altLang="sl-SI" sz="1400" b="1">
                <a:solidFill>
                  <a:srgbClr val="000099"/>
                </a:solidFill>
              </a:rPr>
              <a:t>über+Akk.</a:t>
            </a:r>
            <a:r>
              <a:rPr lang="de-DE" altLang="sl-SI" sz="1400">
                <a:solidFill>
                  <a:srgbClr val="000099"/>
                </a:solidFill>
              </a:rPr>
              <a:t>) – premisliti o nečem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sich gewöhnen (</a:t>
            </a:r>
            <a:r>
              <a:rPr lang="de-DE" altLang="sl-SI" sz="1400" b="1">
                <a:solidFill>
                  <a:srgbClr val="000099"/>
                </a:solidFill>
              </a:rPr>
              <a:t>an+Akk.</a:t>
            </a:r>
            <a:r>
              <a:rPr lang="de-DE" altLang="sl-SI" sz="1400">
                <a:solidFill>
                  <a:srgbClr val="000099"/>
                </a:solidFill>
              </a:rPr>
              <a:t>) – navaditi se na nekaj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gratulieren (</a:t>
            </a:r>
            <a:r>
              <a:rPr lang="de-DE" altLang="sl-SI" sz="1400" b="1">
                <a:solidFill>
                  <a:srgbClr val="000099"/>
                </a:solidFill>
              </a:rPr>
              <a:t>zu</a:t>
            </a:r>
            <a:r>
              <a:rPr lang="de-DE" altLang="sl-SI" sz="1400">
                <a:solidFill>
                  <a:srgbClr val="000099"/>
                </a:solidFill>
              </a:rPr>
              <a:t>) – čestitati za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hoffen (</a:t>
            </a:r>
            <a:r>
              <a:rPr lang="de-DE" altLang="sl-SI" sz="1400" b="1">
                <a:solidFill>
                  <a:srgbClr val="000099"/>
                </a:solidFill>
              </a:rPr>
              <a:t>auf+Akk.</a:t>
            </a:r>
            <a:r>
              <a:rPr lang="de-DE" altLang="sl-SI" sz="1400">
                <a:solidFill>
                  <a:srgbClr val="000099"/>
                </a:solidFill>
              </a:rPr>
              <a:t>) – upati na »boljše vreme«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sich interessieren (</a:t>
            </a:r>
            <a:r>
              <a:rPr lang="de-DE" altLang="sl-SI" sz="1400" b="1">
                <a:solidFill>
                  <a:srgbClr val="000099"/>
                </a:solidFill>
              </a:rPr>
              <a:t>für</a:t>
            </a:r>
            <a:r>
              <a:rPr lang="de-DE" altLang="sl-SI" sz="1400">
                <a:solidFill>
                  <a:srgbClr val="000099"/>
                </a:solidFill>
              </a:rPr>
              <a:t>) zanimati se za »psihologijo«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sich freuen (</a:t>
            </a:r>
            <a:r>
              <a:rPr lang="de-DE" altLang="sl-SI" sz="1400" b="1">
                <a:solidFill>
                  <a:srgbClr val="000099"/>
                </a:solidFill>
              </a:rPr>
              <a:t>auf+Akk.</a:t>
            </a:r>
            <a:r>
              <a:rPr lang="de-DE" altLang="sl-SI" sz="1400">
                <a:solidFill>
                  <a:srgbClr val="000099"/>
                </a:solidFill>
              </a:rPr>
              <a:t>) – veseliti se nečesa kar prihaja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                  (</a:t>
            </a:r>
            <a:r>
              <a:rPr lang="de-DE" altLang="sl-SI" sz="1400" b="1">
                <a:solidFill>
                  <a:srgbClr val="000099"/>
                </a:solidFill>
              </a:rPr>
              <a:t>über+Akk.</a:t>
            </a:r>
            <a:r>
              <a:rPr lang="de-DE" altLang="sl-SI" sz="1400">
                <a:solidFill>
                  <a:srgbClr val="000099"/>
                </a:solidFill>
              </a:rPr>
              <a:t>) – veseliti se nečesa kar že imaš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erzählen (</a:t>
            </a:r>
            <a:r>
              <a:rPr lang="de-DE" altLang="sl-SI" sz="1400" b="1">
                <a:solidFill>
                  <a:srgbClr val="000099"/>
                </a:solidFill>
              </a:rPr>
              <a:t>von</a:t>
            </a:r>
            <a:r>
              <a:rPr lang="de-DE" altLang="sl-SI" sz="1400">
                <a:solidFill>
                  <a:srgbClr val="000099"/>
                </a:solidFill>
              </a:rPr>
              <a:t>) – pripovedovati o nečem »izletu«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sich entscheiden (</a:t>
            </a:r>
            <a:r>
              <a:rPr lang="de-DE" altLang="sl-SI" sz="1400" b="1">
                <a:solidFill>
                  <a:srgbClr val="000099"/>
                </a:solidFill>
              </a:rPr>
              <a:t>für</a:t>
            </a:r>
            <a:r>
              <a:rPr lang="de-DE" altLang="sl-SI" sz="1400">
                <a:solidFill>
                  <a:srgbClr val="000099"/>
                </a:solidFill>
              </a:rPr>
              <a:t>) – odločiti se za neko stvar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sich entschuldigen (</a:t>
            </a:r>
            <a:r>
              <a:rPr lang="de-DE" altLang="sl-SI" sz="1400" b="1">
                <a:solidFill>
                  <a:srgbClr val="000099"/>
                </a:solidFill>
              </a:rPr>
              <a:t>bei</a:t>
            </a:r>
            <a:r>
              <a:rPr lang="de-DE" altLang="sl-SI" sz="1400">
                <a:solidFill>
                  <a:srgbClr val="000099"/>
                </a:solidFill>
              </a:rPr>
              <a:t>) – opravičiti se nekomu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400">
                <a:solidFill>
                  <a:srgbClr val="000099"/>
                </a:solidFill>
              </a:rPr>
              <a:t>                               (</a:t>
            </a:r>
            <a:r>
              <a:rPr lang="de-DE" altLang="sl-SI" sz="1400" b="1">
                <a:solidFill>
                  <a:srgbClr val="000099"/>
                </a:solidFill>
              </a:rPr>
              <a:t>für</a:t>
            </a:r>
            <a:r>
              <a:rPr lang="de-DE" altLang="sl-SI" sz="1400">
                <a:solidFill>
                  <a:srgbClr val="000099"/>
                </a:solidFill>
              </a:rPr>
              <a:t>) – opravičiti se za nekaj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sl-SI" sz="1400" b="1">
              <a:solidFill>
                <a:srgbClr val="000099"/>
              </a:solidFill>
            </a:endParaRPr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285D5982-37A0-454E-8D58-61E17241A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708150"/>
            <a:ext cx="4211637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denken (</a:t>
            </a:r>
            <a:r>
              <a:rPr lang="de-DE" altLang="sl-SI" sz="1400">
                <a:solidFill>
                  <a:srgbClr val="000099"/>
                </a:solidFill>
              </a:rPr>
              <a:t>an+Akk.</a:t>
            </a:r>
            <a:r>
              <a:rPr lang="de-DE" altLang="sl-SI" sz="1400" b="0">
                <a:solidFill>
                  <a:srgbClr val="000099"/>
                </a:solidFill>
              </a:rPr>
              <a:t>)  – misliti na nekoga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          (</a:t>
            </a:r>
            <a:r>
              <a:rPr lang="de-DE" altLang="sl-SI" sz="1400">
                <a:solidFill>
                  <a:srgbClr val="000099"/>
                </a:solidFill>
              </a:rPr>
              <a:t>über+Akk.</a:t>
            </a:r>
            <a:r>
              <a:rPr lang="de-DE" altLang="sl-SI" sz="1400" b="0">
                <a:solidFill>
                  <a:srgbClr val="000099"/>
                </a:solidFill>
              </a:rPr>
              <a:t>) – misliti na nekaj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diskutieren (</a:t>
            </a:r>
            <a:r>
              <a:rPr lang="de-DE" altLang="sl-SI" sz="1400">
                <a:solidFill>
                  <a:srgbClr val="000099"/>
                </a:solidFill>
              </a:rPr>
              <a:t>mit</a:t>
            </a:r>
            <a:r>
              <a:rPr lang="de-DE" altLang="sl-SI" sz="1400" b="0">
                <a:solidFill>
                  <a:srgbClr val="000099"/>
                </a:solidFill>
              </a:rPr>
              <a:t>) – razpravljati z nekom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                 (</a:t>
            </a:r>
            <a:r>
              <a:rPr lang="de-DE" altLang="sl-SI" sz="1400">
                <a:solidFill>
                  <a:srgbClr val="000099"/>
                </a:solidFill>
              </a:rPr>
              <a:t>über</a:t>
            </a:r>
            <a:r>
              <a:rPr lang="sl-SI" altLang="sl-SI" sz="1400">
                <a:solidFill>
                  <a:srgbClr val="000099"/>
                </a:solidFill>
              </a:rPr>
              <a:t>+Akk.</a:t>
            </a:r>
            <a:r>
              <a:rPr lang="de-DE" altLang="sl-SI" sz="1400" b="0">
                <a:solidFill>
                  <a:srgbClr val="000099"/>
                </a:solidFill>
              </a:rPr>
              <a:t>) – razpravljati o nečem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sich bedanken (</a:t>
            </a:r>
            <a:r>
              <a:rPr lang="de-DE" altLang="sl-SI" sz="1400">
                <a:solidFill>
                  <a:srgbClr val="000099"/>
                </a:solidFill>
              </a:rPr>
              <a:t>bei</a:t>
            </a:r>
            <a:r>
              <a:rPr lang="de-DE" altLang="sl-SI" sz="1400" b="0">
                <a:solidFill>
                  <a:srgbClr val="000099"/>
                </a:solidFill>
              </a:rPr>
              <a:t>) – zahvaliti se nekom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                   (</a:t>
            </a:r>
            <a:r>
              <a:rPr lang="de-DE" altLang="sl-SI" sz="1400">
                <a:solidFill>
                  <a:srgbClr val="000099"/>
                </a:solidFill>
              </a:rPr>
              <a:t>für</a:t>
            </a:r>
            <a:r>
              <a:rPr lang="de-DE" altLang="sl-SI" sz="1400" b="0">
                <a:solidFill>
                  <a:srgbClr val="000099"/>
                </a:solidFill>
              </a:rPr>
              <a:t>) – zahvaliti se za neko stvar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beginnen (</a:t>
            </a:r>
            <a:r>
              <a:rPr lang="de-DE" altLang="sl-SI" sz="1400">
                <a:solidFill>
                  <a:srgbClr val="000099"/>
                </a:solidFill>
              </a:rPr>
              <a:t>mit</a:t>
            </a:r>
            <a:r>
              <a:rPr lang="de-DE" altLang="sl-SI" sz="1400" b="0">
                <a:solidFill>
                  <a:srgbClr val="000099"/>
                </a:solidFill>
              </a:rPr>
              <a:t>) – začeti z nečem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berichten (</a:t>
            </a:r>
            <a:r>
              <a:rPr lang="de-DE" altLang="sl-SI" sz="1400">
                <a:solidFill>
                  <a:srgbClr val="000099"/>
                </a:solidFill>
              </a:rPr>
              <a:t>über+Akk.</a:t>
            </a:r>
            <a:r>
              <a:rPr lang="de-DE" altLang="sl-SI" sz="1400" b="0">
                <a:solidFill>
                  <a:srgbClr val="000099"/>
                </a:solidFill>
              </a:rPr>
              <a:t>) – poročati o/v nečem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sich beschäftigen (</a:t>
            </a:r>
            <a:r>
              <a:rPr lang="de-DE" altLang="sl-SI" sz="1400">
                <a:solidFill>
                  <a:srgbClr val="000099"/>
                </a:solidFill>
              </a:rPr>
              <a:t>mit</a:t>
            </a:r>
            <a:r>
              <a:rPr lang="de-DE" altLang="sl-SI" sz="1400" b="0">
                <a:solidFill>
                  <a:srgbClr val="000099"/>
                </a:solidFill>
              </a:rPr>
              <a:t>) – ukvarjati se z nečem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sich beschweren   (</a:t>
            </a:r>
            <a:r>
              <a:rPr lang="de-DE" altLang="sl-SI" sz="1400">
                <a:solidFill>
                  <a:srgbClr val="000099"/>
                </a:solidFill>
              </a:rPr>
              <a:t>bei</a:t>
            </a:r>
            <a:r>
              <a:rPr lang="de-DE" altLang="sl-SI" sz="1400" b="0">
                <a:solidFill>
                  <a:srgbClr val="000099"/>
                </a:solidFill>
              </a:rPr>
              <a:t>) – pritožiti se nekomu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       (</a:t>
            </a:r>
            <a:r>
              <a:rPr lang="de-DE" altLang="sl-SI" sz="1400">
                <a:solidFill>
                  <a:srgbClr val="000099"/>
                </a:solidFill>
              </a:rPr>
              <a:t>über+Akk.</a:t>
            </a:r>
            <a:r>
              <a:rPr lang="de-DE" altLang="sl-SI" sz="1400" b="0">
                <a:solidFill>
                  <a:srgbClr val="000099"/>
                </a:solidFill>
              </a:rPr>
              <a:t>) – pritožiti se zaradi nečesa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anfangen (</a:t>
            </a:r>
            <a:r>
              <a:rPr lang="de-DE" altLang="sl-SI" sz="1400">
                <a:solidFill>
                  <a:srgbClr val="000099"/>
                </a:solidFill>
              </a:rPr>
              <a:t>mit</a:t>
            </a:r>
            <a:r>
              <a:rPr lang="de-DE" altLang="sl-SI" sz="1400" b="0">
                <a:solidFill>
                  <a:srgbClr val="000099"/>
                </a:solidFill>
              </a:rPr>
              <a:t>) – začeti z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sich ärgern (</a:t>
            </a:r>
            <a:r>
              <a:rPr lang="de-DE" altLang="sl-SI" sz="1400">
                <a:solidFill>
                  <a:srgbClr val="000099"/>
                </a:solidFill>
              </a:rPr>
              <a:t>über+Akk.</a:t>
            </a:r>
            <a:r>
              <a:rPr lang="de-DE" altLang="sl-SI" sz="1400" b="0">
                <a:solidFill>
                  <a:srgbClr val="000099"/>
                </a:solidFill>
              </a:rPr>
              <a:t>) – jeziti se na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aufhören (</a:t>
            </a:r>
            <a:r>
              <a:rPr lang="de-DE" altLang="sl-SI" sz="1400">
                <a:solidFill>
                  <a:srgbClr val="000099"/>
                </a:solidFill>
              </a:rPr>
              <a:t>mit</a:t>
            </a:r>
            <a:r>
              <a:rPr lang="de-DE" altLang="sl-SI" sz="1400" b="0">
                <a:solidFill>
                  <a:srgbClr val="000099"/>
                </a:solidFill>
              </a:rPr>
              <a:t>) – nehati z n</a:t>
            </a:r>
            <a:r>
              <a:rPr lang="sl-SI" altLang="sl-SI" sz="1400" b="0">
                <a:solidFill>
                  <a:srgbClr val="000099"/>
                </a:solidFill>
              </a:rPr>
              <a:t>e</a:t>
            </a:r>
            <a:r>
              <a:rPr lang="de-DE" altLang="sl-SI" sz="1400" b="0">
                <a:solidFill>
                  <a:srgbClr val="000099"/>
                </a:solidFill>
              </a:rPr>
              <a:t>čim</a:t>
            </a:r>
          </a:p>
          <a:p>
            <a:pPr algn="l" eaLnBrk="1" hangingPunct="1"/>
            <a:r>
              <a:rPr lang="de-DE" altLang="sl-SI" sz="1400" b="0">
                <a:solidFill>
                  <a:srgbClr val="000099"/>
                </a:solidFill>
              </a:rPr>
              <a:t>sich unterhalten  </a:t>
            </a:r>
            <a:r>
              <a:rPr lang="de-DE" altLang="sl-SI" sz="1400">
                <a:solidFill>
                  <a:srgbClr val="000099"/>
                </a:solidFill>
              </a:rPr>
              <a:t>(mit) </a:t>
            </a:r>
            <a:r>
              <a:rPr lang="de-DE" altLang="sl-SI" sz="1400" b="0">
                <a:solidFill>
                  <a:srgbClr val="000099"/>
                </a:solidFill>
              </a:rPr>
              <a:t>– pogovarjati se z nekom</a:t>
            </a:r>
          </a:p>
          <a:p>
            <a:pPr eaLnBrk="1" hangingPunct="1"/>
            <a:r>
              <a:rPr lang="de-DE" altLang="sl-SI" sz="1400" b="0">
                <a:solidFill>
                  <a:srgbClr val="000099"/>
                </a:solidFill>
              </a:rPr>
              <a:t>               </a:t>
            </a:r>
            <a:r>
              <a:rPr lang="de-DE" altLang="sl-SI" sz="1400">
                <a:solidFill>
                  <a:srgbClr val="000099"/>
                </a:solidFill>
              </a:rPr>
              <a:t>(über+Akk.) </a:t>
            </a:r>
            <a:r>
              <a:rPr lang="de-DE" altLang="sl-SI" sz="1400" b="0">
                <a:solidFill>
                  <a:srgbClr val="000099"/>
                </a:solidFill>
              </a:rPr>
              <a:t>– pogovarjati se o nečem              sich verabreden </a:t>
            </a:r>
            <a:r>
              <a:rPr lang="de-DE" altLang="sl-SI" sz="1400">
                <a:solidFill>
                  <a:srgbClr val="000099"/>
                </a:solidFill>
              </a:rPr>
              <a:t>(mit) </a:t>
            </a:r>
            <a:r>
              <a:rPr lang="de-DE" altLang="sl-SI" sz="1400" b="0">
                <a:solidFill>
                  <a:srgbClr val="000099"/>
                </a:solidFill>
              </a:rPr>
              <a:t>– dogovarjati se z nekom</a:t>
            </a:r>
          </a:p>
          <a:p>
            <a:pPr eaLnBrk="1" hangingPunct="1"/>
            <a:r>
              <a:rPr lang="de-DE" altLang="sl-SI" sz="1400" b="0">
                <a:solidFill>
                  <a:srgbClr val="000099"/>
                </a:solidFill>
              </a:rPr>
              <a:t>sich verlassen </a:t>
            </a:r>
            <a:r>
              <a:rPr lang="de-DE" altLang="sl-SI" sz="1400">
                <a:solidFill>
                  <a:srgbClr val="000099"/>
                </a:solidFill>
              </a:rPr>
              <a:t>(auf+Akk.) </a:t>
            </a:r>
            <a:r>
              <a:rPr lang="de-DE" altLang="sl-SI" sz="1400" b="0">
                <a:solidFill>
                  <a:srgbClr val="000099"/>
                </a:solidFill>
              </a:rPr>
              <a:t>– zanesti se na nekoga</a:t>
            </a:r>
          </a:p>
          <a:p>
            <a:pPr eaLnBrk="1" hangingPunct="1"/>
            <a:r>
              <a:rPr lang="de-DE" altLang="sl-SI" sz="1400" b="0">
                <a:solidFill>
                  <a:srgbClr val="000099"/>
                </a:solidFill>
              </a:rPr>
              <a:t>sich verlieben   </a:t>
            </a:r>
            <a:r>
              <a:rPr lang="de-DE" altLang="sl-SI" sz="1400">
                <a:solidFill>
                  <a:srgbClr val="000099"/>
                </a:solidFill>
              </a:rPr>
              <a:t>(in+Akk.) </a:t>
            </a:r>
            <a:r>
              <a:rPr lang="de-DE" altLang="sl-SI" sz="1400" b="0">
                <a:solidFill>
                  <a:srgbClr val="000099"/>
                </a:solidFill>
              </a:rPr>
              <a:t>– zaljubiti se v nekoga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9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800" decel="100000"/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800" decel="100000"/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800" decel="100000"/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00" decel="100000" fill="hold"/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800" decel="100000"/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800" decel="100000"/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800" decel="100000" fill="hold"/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800" decel="100000" fill="hold"/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800" decel="100000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800" decel="1000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800" decel="1000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00" decel="1000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800" decel="100000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800" decel="1000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00" decel="1000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800" decel="100000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00" decel="100000" fill="hold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800" decel="100000" fill="hold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800" decel="100000"/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800" decel="100000"/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800" decel="100000" fill="hold"/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800" decel="100000" fill="hold"/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800" decel="100000" fill="hold"/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800" decel="100000"/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800" decel="100000" fill="hold"/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800" decel="100000" fill="hold"/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800" decel="100000" fill="hold"/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800" decel="100000"/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800" decel="100000" fill="hold"/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800" decel="100000" fill="hold"/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00" decel="100000" fill="hold"/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800" decel="100000"/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800" decel="100000" fill="hold"/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800" decel="100000" fill="hold"/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800" decel="100000" fill="hold"/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800" decel="100000"/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800" decel="100000" fill="hold"/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800" decel="100000" fill="hold"/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800" decel="100000" fill="hold"/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800" decel="100000"/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800" decel="100000" fill="hold"/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800" decel="100000" fill="hold"/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800" decel="100000" fill="hold"/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800" decel="100000"/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800" decel="100000" fill="hold"/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800" decel="100000" fill="hold"/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800" decel="100000" fill="hold"/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800" decel="100000"/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800" decel="100000" fill="hold"/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800" decel="100000" fill="hold"/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800" decel="100000" fill="hold"/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800" decel="100000"/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800" decel="100000" fill="hold"/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00" decel="100000" fill="hold"/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800" decel="100000" fill="hold"/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800" decel="100000"/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800" decel="100000" fill="hold"/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800" decel="100000" fill="hold"/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800" decel="100000" fill="hold"/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800" decel="100000"/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800" decel="100000" fill="hold"/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800" decel="100000" fill="hold"/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800" decel="100000" fill="hold"/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800" decel="100000"/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800" decel="100000" fill="hold"/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800" decel="100000" fill="hold"/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800" decel="100000" fill="hold"/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800" decel="100000"/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800" decel="100000" fill="hold"/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800" decel="100000" fill="hold"/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800" decel="100000" fill="hold"/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800" decel="100000"/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800" decel="100000" fill="hold"/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800" decel="100000" fill="hold"/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800" decel="100000" fill="hold"/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800" decel="100000"/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800" decel="100000" fill="hold"/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800" decel="100000" fill="hold"/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800" decel="100000" fill="hold"/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800" decel="100000"/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800" decel="100000" fill="hold"/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800" decel="100000" fill="hold"/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800" decel="100000" fill="hold"/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800" decel="100000"/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800" decel="100000" fill="hold"/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800" decel="100000" fill="hold"/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800" decel="100000" fill="hold"/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800" decel="100000"/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800" decel="100000" fill="hold"/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800" decel="100000" fill="hold"/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800" decel="100000" fill="hold"/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800" decel="100000"/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800" decel="100000" fill="hold"/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800" decel="100000" fill="hold"/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00" decel="100000" fill="hold"/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800" decel="100000"/>
                                        <p:tgtEl>
                                          <p:spTgt spid="209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800" decel="1000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00" decel="1000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800" decel="1000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build="p"/>
      <p:bldP spid="209922" grpId="1" build="p"/>
      <p:bldP spid="209923" grpId="0"/>
      <p:bldP spid="209923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709FB31E-4C30-4C71-A790-A208F5E04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6870700" cy="70008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Konjunktiv</a:t>
            </a: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II</a:t>
            </a:r>
            <a:endParaRPr lang="de-DE" sz="36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10947" name="Group 3">
            <a:extLst>
              <a:ext uri="{FF2B5EF4-FFF2-40B4-BE49-F238E27FC236}">
                <a16:creationId xmlns:a16="http://schemas.microsoft.com/office/drawing/2014/main" id="{F627F1A7-576D-481B-BB62-60615966B2E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8313" y="1844675"/>
          <a:ext cx="6983412" cy="3352800"/>
        </p:xfrm>
        <a:graphic>
          <a:graphicData uri="http://schemas.openxmlformats.org/drawingml/2006/table">
            <a:tbl>
              <a:tblPr/>
              <a:tblGrid>
                <a:gridCol w="1668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OSEBA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SEIN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(biti)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HABEN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(imeti)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WERDEN (postati)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ich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(jaz)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tt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rd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du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(ti)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tt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rd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er (on)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tt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rd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(ona)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tt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rd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es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(ono)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tt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rd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wir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(mi)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tt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rd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ihr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tt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rd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(oni)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tt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rd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tt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rd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1004" name="Rectangle 60">
            <a:extLst>
              <a:ext uri="{FF2B5EF4-FFF2-40B4-BE49-F238E27FC236}">
                <a16:creationId xmlns:a16="http://schemas.microsoft.com/office/drawing/2014/main" id="{8963DB7F-2CF2-407B-A8EA-9B10B33C9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268413"/>
            <a:ext cx="46815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de-DE" altLang="sl-SI" sz="2400">
                <a:solidFill>
                  <a:srgbClr val="000099"/>
                </a:solidFill>
              </a:rPr>
              <a:t>Hilfsverben</a:t>
            </a:r>
            <a:r>
              <a:rPr lang="sl-SI" altLang="sl-SI" sz="2400">
                <a:solidFill>
                  <a:srgbClr val="000099"/>
                </a:solidFill>
              </a:rPr>
              <a:t> (pomožni glagoli)</a:t>
            </a:r>
            <a:endParaRPr lang="de-DE" altLang="sl-SI" sz="2400">
              <a:solidFill>
                <a:srgbClr val="000099"/>
              </a:solidFill>
            </a:endParaRPr>
          </a:p>
        </p:txBody>
      </p:sp>
      <p:sp>
        <p:nvSpPr>
          <p:cNvPr id="211005" name="Text Box 61">
            <a:extLst>
              <a:ext uri="{FF2B5EF4-FFF2-40B4-BE49-F238E27FC236}">
                <a16:creationId xmlns:a16="http://schemas.microsoft.com/office/drawing/2014/main" id="{0EB267C9-ABA8-41AF-BA85-B7AE91907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300663"/>
            <a:ext cx="6697663" cy="1798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l">
              <a:defRPr/>
            </a:pPr>
            <a:r>
              <a:rPr lang="de-DE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Wenn</a:t>
            </a:r>
            <a:r>
              <a:rPr lang="de-DE" sz="2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ich eine</a:t>
            </a:r>
            <a:r>
              <a:rPr lang="sl-SI" sz="2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de-DE" sz="2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Flugzeug </a:t>
            </a:r>
            <a:r>
              <a:rPr lang="de-DE" sz="2000">
                <a:solidFill>
                  <a:srgbClr val="FF3300"/>
                </a:solidFill>
              </a:rPr>
              <a:t>hätte</a:t>
            </a:r>
            <a:r>
              <a:rPr lang="de-DE" sz="2000">
                <a:solidFill>
                  <a:srgbClr val="000099"/>
                </a:solidFill>
              </a:rPr>
              <a:t>, </a:t>
            </a:r>
            <a:r>
              <a:rPr lang="de-DE" sz="2000">
                <a:solidFill>
                  <a:srgbClr val="FF3300"/>
                </a:solidFill>
              </a:rPr>
              <a:t>würde</a:t>
            </a:r>
            <a:r>
              <a:rPr lang="de-DE" sz="2000">
                <a:solidFill>
                  <a:srgbClr val="000099"/>
                </a:solidFill>
              </a:rPr>
              <a:t> ich um die Welt </a:t>
            </a:r>
            <a:r>
              <a:rPr lang="de-DE" sz="2000">
                <a:solidFill>
                  <a:srgbClr val="FF3300"/>
                </a:solidFill>
              </a:rPr>
              <a:t>fliegen</a:t>
            </a:r>
            <a:r>
              <a:rPr lang="de-DE" sz="2000">
                <a:solidFill>
                  <a:srgbClr val="000099"/>
                </a:solidFill>
              </a:rPr>
              <a:t>.</a:t>
            </a:r>
          </a:p>
          <a:p>
            <a:pPr algn="l">
              <a:defRPr/>
            </a:pPr>
            <a:endParaRPr lang="de-DE" sz="1200">
              <a:solidFill>
                <a:srgbClr val="000099"/>
              </a:solidFill>
            </a:endParaRPr>
          </a:p>
          <a:p>
            <a:pPr algn="l">
              <a:defRPr/>
            </a:pPr>
            <a:r>
              <a:rPr lang="de-DE" sz="2000">
                <a:solidFill>
                  <a:srgbClr val="FF3300"/>
                </a:solidFill>
              </a:rPr>
              <a:t>Wenn</a:t>
            </a:r>
            <a:r>
              <a:rPr lang="de-DE" sz="2000">
                <a:solidFill>
                  <a:srgbClr val="000099"/>
                </a:solidFill>
              </a:rPr>
              <a:t> die Sonne scheinen </a:t>
            </a:r>
            <a:r>
              <a:rPr lang="de-DE" sz="2000">
                <a:solidFill>
                  <a:srgbClr val="FF3300"/>
                </a:solidFill>
              </a:rPr>
              <a:t>würde, würde</a:t>
            </a:r>
            <a:r>
              <a:rPr lang="de-DE" sz="2000">
                <a:solidFill>
                  <a:srgbClr val="000099"/>
                </a:solidFill>
              </a:rPr>
              <a:t> ich einen Spaziergang </a:t>
            </a:r>
            <a:r>
              <a:rPr lang="de-DE" sz="2000">
                <a:solidFill>
                  <a:srgbClr val="FF3300"/>
                </a:solidFill>
              </a:rPr>
              <a:t>machen</a:t>
            </a:r>
            <a:r>
              <a:rPr lang="de-DE" sz="2000">
                <a:solidFill>
                  <a:srgbClr val="000099"/>
                </a:solidFill>
              </a:rPr>
              <a:t>. </a:t>
            </a:r>
          </a:p>
          <a:p>
            <a:pPr>
              <a:defRPr/>
            </a:pPr>
            <a:endParaRPr lang="de-DE" sz="20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11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110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11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11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1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1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10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1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110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1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1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/>
      <p:bldP spid="211004" grpId="0"/>
      <p:bldP spid="2110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3B745EF9-FAA3-41FC-A74C-3AE8BC4F6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52400"/>
            <a:ext cx="7777162" cy="118903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Verben i</a:t>
            </a: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de-DE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Präsens</a:t>
            </a: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(Glagoli v sedanjiku)</a:t>
            </a:r>
            <a:endParaRPr lang="de-DE" sz="36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339D6295-4E51-4753-BA17-5B542E80A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5103813" cy="481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sl-SI" sz="2400" b="1">
                <a:solidFill>
                  <a:srgbClr val="000099"/>
                </a:solidFill>
              </a:rPr>
              <a:t>Hilfsverben </a:t>
            </a:r>
            <a:r>
              <a:rPr lang="sl-SI" altLang="sl-SI" sz="2400" b="1">
                <a:solidFill>
                  <a:srgbClr val="000099"/>
                </a:solidFill>
              </a:rPr>
              <a:t>(pomožni glagoli):</a:t>
            </a:r>
            <a:endParaRPr lang="de-DE" altLang="sl-SI" sz="2400" b="1">
              <a:solidFill>
                <a:srgbClr val="000099"/>
              </a:solidFill>
            </a:endParaRPr>
          </a:p>
        </p:txBody>
      </p:sp>
      <p:graphicFrame>
        <p:nvGraphicFramePr>
          <p:cNvPr id="191492" name="Group 4">
            <a:extLst>
              <a:ext uri="{FF2B5EF4-FFF2-40B4-BE49-F238E27FC236}">
                <a16:creationId xmlns:a16="http://schemas.microsoft.com/office/drawing/2014/main" id="{AFF07917-0342-49CA-8395-0928D875F656}"/>
              </a:ext>
            </a:extLst>
          </p:cNvPr>
          <p:cNvGraphicFramePr>
            <a:graphicFrameLocks noGrp="1"/>
          </p:cNvGraphicFramePr>
          <p:nvPr>
            <p:ph sz="quarter" idx="4294967295"/>
          </p:nvPr>
        </p:nvGraphicFramePr>
        <p:xfrm>
          <a:off x="1187450" y="2060575"/>
          <a:ext cx="6697663" cy="3657600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OSEBA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SEIN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(biti)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HABEN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(imeti)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WERDEN (postati)</a:t>
                      </a: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ich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(jaz)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bin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habe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werde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du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(ti)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bist 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hast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er (on)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ist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wird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(ona)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ist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wird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es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(ono)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ist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wird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wir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(mi)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sind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haben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werden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ihr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seid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habt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werdet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sind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haben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werden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sind 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haben 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werden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/>
      <p:bldP spid="19149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825383A2-2096-4326-8CAD-BD1E807AF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6870700" cy="433387"/>
          </a:xfrm>
          <a:noFill/>
        </p:spPr>
        <p:txBody>
          <a:bodyPr/>
          <a:lstStyle/>
          <a:p>
            <a:pPr algn="l" eaLnBrk="1" hangingPunct="1"/>
            <a:r>
              <a:rPr lang="de-DE" altLang="sl-SI" sz="2400" b="1">
                <a:solidFill>
                  <a:srgbClr val="000099"/>
                </a:solidFill>
              </a:rPr>
              <a:t>Modalverben</a:t>
            </a:r>
            <a:r>
              <a:rPr lang="sl-SI" altLang="sl-SI" sz="2400" b="1">
                <a:solidFill>
                  <a:srgbClr val="000099"/>
                </a:solidFill>
              </a:rPr>
              <a:t> (modalni glagoli)</a:t>
            </a:r>
            <a:endParaRPr lang="de-DE" altLang="sl-SI" sz="2400" b="1">
              <a:solidFill>
                <a:srgbClr val="000099"/>
              </a:solidFill>
            </a:endParaRPr>
          </a:p>
        </p:txBody>
      </p:sp>
      <p:graphicFrame>
        <p:nvGraphicFramePr>
          <p:cNvPr id="211971" name="Group 3">
            <a:extLst>
              <a:ext uri="{FF2B5EF4-FFF2-40B4-BE49-F238E27FC236}">
                <a16:creationId xmlns:a16="http://schemas.microsoft.com/office/drawing/2014/main" id="{B0543F2F-8229-4D63-9816-0993EC30D31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1052513"/>
          <a:ext cx="7848600" cy="3378200"/>
        </p:xfrm>
        <a:graphic>
          <a:graphicData uri="http://schemas.openxmlformats.org/drawingml/2006/table">
            <a:tbl>
              <a:tblPr/>
              <a:tblGrid>
                <a:gridCol w="1046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OSEBA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Ö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MÜSSEN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Ö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CHTEN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ich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(jaz)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ö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du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(ti)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ö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test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test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test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test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test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test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er (on)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ö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(ona)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ö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es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(ono)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ö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wir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(mi)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ö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ihr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ö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(oni)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ö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ö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moch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2061" name="Rectangle 93">
            <a:extLst>
              <a:ext uri="{FF2B5EF4-FFF2-40B4-BE49-F238E27FC236}">
                <a16:creationId xmlns:a16="http://schemas.microsoft.com/office/drawing/2014/main" id="{262E2C99-2B54-4854-B3EF-CB88CEA6F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81525"/>
            <a:ext cx="8205787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de-DE" altLang="sl-SI" sz="1800">
                <a:solidFill>
                  <a:srgbClr val="FF3300"/>
                </a:solidFill>
              </a:rPr>
              <a:t>Könnten</a:t>
            </a:r>
            <a:r>
              <a:rPr lang="de-DE" altLang="sl-SI" sz="1800">
                <a:solidFill>
                  <a:srgbClr val="000099"/>
                </a:solidFill>
              </a:rPr>
              <a:t> sie mir bei Arbeit </a:t>
            </a:r>
            <a:r>
              <a:rPr lang="de-DE" altLang="sl-SI" sz="1800">
                <a:solidFill>
                  <a:srgbClr val="FF3300"/>
                </a:solidFill>
              </a:rPr>
              <a:t>helfen</a:t>
            </a:r>
            <a:r>
              <a:rPr lang="de-DE" altLang="sl-SI" sz="1800">
                <a:solidFill>
                  <a:srgbClr val="000099"/>
                </a:solidFill>
              </a:rPr>
              <a:t>?</a:t>
            </a:r>
            <a:endParaRPr lang="sl-SI" altLang="sl-SI" sz="18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11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1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12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1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1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  <p:bldP spid="21206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40F534AD-D862-41C5-A864-F357821E2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6870700" cy="1160462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Passiv</a:t>
            </a:r>
            <a:b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(trpnik)</a:t>
            </a:r>
            <a:endParaRPr lang="de-DE" sz="36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3F95EEA6-54D6-4FFC-8C0F-A204D18DA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561263" cy="3816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1800" b="1" u="sng">
                <a:solidFill>
                  <a:schemeClr val="bg2"/>
                </a:solidFill>
              </a:rPr>
              <a:t>PRÄSENS </a:t>
            </a:r>
            <a:r>
              <a:rPr lang="sl-SI" altLang="sl-SI" sz="1800" b="1" u="sng">
                <a:solidFill>
                  <a:schemeClr val="bg2"/>
                </a:solidFill>
                <a:sym typeface="Wingdings" panose="05000000000000000000" pitchFamily="2" charset="2"/>
              </a:rPr>
              <a:t></a:t>
            </a:r>
            <a:r>
              <a:rPr lang="sl-SI" altLang="sl-SI" sz="1800" b="1" u="sng">
                <a:solidFill>
                  <a:schemeClr val="bg2"/>
                </a:solidFill>
              </a:rPr>
              <a:t>  WERDEN + …. + P.PERFEKT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l-SI" altLang="sl-SI" sz="900" b="1" u="sng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1800">
                <a:solidFill>
                  <a:srgbClr val="000099"/>
                </a:solidFill>
              </a:rPr>
              <a:t>Er </a:t>
            </a:r>
            <a:r>
              <a:rPr lang="de-DE" altLang="sl-SI" sz="1800">
                <a:solidFill>
                  <a:srgbClr val="000099"/>
                </a:solidFill>
              </a:rPr>
              <a:t>schreibt</a:t>
            </a:r>
            <a:r>
              <a:rPr lang="de-DE" altLang="sl-SI" sz="1800"/>
              <a:t> </a:t>
            </a:r>
            <a:r>
              <a:rPr lang="de-DE" altLang="sl-SI" sz="1800" u="sng">
                <a:solidFill>
                  <a:srgbClr val="FF3300"/>
                </a:solidFill>
              </a:rPr>
              <a:t>einen Brief</a:t>
            </a:r>
            <a:r>
              <a:rPr lang="de-DE" altLang="sl-SI" sz="1800">
                <a:solidFill>
                  <a:srgbClr val="000099"/>
                </a:solidFill>
              </a:rPr>
              <a:t>.</a:t>
            </a:r>
            <a:r>
              <a:rPr lang="sl-SI" altLang="sl-SI" sz="1800">
                <a:solidFill>
                  <a:srgbClr val="000099"/>
                </a:solidFill>
              </a:rPr>
              <a:t> </a:t>
            </a:r>
            <a:r>
              <a:rPr lang="sl-SI" altLang="sl-SI" sz="1800">
                <a:solidFill>
                  <a:srgbClr val="000099"/>
                </a:solidFill>
                <a:sym typeface="Wingdings" panose="05000000000000000000" pitchFamily="2" charset="2"/>
              </a:rPr>
              <a:t> </a:t>
            </a:r>
            <a:r>
              <a:rPr lang="sl-SI" altLang="sl-SI" sz="1800" u="sng">
                <a:solidFill>
                  <a:srgbClr val="FF3300"/>
                </a:solidFill>
              </a:rPr>
              <a:t>Ein Brief</a:t>
            </a:r>
            <a:r>
              <a:rPr lang="sl-SI" altLang="sl-SI" sz="1800"/>
              <a:t> </a:t>
            </a:r>
            <a:r>
              <a:rPr lang="sl-SI" altLang="sl-SI" sz="1800">
                <a:solidFill>
                  <a:srgbClr val="000099"/>
                </a:solidFill>
              </a:rPr>
              <a:t>wird gescrieben.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600"/>
              <a:t>(werde</a:t>
            </a:r>
            <a:r>
              <a:rPr lang="sl-SI" altLang="sl-SI" sz="1600"/>
              <a:t> </a:t>
            </a:r>
            <a:r>
              <a:rPr lang="de-DE" altLang="sl-SI" sz="1600"/>
              <a:t>–</a:t>
            </a:r>
            <a:r>
              <a:rPr lang="sl-SI" altLang="sl-SI" sz="1600"/>
              <a:t> </a:t>
            </a:r>
            <a:r>
              <a:rPr lang="de-DE" altLang="sl-SI" sz="1600"/>
              <a:t>wirst</a:t>
            </a:r>
            <a:r>
              <a:rPr lang="sl-SI" altLang="sl-SI" sz="1600"/>
              <a:t> </a:t>
            </a:r>
            <a:r>
              <a:rPr lang="de-DE" altLang="sl-SI" sz="1600"/>
              <a:t>–</a:t>
            </a:r>
            <a:r>
              <a:rPr lang="sl-SI" altLang="sl-SI" sz="1600"/>
              <a:t> </a:t>
            </a:r>
            <a:r>
              <a:rPr lang="de-DE" altLang="sl-SI" sz="1600"/>
              <a:t>wird</a:t>
            </a:r>
            <a:r>
              <a:rPr lang="sl-SI" altLang="sl-SI" sz="1600"/>
              <a:t> </a:t>
            </a:r>
            <a:r>
              <a:rPr lang="de-DE" altLang="sl-SI" sz="1600"/>
              <a:t>–</a:t>
            </a:r>
            <a:r>
              <a:rPr lang="sl-SI" altLang="sl-SI" sz="1600"/>
              <a:t> </a:t>
            </a:r>
            <a:r>
              <a:rPr lang="de-DE" altLang="sl-SI" sz="1600"/>
              <a:t>werden</a:t>
            </a:r>
            <a:r>
              <a:rPr lang="sl-SI" altLang="sl-SI" sz="1600"/>
              <a:t> </a:t>
            </a:r>
            <a:r>
              <a:rPr lang="de-DE" altLang="sl-SI" sz="1600"/>
              <a:t>–</a:t>
            </a:r>
            <a:r>
              <a:rPr lang="sl-SI" altLang="sl-SI" sz="1600"/>
              <a:t> </a:t>
            </a:r>
            <a:r>
              <a:rPr lang="de-DE" altLang="sl-SI" sz="1600"/>
              <a:t>werdet</a:t>
            </a:r>
            <a:r>
              <a:rPr lang="sl-SI" altLang="sl-SI" sz="1600"/>
              <a:t> </a:t>
            </a:r>
            <a:r>
              <a:rPr lang="de-DE" altLang="sl-SI" sz="1600"/>
              <a:t>-</a:t>
            </a:r>
            <a:r>
              <a:rPr lang="sl-SI" altLang="sl-SI" sz="1600"/>
              <a:t> </a:t>
            </a:r>
            <a:r>
              <a:rPr lang="de-DE" altLang="sl-SI" sz="1600"/>
              <a:t>werden)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sl-SI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1800" b="1" u="sng">
                <a:solidFill>
                  <a:schemeClr val="bg2"/>
                </a:solidFill>
              </a:rPr>
              <a:t>PRÄTERITUM </a:t>
            </a:r>
            <a:r>
              <a:rPr lang="sl-SI" altLang="sl-SI" sz="1800" b="1" u="sng">
                <a:solidFill>
                  <a:schemeClr val="bg2"/>
                </a:solidFill>
                <a:sym typeface="Wingdings" panose="05000000000000000000" pitchFamily="2" charset="2"/>
              </a:rPr>
              <a:t></a:t>
            </a:r>
            <a:r>
              <a:rPr lang="sl-SI" altLang="sl-SI" sz="1800" b="1" u="sng">
                <a:solidFill>
                  <a:schemeClr val="bg2"/>
                </a:solidFill>
              </a:rPr>
              <a:t> WERDEN + … + P.PERFEKT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l-SI" altLang="sl-SI" sz="900" b="1" u="sng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800">
                <a:solidFill>
                  <a:srgbClr val="000099"/>
                </a:solidFill>
              </a:rPr>
              <a:t>Er schrieb</a:t>
            </a:r>
            <a:r>
              <a:rPr lang="de-DE" altLang="sl-SI" sz="1800"/>
              <a:t> </a:t>
            </a:r>
            <a:r>
              <a:rPr lang="de-DE" altLang="sl-SI" sz="1800" u="sng">
                <a:solidFill>
                  <a:srgbClr val="FF3300"/>
                </a:solidFill>
              </a:rPr>
              <a:t>einen Brief</a:t>
            </a:r>
            <a:r>
              <a:rPr lang="de-DE" altLang="sl-SI" sz="1800">
                <a:solidFill>
                  <a:srgbClr val="000099"/>
                </a:solidFill>
              </a:rPr>
              <a:t>.</a:t>
            </a:r>
            <a:r>
              <a:rPr lang="de-DE" altLang="sl-SI" sz="1800"/>
              <a:t> </a:t>
            </a:r>
            <a:r>
              <a:rPr lang="de-DE" altLang="sl-SI" sz="1800">
                <a:solidFill>
                  <a:srgbClr val="000099"/>
                </a:solidFill>
                <a:sym typeface="Wingdings" panose="05000000000000000000" pitchFamily="2" charset="2"/>
              </a:rPr>
              <a:t></a:t>
            </a:r>
            <a:r>
              <a:rPr lang="sl-SI" altLang="sl-SI" sz="1800">
                <a:sym typeface="Wingdings" panose="05000000000000000000" pitchFamily="2" charset="2"/>
              </a:rPr>
              <a:t> </a:t>
            </a:r>
            <a:r>
              <a:rPr lang="sl-SI" altLang="sl-SI" sz="1800" u="sng">
                <a:solidFill>
                  <a:srgbClr val="FF3300"/>
                </a:solidFill>
              </a:rPr>
              <a:t>Ein Brief</a:t>
            </a:r>
            <a:r>
              <a:rPr lang="sl-SI" altLang="sl-SI" sz="1800"/>
              <a:t> </a:t>
            </a:r>
            <a:r>
              <a:rPr lang="sl-SI" altLang="sl-SI" sz="1800">
                <a:solidFill>
                  <a:srgbClr val="000099"/>
                </a:solidFill>
              </a:rPr>
              <a:t>wurde </a:t>
            </a:r>
            <a:r>
              <a:rPr lang="de-DE" altLang="sl-SI" sz="1800">
                <a:solidFill>
                  <a:srgbClr val="000099"/>
                </a:solidFill>
              </a:rPr>
              <a:t>geschrieben</a:t>
            </a:r>
            <a:r>
              <a:rPr lang="sl-SI" altLang="sl-SI" sz="180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600"/>
              <a:t>(wurde</a:t>
            </a:r>
            <a:r>
              <a:rPr lang="sl-SI" altLang="sl-SI" sz="1600"/>
              <a:t> </a:t>
            </a:r>
            <a:r>
              <a:rPr lang="de-DE" altLang="sl-SI" sz="1600"/>
              <a:t>–</a:t>
            </a:r>
            <a:r>
              <a:rPr lang="sl-SI" altLang="sl-SI" sz="1600"/>
              <a:t> </a:t>
            </a:r>
            <a:r>
              <a:rPr lang="de-DE" altLang="sl-SI" sz="1600"/>
              <a:t>wurdest</a:t>
            </a:r>
            <a:r>
              <a:rPr lang="sl-SI" altLang="sl-SI" sz="1600"/>
              <a:t> </a:t>
            </a:r>
            <a:r>
              <a:rPr lang="de-DE" altLang="sl-SI" sz="1600"/>
              <a:t>–</a:t>
            </a:r>
            <a:r>
              <a:rPr lang="sl-SI" altLang="sl-SI" sz="1600"/>
              <a:t> </a:t>
            </a:r>
            <a:r>
              <a:rPr lang="de-DE" altLang="sl-SI" sz="1600"/>
              <a:t>wurde</a:t>
            </a:r>
            <a:r>
              <a:rPr lang="sl-SI" altLang="sl-SI" sz="1600"/>
              <a:t> </a:t>
            </a:r>
            <a:r>
              <a:rPr lang="de-DE" altLang="sl-SI" sz="1600"/>
              <a:t>–</a:t>
            </a:r>
            <a:r>
              <a:rPr lang="sl-SI" altLang="sl-SI" sz="1600"/>
              <a:t> </a:t>
            </a:r>
            <a:r>
              <a:rPr lang="de-DE" altLang="sl-SI" sz="1600"/>
              <a:t>wurden</a:t>
            </a:r>
            <a:r>
              <a:rPr lang="sl-SI" altLang="sl-SI" sz="1600"/>
              <a:t> </a:t>
            </a:r>
            <a:r>
              <a:rPr lang="de-DE" altLang="sl-SI" sz="1600"/>
              <a:t>–</a:t>
            </a:r>
            <a:r>
              <a:rPr lang="sl-SI" altLang="sl-SI" sz="1600"/>
              <a:t> </a:t>
            </a:r>
            <a:r>
              <a:rPr lang="de-DE" altLang="sl-SI" sz="1600"/>
              <a:t>wurdet</a:t>
            </a:r>
            <a:r>
              <a:rPr lang="sl-SI" altLang="sl-SI" sz="1600"/>
              <a:t> </a:t>
            </a:r>
            <a:r>
              <a:rPr lang="de-DE" altLang="sl-SI" sz="1600"/>
              <a:t>-</a:t>
            </a:r>
            <a:r>
              <a:rPr lang="sl-SI" altLang="sl-SI" sz="1600"/>
              <a:t> </a:t>
            </a:r>
            <a:r>
              <a:rPr lang="de-DE" altLang="sl-SI" sz="1600"/>
              <a:t>wurden)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sl-SI" sz="1800" b="1" i="1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1800" b="1" u="sng">
                <a:solidFill>
                  <a:schemeClr val="bg2"/>
                </a:solidFill>
              </a:rPr>
              <a:t>PERFEKT </a:t>
            </a:r>
            <a:r>
              <a:rPr lang="sl-SI" altLang="sl-SI" sz="1800" b="1" u="sng">
                <a:solidFill>
                  <a:schemeClr val="bg2"/>
                </a:solidFill>
                <a:sym typeface="Wingdings" panose="05000000000000000000" pitchFamily="2" charset="2"/>
              </a:rPr>
              <a:t></a:t>
            </a:r>
            <a:r>
              <a:rPr lang="sl-SI" altLang="sl-SI" sz="1800" b="1" u="sng">
                <a:solidFill>
                  <a:schemeClr val="bg2"/>
                </a:solidFill>
              </a:rPr>
              <a:t> SEIN + P.PERFEKT + WORDEN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l-SI" altLang="sl-SI" sz="900" b="1" u="sng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1800">
                <a:solidFill>
                  <a:srgbClr val="000099"/>
                </a:solidFill>
              </a:rPr>
              <a:t>Er hat </a:t>
            </a:r>
            <a:r>
              <a:rPr lang="sl-SI" altLang="sl-SI" sz="1800" u="sng">
                <a:solidFill>
                  <a:srgbClr val="FF3300"/>
                </a:solidFill>
              </a:rPr>
              <a:t>einen Brief</a:t>
            </a:r>
            <a:r>
              <a:rPr lang="sl-SI" altLang="sl-SI" sz="1800">
                <a:solidFill>
                  <a:srgbClr val="000099"/>
                </a:solidFill>
              </a:rPr>
              <a:t> </a:t>
            </a:r>
            <a:r>
              <a:rPr lang="de-DE" altLang="sl-SI" sz="1800">
                <a:solidFill>
                  <a:srgbClr val="000099"/>
                </a:solidFill>
              </a:rPr>
              <a:t>geschrieben</a:t>
            </a:r>
            <a:r>
              <a:rPr lang="sl-SI" altLang="sl-SI" sz="1800">
                <a:solidFill>
                  <a:srgbClr val="000099"/>
                </a:solidFill>
              </a:rPr>
              <a:t>.</a:t>
            </a:r>
            <a:r>
              <a:rPr lang="sl-SI" altLang="sl-SI" sz="1800"/>
              <a:t> </a:t>
            </a:r>
            <a:r>
              <a:rPr lang="sl-SI" altLang="sl-SI" sz="1800">
                <a:solidFill>
                  <a:srgbClr val="000099"/>
                </a:solidFill>
                <a:sym typeface="Wingdings" panose="05000000000000000000" pitchFamily="2" charset="2"/>
              </a:rPr>
              <a:t></a:t>
            </a:r>
            <a:r>
              <a:rPr lang="sl-SI" altLang="sl-SI" sz="1800">
                <a:sym typeface="Wingdings" panose="05000000000000000000" pitchFamily="2" charset="2"/>
              </a:rPr>
              <a:t> </a:t>
            </a:r>
            <a:r>
              <a:rPr lang="sl-SI" altLang="sl-SI" sz="1800" u="sng">
                <a:solidFill>
                  <a:srgbClr val="FF3300"/>
                </a:solidFill>
              </a:rPr>
              <a:t>Ein Brief</a:t>
            </a:r>
            <a:r>
              <a:rPr lang="sl-SI" altLang="sl-SI" sz="1800"/>
              <a:t> </a:t>
            </a:r>
            <a:r>
              <a:rPr lang="sl-SI" altLang="sl-SI" sz="1800">
                <a:solidFill>
                  <a:srgbClr val="000099"/>
                </a:solidFill>
              </a:rPr>
              <a:t>ist</a:t>
            </a:r>
            <a:r>
              <a:rPr lang="sl-SI" altLang="sl-SI" sz="1800"/>
              <a:t> </a:t>
            </a:r>
            <a:r>
              <a:rPr lang="sl-SI" altLang="sl-SI" sz="1800">
                <a:solidFill>
                  <a:srgbClr val="000099"/>
                </a:solidFill>
              </a:rPr>
              <a:t>geschrieben worden.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sl-SI" sz="1600"/>
              <a:t>(Bin – bist – ist – sind – sind)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sl-SI" sz="1200" b="1" i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1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1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1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1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212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12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12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12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12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12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12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12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AEEC3AA5-09CB-4C9C-AA3D-E06521D2D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2949575" cy="431800"/>
          </a:xfrm>
        </p:spPr>
        <p:txBody>
          <a:bodyPr/>
          <a:lstStyle/>
          <a:p>
            <a:pPr algn="l" eaLnBrk="1" hangingPunct="1"/>
            <a:r>
              <a:rPr lang="de-DE" altLang="sl-SI" sz="2400" b="1">
                <a:solidFill>
                  <a:srgbClr val="000099"/>
                </a:solidFill>
              </a:rPr>
              <a:t>Mit Modalverb</a:t>
            </a:r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AF5A51C6-7138-410F-AB8A-ACB7FD488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altLang="sl-SI" sz="2000" b="1">
                <a:solidFill>
                  <a:schemeClr val="bg2"/>
                </a:solidFill>
              </a:rPr>
              <a:t>PRÄSENS </a:t>
            </a:r>
            <a:r>
              <a:rPr lang="de-DE" altLang="sl-SI" sz="2000" b="1">
                <a:solidFill>
                  <a:schemeClr val="bg2"/>
                </a:solidFill>
                <a:sym typeface="Wingdings" panose="05000000000000000000" pitchFamily="2" charset="2"/>
              </a:rPr>
              <a:t> </a:t>
            </a:r>
            <a:r>
              <a:rPr lang="de-DE" altLang="sl-SI" sz="2000" b="1" i="1" u="sng">
                <a:solidFill>
                  <a:schemeClr val="bg2"/>
                </a:solidFill>
              </a:rPr>
              <a:t>MODALVERB + WERDEN</a:t>
            </a:r>
            <a:endParaRPr lang="de-DE" altLang="sl-SI" sz="2000" b="1" i="1">
              <a:solidFill>
                <a:schemeClr val="bg2"/>
              </a:solidFill>
            </a:endParaRPr>
          </a:p>
          <a:p>
            <a:pPr eaLnBrk="1" hangingPunct="1">
              <a:buFontTx/>
              <a:buNone/>
            </a:pPr>
            <a:r>
              <a:rPr lang="de-DE" altLang="sl-SI" sz="2000">
                <a:solidFill>
                  <a:srgbClr val="000099"/>
                </a:solidFill>
              </a:rPr>
              <a:t>In der Schule muss man lernen.</a:t>
            </a:r>
            <a:r>
              <a:rPr lang="sl-SI" altLang="sl-SI" sz="2000">
                <a:solidFill>
                  <a:srgbClr val="000099"/>
                </a:solidFill>
                <a:sym typeface="Wingdings" panose="05000000000000000000" pitchFamily="2" charset="2"/>
              </a:rPr>
              <a:t> </a:t>
            </a:r>
            <a:r>
              <a:rPr lang="de-DE" altLang="sl-SI" sz="2000">
                <a:solidFill>
                  <a:srgbClr val="000099"/>
                </a:solidFill>
              </a:rPr>
              <a:t>In der Schule muss gelernt werden.</a:t>
            </a:r>
          </a:p>
          <a:p>
            <a:pPr eaLnBrk="1" hangingPunct="1">
              <a:buFontTx/>
              <a:buNone/>
            </a:pPr>
            <a:r>
              <a:rPr lang="sl-SI" altLang="sl-SI" sz="2000" b="1" i="1">
                <a:solidFill>
                  <a:srgbClr val="000099"/>
                </a:solidFill>
              </a:rPr>
              <a:t>	</a:t>
            </a:r>
            <a:endParaRPr lang="de-DE" altLang="sl-SI" sz="200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endParaRPr lang="de-DE" altLang="sl-SI" sz="200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de-DE" altLang="sl-SI" sz="2000" b="1">
                <a:solidFill>
                  <a:schemeClr val="bg2"/>
                </a:solidFill>
              </a:rPr>
              <a:t>PRÄTERITUM </a:t>
            </a:r>
            <a:r>
              <a:rPr lang="de-DE" altLang="sl-SI" sz="2000" b="1">
                <a:solidFill>
                  <a:schemeClr val="bg2"/>
                </a:solidFill>
                <a:sym typeface="Wingdings" panose="05000000000000000000" pitchFamily="2" charset="2"/>
              </a:rPr>
              <a:t> </a:t>
            </a:r>
            <a:r>
              <a:rPr lang="de-DE" altLang="sl-SI" sz="2000" b="1" i="1" u="sng">
                <a:solidFill>
                  <a:schemeClr val="bg2"/>
                </a:solidFill>
              </a:rPr>
              <a:t>MODALVERB + WERDEN</a:t>
            </a:r>
            <a:endParaRPr lang="de-DE" altLang="sl-SI" sz="2000" b="1">
              <a:solidFill>
                <a:schemeClr val="bg2"/>
              </a:solidFill>
            </a:endParaRPr>
          </a:p>
          <a:p>
            <a:pPr eaLnBrk="1" hangingPunct="1">
              <a:buFontTx/>
              <a:buNone/>
            </a:pPr>
            <a:r>
              <a:rPr lang="de-DE" altLang="sl-SI" sz="2000">
                <a:solidFill>
                  <a:srgbClr val="000099"/>
                </a:solidFill>
              </a:rPr>
              <a:t>Er sollte gestern das Auto reparieren.</a:t>
            </a:r>
            <a:r>
              <a:rPr lang="sl-SI" altLang="sl-SI" sz="2000">
                <a:solidFill>
                  <a:srgbClr val="000099"/>
                </a:solidFill>
                <a:sym typeface="Wingdings" panose="05000000000000000000" pitchFamily="2" charset="2"/>
              </a:rPr>
              <a:t> </a:t>
            </a:r>
            <a:r>
              <a:rPr lang="de-DE" altLang="sl-SI" sz="2000">
                <a:solidFill>
                  <a:srgbClr val="000099"/>
                </a:solidFill>
              </a:rPr>
              <a:t>Das Auto sollte gestern repariert werden.</a:t>
            </a:r>
            <a:endParaRPr lang="de-DE" altLang="sl-SI" sz="2000" i="1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sl-SI" altLang="sl-SI" sz="2000" b="1" i="1">
                <a:solidFill>
                  <a:srgbClr val="000099"/>
                </a:solidFill>
              </a:rPr>
              <a:t>	</a:t>
            </a:r>
            <a:endParaRPr lang="de-DE" altLang="sl-SI" sz="20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  <p:bldP spid="2140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WordArt 2">
            <a:extLst>
              <a:ext uri="{FF2B5EF4-FFF2-40B4-BE49-F238E27FC236}">
                <a16:creationId xmlns:a16="http://schemas.microsoft.com/office/drawing/2014/main" id="{F53973E4-F53D-452B-9845-48F9BAA9F42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2852738"/>
            <a:ext cx="5761037" cy="1798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</a:rPr>
              <a:t>4. letnik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B94C74E-32C4-49F3-97F2-5FD238EF4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chemeClr val="hlink"/>
                </a:solidFill>
              </a:rPr>
              <a:t>ZU INFINITIV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FDBA755-5365-4A5C-B72C-99482A490F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sz="2800" b="1">
                <a:solidFill>
                  <a:srgbClr val="000099"/>
                </a:solidFill>
              </a:rPr>
              <a:t>1. Verben mit zu infinitiv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>
                <a:solidFill>
                  <a:srgbClr val="000099"/>
                </a:solidFill>
              </a:rPr>
              <a:t> verschprechen, anfangen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>
                <a:solidFill>
                  <a:srgbClr val="000099"/>
                </a:solidFill>
              </a:rPr>
              <a:t> aufh</a:t>
            </a:r>
            <a:r>
              <a:rPr lang="en-US" altLang="sl-SI" sz="2800">
                <a:solidFill>
                  <a:srgbClr val="000099"/>
                </a:solidFill>
                <a:cs typeface="Arial" panose="020B0604020202020204" pitchFamily="34" charset="0"/>
              </a:rPr>
              <a:t>ö</a:t>
            </a:r>
            <a:r>
              <a:rPr lang="sl-SI" altLang="sl-SI" sz="2800">
                <a:solidFill>
                  <a:srgbClr val="000099"/>
                </a:solidFill>
                <a:cs typeface="Arial" panose="020B0604020202020204" pitchFamily="34" charset="0"/>
              </a:rPr>
              <a:t>ren, beginen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>
                <a:solidFill>
                  <a:srgbClr val="000099"/>
                </a:solidFill>
                <a:cs typeface="Arial" panose="020B0604020202020204" pitchFamily="34" charset="0"/>
              </a:rPr>
              <a:t> brauchen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 b="1">
                <a:solidFill>
                  <a:srgbClr val="000099"/>
                </a:solidFill>
                <a:cs typeface="Arial" panose="020B0604020202020204" pitchFamily="34" charset="0"/>
              </a:rPr>
              <a:t>2. Adjektiven mit zu infinitiv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>
                <a:solidFill>
                  <a:srgbClr val="000099"/>
                </a:solidFill>
                <a:cs typeface="Arial" panose="020B0604020202020204" pitchFamily="34" charset="0"/>
              </a:rPr>
              <a:t> billiger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>
                <a:solidFill>
                  <a:srgbClr val="000099"/>
                </a:solidFill>
                <a:cs typeface="Arial" panose="020B0604020202020204" pitchFamily="34" charset="0"/>
              </a:rPr>
              <a:t> sch</a:t>
            </a:r>
            <a:r>
              <a:rPr lang="en-US" altLang="sl-SI" sz="2800">
                <a:solidFill>
                  <a:srgbClr val="000099"/>
                </a:solidFill>
                <a:cs typeface="Arial" panose="020B0604020202020204" pitchFamily="34" charset="0"/>
              </a:rPr>
              <a:t>ö</a:t>
            </a:r>
            <a:r>
              <a:rPr lang="sl-SI" altLang="sl-SI" sz="2800">
                <a:solidFill>
                  <a:srgbClr val="000099"/>
                </a:solidFill>
                <a:cs typeface="Arial" panose="020B0604020202020204" pitchFamily="34" charset="0"/>
              </a:rPr>
              <a:t>n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 b="1">
                <a:solidFill>
                  <a:srgbClr val="000099"/>
                </a:solidFill>
                <a:cs typeface="Arial" panose="020B0604020202020204" pitchFamily="34" charset="0"/>
              </a:rPr>
              <a:t>3. substantiven mit zu infinitiv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>
                <a:solidFill>
                  <a:srgbClr val="000099"/>
                </a:solidFill>
                <a:cs typeface="Arial" panose="020B0604020202020204" pitchFamily="34" charset="0"/>
              </a:rPr>
              <a:t>Lust,zeit, w</a:t>
            </a:r>
            <a:r>
              <a:rPr lang="en-US" altLang="sl-SI" sz="2800">
                <a:solidFill>
                  <a:srgbClr val="000099"/>
                </a:solidFill>
                <a:cs typeface="Arial" panose="020B0604020202020204" pitchFamily="34" charset="0"/>
              </a:rPr>
              <a:t>ü</a:t>
            </a:r>
            <a:r>
              <a:rPr lang="sl-SI" altLang="sl-SI" sz="2800">
                <a:solidFill>
                  <a:srgbClr val="000099"/>
                </a:solidFill>
                <a:cs typeface="Arial" panose="020B0604020202020204" pitchFamily="34" charset="0"/>
              </a:rPr>
              <a:t>nsch</a:t>
            </a:r>
            <a:endParaRPr lang="en-US" altLang="sl-SI" sz="280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800"/>
              <a:t>  </a:t>
            </a:r>
            <a:endParaRPr lang="en-US" altLang="sl-SI" sz="28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04DEC3B-F665-416A-814B-FEE177F4600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sl-SI" altLang="sl-SI">
                <a:solidFill>
                  <a:schemeClr val="hlink"/>
                </a:solidFill>
              </a:rPr>
              <a:t>Zum Beispiel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9B182A2-C748-4CEA-B637-DCD10E843A4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Er f</a:t>
            </a:r>
            <a:r>
              <a:rPr lang="en-US" altLang="sl-SI">
                <a:solidFill>
                  <a:srgbClr val="000099"/>
                </a:solidFill>
                <a:cs typeface="Arial" panose="020B0604020202020204" pitchFamily="34" charset="0"/>
              </a:rPr>
              <a:t>ä</a:t>
            </a:r>
            <a:r>
              <a:rPr lang="sl-SI" altLang="sl-SI">
                <a:solidFill>
                  <a:srgbClr val="000099"/>
                </a:solidFill>
              </a:rPr>
              <a:t>rht immer mit dem Bus.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Es ist </a:t>
            </a:r>
            <a:r>
              <a:rPr lang="sl-SI" altLang="sl-SI" b="1">
                <a:solidFill>
                  <a:srgbClr val="000099"/>
                </a:solidFill>
              </a:rPr>
              <a:t>BILLIGER</a:t>
            </a:r>
            <a:r>
              <a:rPr lang="sl-SI" altLang="sl-SI">
                <a:solidFill>
                  <a:srgbClr val="000099"/>
                </a:solidFill>
              </a:rPr>
              <a:t> immer mit dem Bus zu fahren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Ich will Spanisch lernen.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Er hat </a:t>
            </a:r>
            <a:r>
              <a:rPr lang="sl-SI" altLang="sl-SI" b="1">
                <a:solidFill>
                  <a:srgbClr val="000099"/>
                </a:solidFill>
              </a:rPr>
              <a:t>WUNSCH</a:t>
            </a:r>
            <a:r>
              <a:rPr lang="sl-SI" altLang="sl-SI">
                <a:solidFill>
                  <a:srgbClr val="000099"/>
                </a:solidFill>
              </a:rPr>
              <a:t> Spanisch zu lernen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Soll ich das Licht machen?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Nein, du </a:t>
            </a:r>
            <a:r>
              <a:rPr lang="sl-SI" altLang="sl-SI" b="1">
                <a:solidFill>
                  <a:srgbClr val="000099"/>
                </a:solidFill>
              </a:rPr>
              <a:t>BRAUCHST</a:t>
            </a:r>
            <a:r>
              <a:rPr lang="sl-SI" altLang="sl-SI">
                <a:solidFill>
                  <a:srgbClr val="000099"/>
                </a:solidFill>
              </a:rPr>
              <a:t> das Licht nicht zu machen.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C0BD713-64EA-469C-BB3F-64EB2866CC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sl-SI" altLang="sl-SI" sz="4000">
                <a:solidFill>
                  <a:schemeClr val="hlink"/>
                </a:solidFill>
              </a:rPr>
              <a:t>FINALE NEBENSATZE</a:t>
            </a:r>
            <a:br>
              <a:rPr lang="sl-SI" altLang="sl-SI" sz="4000">
                <a:solidFill>
                  <a:schemeClr val="hlink"/>
                </a:solidFill>
              </a:rPr>
            </a:br>
            <a:r>
              <a:rPr lang="sl-SI" altLang="sl-SI" sz="4000">
                <a:solidFill>
                  <a:schemeClr val="hlink"/>
                </a:solidFill>
              </a:rPr>
              <a:t>Bildung:</a:t>
            </a:r>
            <a:br>
              <a:rPr lang="sl-SI" altLang="sl-SI" sz="4000">
                <a:solidFill>
                  <a:schemeClr val="hlink"/>
                </a:solidFill>
              </a:rPr>
            </a:br>
            <a:endParaRPr lang="sl-SI" altLang="sl-SI" sz="4000">
              <a:solidFill>
                <a:schemeClr val="hlink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F49C768-2E68-4B19-B0A4-6F3B5492A7F4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828800"/>
            <a:ext cx="3776663" cy="3657600"/>
          </a:xfrm>
        </p:spPr>
        <p:txBody>
          <a:bodyPr/>
          <a:lstStyle/>
          <a:p>
            <a:pPr eaLnBrk="1" hangingPunct="1"/>
            <a:endParaRPr lang="sl-SI" altLang="sl-SI" sz="2800"/>
          </a:p>
          <a:p>
            <a:pPr eaLnBrk="1" hangingPunct="1"/>
            <a:r>
              <a:rPr lang="sl-SI" altLang="sl-SI" sz="2800">
                <a:solidFill>
                  <a:srgbClr val="000099"/>
                </a:solidFill>
              </a:rPr>
              <a:t>damit</a:t>
            </a:r>
          </a:p>
          <a:p>
            <a:pPr eaLnBrk="1" hangingPunct="1"/>
            <a:r>
              <a:rPr lang="sl-SI" altLang="sl-SI" sz="2800">
                <a:solidFill>
                  <a:srgbClr val="000099"/>
                </a:solidFill>
              </a:rPr>
              <a:t>Er hilft ihr beim Packen. Sie erreicht den Zug.</a:t>
            </a:r>
          </a:p>
          <a:p>
            <a:pPr eaLnBrk="1" hangingPunct="1"/>
            <a:r>
              <a:rPr lang="sl-SI" altLang="sl-SI" sz="2800">
                <a:solidFill>
                  <a:srgbClr val="000099"/>
                </a:solidFill>
              </a:rPr>
              <a:t>Er hilft ihr beim Packen DAMIT sie den Zug erreich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D1A7F7E2-9838-4E51-B102-24E746ECD6D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05338" y="1828800"/>
            <a:ext cx="3776662" cy="3657600"/>
          </a:xfrm>
        </p:spPr>
        <p:txBody>
          <a:bodyPr/>
          <a:lstStyle/>
          <a:p>
            <a:pPr eaLnBrk="1" hangingPunct="1"/>
            <a:r>
              <a:rPr lang="sl-SI" altLang="sl-SI" sz="2800">
                <a:solidFill>
                  <a:srgbClr val="000099"/>
                </a:solidFill>
              </a:rPr>
              <a:t>UM…Zu + infinitive</a:t>
            </a:r>
          </a:p>
          <a:p>
            <a:pPr eaLnBrk="1" hangingPunct="1"/>
            <a:r>
              <a:rPr lang="sl-SI" altLang="sl-SI" sz="2800">
                <a:solidFill>
                  <a:srgbClr val="000099"/>
                </a:solidFill>
              </a:rPr>
              <a:t>Sie ging in eine Telefonzelle. Sie rief ihre Eltern an</a:t>
            </a:r>
          </a:p>
          <a:p>
            <a:pPr eaLnBrk="1" hangingPunct="1"/>
            <a:r>
              <a:rPr lang="sl-SI" altLang="sl-SI" sz="2800">
                <a:solidFill>
                  <a:srgbClr val="000099"/>
                </a:solidFill>
              </a:rPr>
              <a:t>Sie ging in eine Telefonzelle UM ihre Eltern ANZURUFEN</a:t>
            </a:r>
          </a:p>
          <a:p>
            <a:pPr eaLnBrk="1" hangingPunct="1"/>
            <a:endParaRPr lang="sl-SI" altLang="sl-SI" sz="280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F2D300C-40BC-4C1A-AA9E-B6A2EDEDA1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sl-SI" altLang="sl-SI">
                <a:solidFill>
                  <a:schemeClr val="hlink"/>
                </a:solidFill>
              </a:rPr>
              <a:t>RELATIVSATZE</a:t>
            </a:r>
          </a:p>
        </p:txBody>
      </p:sp>
      <p:graphicFrame>
        <p:nvGraphicFramePr>
          <p:cNvPr id="183299" name="Group 3">
            <a:extLst>
              <a:ext uri="{FF2B5EF4-FFF2-40B4-BE49-F238E27FC236}">
                <a16:creationId xmlns:a16="http://schemas.microsoft.com/office/drawing/2014/main" id="{F7E4CDB5-933A-4415-A686-B3BC5DC263EA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685800" y="1828800"/>
          <a:ext cx="7696200" cy="3870325"/>
        </p:xfrm>
        <a:graphic>
          <a:graphicData uri="http://schemas.openxmlformats.org/drawingml/2006/table">
            <a:tbl>
              <a:tblPr/>
              <a:tblGrid>
                <a:gridCol w="48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4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MASKULIN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FEMININ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NEUTRAL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PRULAR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DESSEN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DEREN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DESSEN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DEREN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DENEN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A370FDC-BA88-4F86-80E8-57F7EA6A61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sl-SI" altLang="sl-SI">
                <a:solidFill>
                  <a:schemeClr val="hlink"/>
                </a:solidFill>
              </a:rPr>
              <a:t>ZUM BEISPIEL</a:t>
            </a:r>
            <a:r>
              <a:rPr lang="sl-SI" altLang="sl-SI"/>
              <a:t>	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B1E1874-D62C-46C7-B528-6E82DF3FD2D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Das ist die Frau. Die Tochter die Frau war gestern hier.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Das ist die Frau DEREN Tochter gestern hier war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Das ist meine Freundin. Ich habe Blumen geschenkt.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Das ist meine Freundin, DER ich Blumen geschentkt habe.</a:t>
            </a:r>
          </a:p>
          <a:p>
            <a:pPr eaLnBrk="1" hangingPunct="1"/>
            <a:endParaRPr lang="sl-SI" altLang="sl-SI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CB03907-7987-4716-A8F9-0BDC344948B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sl-SI" altLang="sl-SI">
                <a:solidFill>
                  <a:schemeClr val="hlink"/>
                </a:solidFill>
              </a:rPr>
              <a:t>TEMPORALE NEBENSATZE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AACC355-346E-48C0-AB12-8710D8F90BF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WENN(je pobezan z immer-vedno)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Wenn das Essen fertig ist, rufe ich dich.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ALS: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Als ich mit dem Arbei fertig war,sind wir ins Kino gegangen.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W</a:t>
            </a:r>
            <a:r>
              <a:rPr lang="en-US" altLang="sl-SI">
                <a:solidFill>
                  <a:srgbClr val="000099"/>
                </a:solidFill>
                <a:cs typeface="Arial" panose="020B0604020202020204" pitchFamily="34" charset="0"/>
              </a:rPr>
              <a:t>Ä</a:t>
            </a:r>
            <a:r>
              <a:rPr lang="sl-SI" altLang="sl-SI">
                <a:solidFill>
                  <a:srgbClr val="000099"/>
                </a:solidFill>
              </a:rPr>
              <a:t>HREND: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Meine Mutter kochte die Suppe w</a:t>
            </a:r>
            <a:r>
              <a:rPr lang="en-US" altLang="sl-SI">
                <a:solidFill>
                  <a:srgbClr val="000099"/>
                </a:solidFill>
                <a:cs typeface="Arial" panose="020B0604020202020204" pitchFamily="34" charset="0"/>
              </a:rPr>
              <a:t>ä</a:t>
            </a:r>
            <a:r>
              <a:rPr lang="sl-SI" altLang="sl-SI">
                <a:solidFill>
                  <a:srgbClr val="000099"/>
                </a:solidFill>
              </a:rPr>
              <a:t>hrend ich die Hausaufgabe machte</a:t>
            </a:r>
          </a:p>
          <a:p>
            <a:pPr eaLnBrk="1" hangingPunct="1"/>
            <a:endParaRPr lang="sl-SI" altLang="sl-SI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514" name="Group 2">
            <a:extLst>
              <a:ext uri="{FF2B5EF4-FFF2-40B4-BE49-F238E27FC236}">
                <a16:creationId xmlns:a16="http://schemas.microsoft.com/office/drawing/2014/main" id="{B1110FB7-35B9-4AA8-98E3-D378CB24C0D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95288" y="1628775"/>
          <a:ext cx="3960812" cy="37465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OSEBA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KOMMEN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WOHNEN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ich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(jaz)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komm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wohn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du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(ti)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komm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wohn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er (on)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komm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wohn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(ona)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komm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wohn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es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(ono)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komm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wohn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ir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(mi)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komm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wohn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komm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wohn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komm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wohn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komm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wohn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92560" name="Group 48">
            <a:extLst>
              <a:ext uri="{FF2B5EF4-FFF2-40B4-BE49-F238E27FC236}">
                <a16:creationId xmlns:a16="http://schemas.microsoft.com/office/drawing/2014/main" id="{EA1C3917-F56D-46EF-BFAB-A9BCE006DA5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716463" y="1628775"/>
          <a:ext cx="3098800" cy="3725863"/>
        </p:xfrm>
        <a:graphic>
          <a:graphicData uri="http://schemas.openxmlformats.org/drawingml/2006/table">
            <a:tbl>
              <a:tblPr/>
              <a:tblGrid>
                <a:gridCol w="154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NEHMEN</a:t>
                      </a: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GEBEN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nehm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geb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bs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nehm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geb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nehm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geb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nehm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geb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nehm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geb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92595" name="Rectangle 83">
            <a:extLst>
              <a:ext uri="{FF2B5EF4-FFF2-40B4-BE49-F238E27FC236}">
                <a16:creationId xmlns:a16="http://schemas.microsoft.com/office/drawing/2014/main" id="{B2507BC4-0931-45D3-8C85-3C468D39B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20713"/>
            <a:ext cx="47529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sl-SI" altLang="sl-SI" sz="2400">
                <a:solidFill>
                  <a:srgbClr val="000099"/>
                </a:solidFill>
              </a:rPr>
              <a:t>r</a:t>
            </a:r>
            <a:r>
              <a:rPr lang="de-DE" altLang="sl-SI" sz="2400">
                <a:solidFill>
                  <a:srgbClr val="000099"/>
                </a:solidFill>
              </a:rPr>
              <a:t>egelmäßige Verben</a:t>
            </a:r>
            <a:r>
              <a:rPr lang="sl-SI" altLang="sl-SI" sz="2400">
                <a:solidFill>
                  <a:srgbClr val="000099"/>
                </a:solidFill>
              </a:rPr>
              <a:t> </a:t>
            </a:r>
          </a:p>
          <a:p>
            <a:pPr algn="l" eaLnBrk="1" hangingPunct="1">
              <a:spcBef>
                <a:spcPct val="20000"/>
              </a:spcBef>
            </a:pPr>
            <a:r>
              <a:rPr lang="sl-SI" altLang="sl-SI" sz="2400">
                <a:solidFill>
                  <a:srgbClr val="000099"/>
                </a:solidFill>
              </a:rPr>
              <a:t>(pravilni glagoli):</a:t>
            </a:r>
            <a:endParaRPr lang="de-DE" altLang="sl-SI" sz="2400">
              <a:solidFill>
                <a:srgbClr val="000099"/>
              </a:solidFill>
            </a:endParaRPr>
          </a:p>
        </p:txBody>
      </p:sp>
      <p:sp>
        <p:nvSpPr>
          <p:cNvPr id="192596" name="Rectangle 84">
            <a:extLst>
              <a:ext uri="{FF2B5EF4-FFF2-40B4-BE49-F238E27FC236}">
                <a16:creationId xmlns:a16="http://schemas.microsoft.com/office/drawing/2014/main" id="{EFE625F2-9410-4387-9022-356B51092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92150"/>
            <a:ext cx="36734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sl-SI" altLang="sl-SI" sz="2400">
                <a:solidFill>
                  <a:srgbClr val="000099"/>
                </a:solidFill>
              </a:rPr>
              <a:t>u</a:t>
            </a:r>
            <a:r>
              <a:rPr lang="de-DE" altLang="sl-SI" sz="2400">
                <a:solidFill>
                  <a:srgbClr val="000099"/>
                </a:solidFill>
              </a:rPr>
              <a:t>nregelmäßige</a:t>
            </a:r>
            <a:r>
              <a:rPr lang="de-DE" altLang="sl-SI" sz="2400" noProof="1">
                <a:solidFill>
                  <a:srgbClr val="000099"/>
                </a:solidFill>
              </a:rPr>
              <a:t> Verben</a:t>
            </a:r>
            <a:endParaRPr lang="sl-SI" altLang="sl-SI" sz="2400">
              <a:solidFill>
                <a:srgbClr val="000099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sl-SI" altLang="sl-SI" sz="2400">
                <a:solidFill>
                  <a:srgbClr val="000099"/>
                </a:solidFill>
              </a:rPr>
              <a:t>(nepravilni glagoli):</a:t>
            </a:r>
            <a:endParaRPr lang="sl-SI" altLang="sl-SI" sz="2400" noProof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2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2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2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2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2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25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92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92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9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95" grpId="0"/>
      <p:bldP spid="19259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>
            <a:extLst>
              <a:ext uri="{FF2B5EF4-FFF2-40B4-BE49-F238E27FC236}">
                <a16:creationId xmlns:a16="http://schemas.microsoft.com/office/drawing/2014/main" id="{E0DAC58B-CF9D-4EC6-AF2B-4F05BEEA474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sl-SI" altLang="sl-SI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52EB9E7A-A745-4582-8845-D72F8B51877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BIS: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Er sind noch drei Wochen, bis der Urlaub anf</a:t>
            </a:r>
            <a:r>
              <a:rPr lang="en-US" altLang="sl-SI">
                <a:solidFill>
                  <a:srgbClr val="000099"/>
                </a:solidFill>
                <a:cs typeface="Arial" panose="020B0604020202020204" pitchFamily="34" charset="0"/>
              </a:rPr>
              <a:t>ä</a:t>
            </a:r>
            <a:r>
              <a:rPr lang="sl-SI" altLang="sl-SI">
                <a:solidFill>
                  <a:srgbClr val="000099"/>
                </a:solidFill>
                <a:cs typeface="Arial" panose="020B0604020202020204" pitchFamily="34" charset="0"/>
              </a:rPr>
              <a:t>ngt</a:t>
            </a:r>
            <a:endParaRPr lang="en-US" altLang="sl-SI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SEIT, SEITDEM: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Seitdem er in Franfurkt wohnt, sehen wir uns wieder </a:t>
            </a:r>
            <a:r>
              <a:rPr lang="en-US" altLang="sl-SI">
                <a:solidFill>
                  <a:srgbClr val="000099"/>
                </a:solidFill>
                <a:cs typeface="Arial" panose="020B0604020202020204" pitchFamily="34" charset="0"/>
              </a:rPr>
              <a:t>ö</a:t>
            </a:r>
            <a:r>
              <a:rPr lang="sl-SI" altLang="sl-SI">
                <a:solidFill>
                  <a:srgbClr val="000099"/>
                </a:solidFill>
              </a:rPr>
              <a:t>ffer.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Seit sie nach Berlin gezogen ist, habe ich nichts mehr von ihr geh</a:t>
            </a:r>
            <a:r>
              <a:rPr lang="en-US" altLang="sl-SI">
                <a:solidFill>
                  <a:srgbClr val="000099"/>
                </a:solidFill>
                <a:cs typeface="Arial" panose="020B0604020202020204" pitchFamily="34" charset="0"/>
              </a:rPr>
              <a:t>ö</a:t>
            </a:r>
            <a:r>
              <a:rPr lang="sl-SI" altLang="sl-SI">
                <a:solidFill>
                  <a:srgbClr val="000099"/>
                </a:solidFill>
              </a:rPr>
              <a:t>rt</a:t>
            </a:r>
            <a:r>
              <a:rPr lang="sl-SI" altLang="sl-SI"/>
              <a:t>.</a:t>
            </a: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DD404AAD-85D8-4731-9B03-EDEE171D735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sl-SI" altLang="sl-SI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7E93ECA-499E-4EC3-AB55-338CF1EE51C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BEVOR: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Bevor er seine Eltern besucht, kauft er Blumen.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NACHDEM: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Nachdem Satz:Perfekt, Pluquampergeckt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Haupt Satz:Prasens/Futur, Perfekt</a:t>
            </a:r>
          </a:p>
          <a:p>
            <a:pPr eaLnBrk="1" hangingPunct="1"/>
            <a:r>
              <a:rPr lang="sl-SI" altLang="sl-SI">
                <a:solidFill>
                  <a:srgbClr val="000099"/>
                </a:solidFill>
              </a:rPr>
              <a:t>Nachdem sie die Arbeit gemacht hat, geht sie ins Kino.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89BCDECE-3424-41DE-8CD7-7D9445945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4967288" cy="469900"/>
          </a:xfrm>
        </p:spPr>
        <p:txBody>
          <a:bodyPr/>
          <a:lstStyle/>
          <a:p>
            <a:pPr algn="l" eaLnBrk="1" hangingPunct="1"/>
            <a:r>
              <a:rPr lang="de-DE" altLang="sl-SI" sz="2400" b="1">
                <a:solidFill>
                  <a:srgbClr val="000099"/>
                </a:solidFill>
              </a:rPr>
              <a:t>Modalverben </a:t>
            </a:r>
            <a:r>
              <a:rPr lang="sl-SI" altLang="sl-SI" sz="2400" b="1">
                <a:solidFill>
                  <a:srgbClr val="000099"/>
                </a:solidFill>
              </a:rPr>
              <a:t>(modalni glagoli):</a:t>
            </a:r>
            <a:endParaRPr lang="de-DE" altLang="sl-SI" sz="2400" b="1">
              <a:solidFill>
                <a:srgbClr val="000099"/>
              </a:solidFill>
            </a:endParaRPr>
          </a:p>
        </p:txBody>
      </p:sp>
      <p:graphicFrame>
        <p:nvGraphicFramePr>
          <p:cNvPr id="193539" name="Group 3">
            <a:extLst>
              <a:ext uri="{FF2B5EF4-FFF2-40B4-BE49-F238E27FC236}">
                <a16:creationId xmlns:a16="http://schemas.microsoft.com/office/drawing/2014/main" id="{1BF079B8-D255-4670-9D4A-BF1F7295EA39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23850" y="1412875"/>
          <a:ext cx="7921625" cy="3802063"/>
        </p:xfrm>
        <a:graphic>
          <a:graphicData uri="http://schemas.openxmlformats.org/drawingml/2006/table">
            <a:tbl>
              <a:tblPr/>
              <a:tblGrid>
                <a:gridCol w="112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OSEBA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KÖ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Ü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MÜSSEN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Ö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CHTEN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ich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(jaz)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möcht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ll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du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(ti)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st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möcht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est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ll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er (on)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möcht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ll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(ona)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möcht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ll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es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(ono)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rf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möcht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0" lang="de-DE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ll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wir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(mi)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könn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dürf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müss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möcht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ihr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könn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dürf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müss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möch</a:t>
                      </a: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(oni)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könn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dürf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müss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möcht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Sie </a:t>
                      </a:r>
                      <a:r>
                        <a:rPr kumimoji="0" 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(Vi)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könn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dürf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müss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möcht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woll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soll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2820B116-89D3-4B34-8C80-418410E80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6870700" cy="108108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Sätz</a:t>
            </a: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b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(Stavki)</a:t>
            </a:r>
            <a:endParaRPr lang="de-DE" sz="36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929FFE7F-BF5C-4618-9CD7-F439D13DB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400">
                <a:solidFill>
                  <a:srgbClr val="000099"/>
                </a:solidFill>
              </a:rPr>
              <a:t>Er</a:t>
            </a:r>
            <a:r>
              <a:rPr lang="de-DE" altLang="sl-SI" sz="2400">
                <a:solidFill>
                  <a:srgbClr val="000099"/>
                </a:solidFill>
              </a:rPr>
              <a:t> schreibt die Hausaufgabe. </a:t>
            </a:r>
          </a:p>
          <a:p>
            <a:pPr eaLnBrk="1" hangingPunct="1">
              <a:buFontTx/>
              <a:buNone/>
            </a:pPr>
            <a:endParaRPr lang="de-DE" altLang="sl-SI" sz="2400">
              <a:solidFill>
                <a:srgbClr val="000099"/>
              </a:solidFill>
            </a:endParaRPr>
          </a:p>
          <a:p>
            <a:pPr eaLnBrk="1" hangingPunct="1"/>
            <a:r>
              <a:rPr lang="sl-SI" altLang="sl-SI" sz="2400">
                <a:solidFill>
                  <a:srgbClr val="000099"/>
                </a:solidFill>
              </a:rPr>
              <a:t>Er</a:t>
            </a:r>
            <a:r>
              <a:rPr lang="de-DE" altLang="sl-SI" sz="2400">
                <a:solidFill>
                  <a:srgbClr val="000099"/>
                </a:solidFill>
              </a:rPr>
              <a:t> schreibt sie nicht.</a:t>
            </a:r>
          </a:p>
          <a:p>
            <a:pPr eaLnBrk="1" hangingPunct="1">
              <a:buFontTx/>
              <a:buNone/>
            </a:pPr>
            <a:endParaRPr lang="de-DE" altLang="sl-SI" sz="2400">
              <a:solidFill>
                <a:srgbClr val="000099"/>
              </a:solidFill>
            </a:endParaRPr>
          </a:p>
          <a:p>
            <a:pPr eaLnBrk="1" hangingPunct="1"/>
            <a:r>
              <a:rPr lang="de-DE" altLang="sl-SI" sz="2400">
                <a:solidFill>
                  <a:srgbClr val="000099"/>
                </a:solidFill>
              </a:rPr>
              <a:t>a)</a:t>
            </a:r>
            <a:r>
              <a:rPr lang="sl-SI" altLang="sl-SI" sz="2400">
                <a:solidFill>
                  <a:srgbClr val="000099"/>
                </a:solidFill>
              </a:rPr>
              <a:t> </a:t>
            </a:r>
            <a:r>
              <a:rPr lang="de-DE" altLang="sl-SI" sz="2400">
                <a:solidFill>
                  <a:srgbClr val="000099"/>
                </a:solidFill>
              </a:rPr>
              <a:t>Schreibt </a:t>
            </a:r>
            <a:r>
              <a:rPr lang="sl-SI" altLang="sl-SI" sz="2400">
                <a:solidFill>
                  <a:srgbClr val="000099"/>
                </a:solidFill>
              </a:rPr>
              <a:t>er</a:t>
            </a:r>
            <a:r>
              <a:rPr lang="de-DE" altLang="sl-SI" sz="2400">
                <a:solidFill>
                  <a:srgbClr val="000099"/>
                </a:solidFill>
              </a:rPr>
              <a:t> die Hausaufgabe?</a:t>
            </a:r>
          </a:p>
          <a:p>
            <a:pPr eaLnBrk="1" hangingPunct="1">
              <a:buFontTx/>
              <a:buNone/>
            </a:pPr>
            <a:endParaRPr lang="de-DE" altLang="sl-SI" sz="240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de-DE" altLang="sl-SI" sz="2400">
                <a:solidFill>
                  <a:srgbClr val="000099"/>
                </a:solidFill>
              </a:rPr>
              <a:t>	b)</a:t>
            </a:r>
            <a:r>
              <a:rPr lang="sl-SI" altLang="sl-SI" sz="2400">
                <a:solidFill>
                  <a:srgbClr val="000099"/>
                </a:solidFill>
              </a:rPr>
              <a:t> </a:t>
            </a:r>
            <a:r>
              <a:rPr lang="de-DE" altLang="sl-SI" sz="2400">
                <a:solidFill>
                  <a:srgbClr val="000099"/>
                </a:solidFill>
              </a:rPr>
              <a:t>Was schreibt </a:t>
            </a:r>
            <a:r>
              <a:rPr lang="sl-SI" altLang="sl-SI" sz="2400">
                <a:solidFill>
                  <a:srgbClr val="000099"/>
                </a:solidFill>
              </a:rPr>
              <a:t>er</a:t>
            </a:r>
            <a:r>
              <a:rPr lang="de-DE" altLang="sl-SI" sz="240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endParaRPr lang="de-DE" altLang="sl-SI" sz="2400">
              <a:solidFill>
                <a:srgbClr val="000099"/>
              </a:solidFill>
            </a:endParaRPr>
          </a:p>
          <a:p>
            <a:pPr eaLnBrk="1" hangingPunct="1"/>
            <a:endParaRPr lang="sl-SI" altLang="sl-SI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/>
      <p:bldP spid="1945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586" name="Group 2">
            <a:extLst>
              <a:ext uri="{FF2B5EF4-FFF2-40B4-BE49-F238E27FC236}">
                <a16:creationId xmlns:a16="http://schemas.microsoft.com/office/drawing/2014/main" id="{AB33E986-0921-4EB5-8DF1-004F2D948E8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11188" y="1916113"/>
          <a:ext cx="6913562" cy="1255712"/>
        </p:xfrm>
        <a:graphic>
          <a:graphicData uri="http://schemas.openxmlformats.org/drawingml/2006/table">
            <a:tbl>
              <a:tblPr/>
              <a:tblGrid>
                <a:gridCol w="1512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du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ihr	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Sie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ommen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komm!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komm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!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komm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Sie!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ntworten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antwort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!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antwor</a:t>
                      </a: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!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antwort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Sie!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5610" name="Rectangle 26">
            <a:extLst>
              <a:ext uri="{FF2B5EF4-FFF2-40B4-BE49-F238E27FC236}">
                <a16:creationId xmlns:a16="http://schemas.microsoft.com/office/drawing/2014/main" id="{B8F5C4D8-A1FB-4198-A8F6-8CEEDD3C26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Imperativ </a:t>
            </a:r>
            <a:b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(Velelnik)</a:t>
            </a:r>
          </a:p>
        </p:txBody>
      </p:sp>
      <p:sp>
        <p:nvSpPr>
          <p:cNvPr id="195611" name="Rectangle 27">
            <a:extLst>
              <a:ext uri="{FF2B5EF4-FFF2-40B4-BE49-F238E27FC236}">
                <a16:creationId xmlns:a16="http://schemas.microsoft.com/office/drawing/2014/main" id="{B7A7DDD5-FBA6-49D6-B9F7-69821B4135F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3213100"/>
            <a:ext cx="7200900" cy="792163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		        </a:t>
            </a:r>
            <a:r>
              <a:rPr lang="sl-SI" altLang="sl-SI" sz="2000">
                <a:solidFill>
                  <a:srgbClr val="000099"/>
                </a:solidFill>
              </a:rPr>
              <a:t>-/ oder –e	(-t)		(en+</a:t>
            </a:r>
            <a:r>
              <a:rPr lang="de-DE" altLang="sl-SI" sz="2000">
                <a:solidFill>
                  <a:srgbClr val="000099"/>
                </a:solidFill>
              </a:rPr>
              <a:t>Sie</a:t>
            </a:r>
            <a:r>
              <a:rPr lang="sl-SI" altLang="sl-SI" sz="2000">
                <a:solidFill>
                  <a:srgbClr val="000099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000" b="1">
                <a:solidFill>
                  <a:srgbClr val="000099"/>
                </a:solidFill>
              </a:rPr>
              <a:t>Nepravilni glagoli:</a:t>
            </a:r>
            <a:endParaRPr lang="de-DE" altLang="sl-SI" sz="2000" b="1">
              <a:solidFill>
                <a:srgbClr val="000099"/>
              </a:solidFill>
            </a:endParaRPr>
          </a:p>
        </p:txBody>
      </p:sp>
      <p:graphicFrame>
        <p:nvGraphicFramePr>
          <p:cNvPr id="195612" name="Group 28">
            <a:extLst>
              <a:ext uri="{FF2B5EF4-FFF2-40B4-BE49-F238E27FC236}">
                <a16:creationId xmlns:a16="http://schemas.microsoft.com/office/drawing/2014/main" id="{C491C2B7-BDA2-480F-B700-EE2F0B2FB91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1188" y="3933825"/>
          <a:ext cx="6913562" cy="1223963"/>
        </p:xfrm>
        <a:graphic>
          <a:graphicData uri="http://schemas.openxmlformats.org/drawingml/2006/table">
            <a:tbl>
              <a:tblPr/>
              <a:tblGrid>
                <a:gridCol w="1512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ehmen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nimm!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nehmt!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nehmen Sie!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ssen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iss!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ss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t!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essen Sie!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	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sei!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seid!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seien Sie!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5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5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9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9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9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95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10" grpId="0"/>
      <p:bldP spid="1956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EFAEAE2A-12AB-4EAB-9C52-9F35D9C7B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870700" cy="10064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Substantive</a:t>
            </a:r>
            <a:br>
              <a:rPr lang="sl-SI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(Samostalniki)</a:t>
            </a:r>
            <a:endParaRPr lang="de-DE" sz="32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96611" name="Group 3">
            <a:extLst>
              <a:ext uri="{FF2B5EF4-FFF2-40B4-BE49-F238E27FC236}">
                <a16:creationId xmlns:a16="http://schemas.microsoft.com/office/drawing/2014/main" id="{139142D6-9DF3-49F7-A920-9C8B0B4FFA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288" y="1989138"/>
          <a:ext cx="7858125" cy="1700212"/>
        </p:xfrm>
        <a:graphic>
          <a:graphicData uri="http://schemas.openxmlformats.org/drawingml/2006/table">
            <a:tbl>
              <a:tblPr/>
              <a:tblGrid>
                <a:gridCol w="1017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ASKULINUM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EMININUM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NEUTRUM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PLURAL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1. fall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4. fall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die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as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die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einen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eine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ein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--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6644" name="Rectangle 36">
            <a:extLst>
              <a:ext uri="{FF2B5EF4-FFF2-40B4-BE49-F238E27FC236}">
                <a16:creationId xmlns:a16="http://schemas.microsoft.com/office/drawing/2014/main" id="{17915980-11DA-4D8C-A2A8-DE26D941F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221163"/>
            <a:ext cx="7704138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hlink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sl-SI" sz="2400">
                <a:solidFill>
                  <a:srgbClr val="000099"/>
                </a:solidFill>
              </a:rPr>
              <a:t>Fragewörter: we</a:t>
            </a:r>
            <a:r>
              <a:rPr lang="sl-SI" altLang="sl-SI" sz="2400">
                <a:solidFill>
                  <a:srgbClr val="000099"/>
                </a:solidFill>
              </a:rPr>
              <a:t>n</a:t>
            </a:r>
            <a:r>
              <a:rPr lang="de-DE" altLang="sl-SI" sz="2400">
                <a:solidFill>
                  <a:srgbClr val="000099"/>
                </a:solidFill>
              </a:rPr>
              <a:t>, was, wohin</a:t>
            </a:r>
            <a:r>
              <a:rPr lang="sl-SI" altLang="sl-SI" sz="3200" b="0">
                <a:solidFill>
                  <a:schemeClr val="tx1"/>
                </a:solidFill>
              </a:rPr>
              <a:t> </a:t>
            </a:r>
            <a:endParaRPr lang="de-DE" altLang="sl-SI" sz="2400">
              <a:solidFill>
                <a:srgbClr val="000099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endParaRPr lang="sl-SI" altLang="sl-SI" sz="1200">
              <a:solidFill>
                <a:srgbClr val="000099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sl-SI" sz="2400">
                <a:solidFill>
                  <a:srgbClr val="000099"/>
                </a:solidFill>
              </a:rPr>
              <a:t>Präpositionen</a:t>
            </a:r>
            <a:r>
              <a:rPr lang="sl-SI" altLang="sl-SI" sz="2400">
                <a:solidFill>
                  <a:srgbClr val="000099"/>
                </a:solidFill>
              </a:rPr>
              <a:t>: </a:t>
            </a:r>
            <a:r>
              <a:rPr lang="de-DE" altLang="sl-SI" sz="2400">
                <a:solidFill>
                  <a:srgbClr val="000099"/>
                </a:solidFill>
              </a:rPr>
              <a:t>für, über, durch, ohne</a:t>
            </a:r>
          </a:p>
        </p:txBody>
      </p:sp>
      <p:sp>
        <p:nvSpPr>
          <p:cNvPr id="196645" name="Text Box 37">
            <a:extLst>
              <a:ext uri="{FF2B5EF4-FFF2-40B4-BE49-F238E27FC236}">
                <a16:creationId xmlns:a16="http://schemas.microsoft.com/office/drawing/2014/main" id="{F3FCAA90-1208-41E8-B5CF-255121459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12875"/>
            <a:ext cx="6337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Akkusativ (4.</a:t>
            </a:r>
            <a:r>
              <a:rPr lang="sl-SI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r>
              <a:rPr lang="de-DE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all)</a:t>
            </a:r>
            <a:r>
              <a:rPr lang="sl-SI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(tožilnik – 4. sklon)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96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96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96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9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/>
      <p:bldP spid="196644" grpId="0"/>
      <p:bldP spid="1966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id="{877B68D4-0F91-4965-802A-1158944B37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6870700" cy="504825"/>
          </a:xfrm>
        </p:spPr>
        <p:txBody>
          <a:bodyPr/>
          <a:lstStyle/>
          <a:p>
            <a:pPr algn="l" eaLnBrk="1" hangingPunct="1">
              <a:defRPr/>
            </a:pPr>
            <a:r>
              <a:rPr lang="de-D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Dativ (3. </a:t>
            </a:r>
            <a:r>
              <a:rPr lang="sl-S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de-D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all)</a:t>
            </a:r>
            <a:r>
              <a:rPr lang="sl-S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(dajalnik – 3. sklon)</a:t>
            </a:r>
            <a:endParaRPr lang="de-DE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97635" name="Group 3">
            <a:extLst>
              <a:ext uri="{FF2B5EF4-FFF2-40B4-BE49-F238E27FC236}">
                <a16:creationId xmlns:a16="http://schemas.microsoft.com/office/drawing/2014/main" id="{44C098BF-17F2-4F79-B6AC-B0D2E3613099}"/>
              </a:ext>
            </a:extLst>
          </p:cNvPr>
          <p:cNvGraphicFramePr>
            <a:graphicFrameLocks noGrp="1"/>
          </p:cNvGraphicFramePr>
          <p:nvPr>
            <p:ph type="chart" sz="half" idx="1"/>
          </p:nvPr>
        </p:nvGraphicFramePr>
        <p:xfrm>
          <a:off x="539750" y="1268413"/>
          <a:ext cx="7704138" cy="2620962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MASKULINUM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FEMININUM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NEUTRUM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PLURAL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1. fall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--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3. fall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dem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einem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einer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dem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einem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sl-S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-n</a:t>
                      </a: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--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4. fall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einen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ein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--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7670" name="Rectangle 38">
            <a:extLst>
              <a:ext uri="{FF2B5EF4-FFF2-40B4-BE49-F238E27FC236}">
                <a16:creationId xmlns:a16="http://schemas.microsoft.com/office/drawing/2014/main" id="{D1EAE6F8-8161-44A2-9A68-BF5062E7797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4149725"/>
            <a:ext cx="7777162" cy="12906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altLang="sl-SI" sz="2400" b="1">
                <a:solidFill>
                  <a:srgbClr val="000099"/>
                </a:solidFill>
              </a:rPr>
              <a:t>Fragewörter: wem, was, wo, woher, wann</a:t>
            </a:r>
            <a:r>
              <a:rPr lang="sl-SI" altLang="sl-SI" sz="2800"/>
              <a:t> </a:t>
            </a:r>
            <a:endParaRPr lang="sl-SI" altLang="sl-SI" sz="2400" b="1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endParaRPr lang="de-DE" altLang="sl-SI" sz="1200" b="1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de-DE" altLang="sl-SI" sz="2400" b="1">
                <a:solidFill>
                  <a:srgbClr val="000099"/>
                </a:solidFill>
              </a:rPr>
              <a:t>Präpositionen:</a:t>
            </a:r>
            <a:r>
              <a:rPr lang="sl-SI" altLang="sl-SI" sz="2400" b="1">
                <a:solidFill>
                  <a:srgbClr val="000099"/>
                </a:solidFill>
              </a:rPr>
              <a:t> </a:t>
            </a:r>
            <a:r>
              <a:rPr lang="de-DE" altLang="sl-SI" sz="2400" b="1">
                <a:solidFill>
                  <a:srgbClr val="000099"/>
                </a:solidFill>
              </a:rPr>
              <a:t>aus, bei, mit, zu, von, gegenüber, </a:t>
            </a:r>
            <a:r>
              <a:rPr lang="sl-SI" altLang="sl-SI" sz="2400" b="1">
                <a:solidFill>
                  <a:srgbClr val="000099"/>
                </a:solidFill>
              </a:rPr>
              <a:t>		   </a:t>
            </a:r>
            <a:r>
              <a:rPr lang="de-DE" altLang="sl-SI" sz="2400" b="1">
                <a:solidFill>
                  <a:srgbClr val="000099"/>
                </a:solidFill>
              </a:rPr>
              <a:t>nach…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97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97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7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97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7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7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/>
      <p:bldP spid="197670" grpId="0" build="p"/>
    </p:bldLst>
  </p:timing>
</p:sld>
</file>

<file path=ppt/theme/theme1.xml><?xml version="1.0" encoding="utf-8"?>
<a:theme xmlns:a="http://schemas.openxmlformats.org/drawingml/2006/main" name="Voščenke">
  <a:themeElements>
    <a:clrScheme name="Voščenk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Voščenk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3600" b="1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3600" b="1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Voščenk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ščenk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ščenk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ščenk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2551</Words>
  <Application>Microsoft Office PowerPoint</Application>
  <PresentationFormat>On-screen Show (4:3)</PresentationFormat>
  <Paragraphs>990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Algerian</vt:lpstr>
      <vt:lpstr>Arial</vt:lpstr>
      <vt:lpstr>Comic Sans MS</vt:lpstr>
      <vt:lpstr>Voščenke</vt:lpstr>
      <vt:lpstr>Pregled nemške slovnice</vt:lpstr>
      <vt:lpstr>PowerPoint Presentation</vt:lpstr>
      <vt:lpstr>Verben im Präsens  (Glagoli v sedanjiku)</vt:lpstr>
      <vt:lpstr>PowerPoint Presentation</vt:lpstr>
      <vt:lpstr>Modalverben (modalni glagoli):</vt:lpstr>
      <vt:lpstr>Sätze (Stavki)</vt:lpstr>
      <vt:lpstr>Imperativ  (Velelnik)</vt:lpstr>
      <vt:lpstr>Substantive (Samostalniki)</vt:lpstr>
      <vt:lpstr>Dativ (3. Fall) (dajalnik – 3. sklon)</vt:lpstr>
      <vt:lpstr>Genitiv (2. Fall) (2. sklon rodilnik)</vt:lpstr>
      <vt:lpstr>Trennbare und untrennbare Verben</vt:lpstr>
      <vt:lpstr>PowerPoint Presentation</vt:lpstr>
      <vt:lpstr>PERFEKT</vt:lpstr>
      <vt:lpstr>Zum Beispiel</vt:lpstr>
      <vt:lpstr>PRONOMEN(zaimki)</vt:lpstr>
      <vt:lpstr>Nepravilno stopnjevanje</vt:lpstr>
      <vt:lpstr>Nepravilno stopnjevanje</vt:lpstr>
      <vt:lpstr>PowerPoint Presentation</vt:lpstr>
      <vt:lpstr>Verben im Präteritum (glagoli v pretekliku)</vt:lpstr>
      <vt:lpstr>PowerPoint Presentation</vt:lpstr>
      <vt:lpstr>Modalverben (modalni glagoli)</vt:lpstr>
      <vt:lpstr>schwache Deklination des Adjektivs (šibka sklanjatev pridevnika)</vt:lpstr>
      <vt:lpstr>PowerPoint Presentation</vt:lpstr>
      <vt:lpstr>starke Deklination (krepka sklanjatev)</vt:lpstr>
      <vt:lpstr>Nebensätze  (odvisniki)</vt:lpstr>
      <vt:lpstr>PowerPoint Presentation</vt:lpstr>
      <vt:lpstr>Pronominaladverbien (zaimenski prislovi)</vt:lpstr>
      <vt:lpstr>PowerPoint Presentation</vt:lpstr>
      <vt:lpstr>Konjunktiv II</vt:lpstr>
      <vt:lpstr>Modalverben (modalni glagoli)</vt:lpstr>
      <vt:lpstr>Passiv (trpnik)</vt:lpstr>
      <vt:lpstr>Mit Modalverb</vt:lpstr>
      <vt:lpstr>PowerPoint Presentation</vt:lpstr>
      <vt:lpstr>ZU INFINITIV</vt:lpstr>
      <vt:lpstr>Zum Beispiel</vt:lpstr>
      <vt:lpstr>FINALE NEBENSATZE Bildung: </vt:lpstr>
      <vt:lpstr>RELATIVSATZE</vt:lpstr>
      <vt:lpstr>ZUM BEISPIEL </vt:lpstr>
      <vt:lpstr>TEMPORALE NEBENSATZE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2019-06-03T09:05:46Z</dcterms:created>
  <dcterms:modified xsi:type="dcterms:W3CDTF">2019-06-03T09:05:46Z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