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5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C0C"/>
    <a:srgbClr val="AD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GB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1071909-D01C-4F11-8E1D-F78C83D4E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FEF60-B91C-4157-AC51-5808C904FE25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D4B24A3-D55A-4171-A747-C6706BF0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BC1E43F-4891-4C60-8E87-8804564C2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0F457-9094-4C09-8BBB-EDF0EE40A240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6098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D1FFD07-76C7-4E16-AE06-DBF5DA14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391E-CB7A-480D-B849-EB993FB6EEC3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D2E922D-77F8-454A-8019-47783D3D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23B69EC-5572-4AD0-82D7-96BC8CB35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10A2D-05E1-4B25-A958-1827FB3EBC8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06038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4B028F2-AE3F-42D1-9A0F-997852C16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F2DC-2AA3-42B6-B9CC-436FBBF885A3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092BA84-6AE8-4507-A6D2-1BCEEC44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904BFFF-E4BC-4131-9537-295F1A5D3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1AA98-A6EC-492C-AC6D-C8B4121B3546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9773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4F7769FA-3B13-4E9E-AE7E-7BA94DDE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FD1B4-3939-4D7F-8AB1-DA6086E0D082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DA2B85D-24E8-4E87-8B32-5E42D9155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830400E-01EF-441A-94D9-EB05BF20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4DE4A-A75C-42E1-9EAE-527D29F3F9B2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51670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0796909-672C-4216-B80F-FE2C5008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CE131-7EF2-41A7-91C0-73C5BB64982C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E09F0FA-9574-4A47-9813-A333222E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DEFC27F-DE70-40D1-8370-10ED5CFB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AAFB-F9E7-4BCB-BF5B-D834E6ABCB04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59514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CB2747A7-C845-43E1-914C-14231104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F1E1F-9FB5-4E8F-A2BE-75D8AA8D9A2A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A72DF2E-FE95-45F8-8DD9-C02166543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AB76BC02-576E-4299-9149-AC982690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CAD98-1077-4590-9A52-C713465B7413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1029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EA359A03-DB67-4F63-97A6-8C7989F4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D00EC-63D9-426B-8580-27458675DC6E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D25A9079-3178-4E74-A479-B607E174E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EA3BF02A-D47B-451E-9E87-560203176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B2732-F2EC-44E2-BD6A-C88272E4DC33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58911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4FD4E55E-1FF5-4284-9AAC-76BE3BDAA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7E00A-8A13-4659-8F63-A98C8E0FD052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B80F29F1-0AD5-4F5C-857D-FF8729D8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7FB170EB-8BEB-4D59-B4EC-7E042346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9B113-DC42-40D8-9B99-E2489B6C8FB6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73621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36ADB2A6-0703-4235-9517-8A3070E74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95F7-B6F8-4E01-87E7-1C899CE28BB5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48B0415F-A163-4B43-AB51-D2C842726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977D9277-14FC-4E9A-A88E-2B05DA459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9EDB3-0443-4F91-A0F5-B3CF9C945042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95637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A483BE5-B030-4093-B472-FA94BE748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B8A41-B7D6-4ECA-99A7-9A21CFA76A13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0C6818F1-5D05-4A2D-8792-5E843A067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125B8E5-142B-474A-AF76-BFF94ED5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18279-DD5C-482A-BED3-6375AC34E2E2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89040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9F99F1C-E6C4-4598-BF0F-34F44E74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90AF1-B69F-4AB9-8D53-1D0748DB5C06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2FC88D9F-629A-4AD4-ACCE-F73215C6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4F44BE6-F309-49B4-BA0D-9A082ECB7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1DC0A-1694-46C1-B165-CB80A44217F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49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B4244072-AEC2-4D46-89C0-89505068CB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GB" altLang="sl-SI"/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B3314E9F-E37E-4C3C-8232-C8CDFA52F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GB" altLang="sl-SI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FE60CF7-165D-47A9-9BE0-1E0446F65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3E1CE8-3D54-49C1-A329-185AC6ACAA0F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567BA8A-07B0-4534-9F25-153D68C05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87E1CB0-8F3D-4273-87CE-456AB31354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72CE07B-F223-4706-A0F7-105FEE7C6A9E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90A72E-D718-4370-84BD-C16A5F5D6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404813"/>
            <a:ext cx="8424863" cy="14700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b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  <a:latin typeface="Chiller" pitchFamily="82" charset="0"/>
              </a:rPr>
            </a:br>
            <a:b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  <a:latin typeface="Chiller" pitchFamily="82" charset="0"/>
              </a:rPr>
            </a:b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  <a:latin typeface="Chiller" pitchFamily="82" charset="0"/>
              </a:rPr>
              <a:t>POKLIC:</a:t>
            </a:r>
            <a:b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  <a:latin typeface="Chiller" pitchFamily="82" charset="0"/>
              </a:rPr>
            </a:br>
            <a:b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  <a:latin typeface="Chiller" pitchFamily="82" charset="0"/>
              </a:rPr>
            </a:br>
            <a:r>
              <a:rPr lang="sl-SI" sz="9800" dirty="0">
                <a:solidFill>
                  <a:srgbClr val="C00000"/>
                </a:solidFill>
                <a:latin typeface="Chiller" pitchFamily="82" charset="0"/>
              </a:rPr>
              <a:t>FORENZIK</a:t>
            </a:r>
            <a:endParaRPr lang="en-GB" sz="9800" dirty="0">
              <a:solidFill>
                <a:srgbClr val="C00000"/>
              </a:solidFill>
              <a:latin typeface="Chiller" pitchFamily="82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92D36FC-1CC4-4862-A7FC-9FEDAB04E0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37EB781F-5EFA-49E2-94D7-3BAFDBF82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000">
                <a:solidFill>
                  <a:srgbClr val="B43C0C"/>
                </a:solidFill>
                <a:latin typeface="Chiller" panose="04020404031007020602" pitchFamily="82" charset="0"/>
              </a:rPr>
              <a:t>KRATEK OPIS</a:t>
            </a:r>
            <a:endParaRPr lang="en-GB" altLang="sl-SI" sz="6000">
              <a:solidFill>
                <a:srgbClr val="B43C0C"/>
              </a:solidFill>
              <a:latin typeface="Chiller" panose="04020404031007020602" pitchFamily="82" charset="0"/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AD2AEFA-A257-4ABB-88DC-CEB9CC03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Storitev forenzika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je preiskava sledi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priprava izvedenskega mnenja o njih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Na kraju kaznivega dejanja ali nesreče mora forenzik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sledi preiskati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potem pa jih v laboratorijih strokovno preuči in poda izvedensko mnenje o kaznivem dejanju ali nesreči.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3076" name="Picture 4" descr="http://www.sysmentor.com/slike/prst_odtis.jpg">
            <a:extLst>
              <a:ext uri="{FF2B5EF4-FFF2-40B4-BE49-F238E27FC236}">
                <a16:creationId xmlns:a16="http://schemas.microsoft.com/office/drawing/2014/main" id="{6AB1AA96-6170-42C0-A7FC-F3A3E4CEB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196975"/>
            <a:ext cx="16002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62028641-9249-4D81-BDC4-14555FC00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  <a:latin typeface="Chiller" panose="04020404031007020602" pitchFamily="82" charset="0"/>
              </a:rPr>
              <a:t>OPRAVILA IN NALOGE</a:t>
            </a:r>
            <a:endParaRPr lang="en-GB" altLang="sl-SI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2B77288C-5125-418E-BAEF-0A90B773F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Dela na terenu in v laboratoriju</a:t>
            </a:r>
          </a:p>
          <a:p>
            <a:r>
              <a:rPr lang="sl-SI" altLang="sl-SI"/>
              <a:t>Foto in video dokumentacija</a:t>
            </a:r>
          </a:p>
          <a:p>
            <a:r>
              <a:rPr lang="sl-SI" altLang="sl-SI"/>
              <a:t>Indificirajo DNK</a:t>
            </a:r>
          </a:p>
          <a:p>
            <a:r>
              <a:rPr lang="sl-SI" altLang="sl-SI"/>
              <a:t>DAKTILOSKOPIJA</a:t>
            </a:r>
          </a:p>
          <a:p>
            <a:r>
              <a:rPr lang="sl-SI" altLang="sl-SI"/>
              <a:t>Biološke preizkave</a:t>
            </a:r>
            <a:endParaRPr lang="en-GB" altLang="sl-SI"/>
          </a:p>
        </p:txBody>
      </p:sp>
      <p:pic>
        <p:nvPicPr>
          <p:cNvPr id="4100" name="Picture 2" descr="http://dne.enaa.com/upload/forenzik_discovery_130709.jpg">
            <a:extLst>
              <a:ext uri="{FF2B5EF4-FFF2-40B4-BE49-F238E27FC236}">
                <a16:creationId xmlns:a16="http://schemas.microsoft.com/office/drawing/2014/main" id="{BA164A55-FA30-4DF6-A2C6-49E759E50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557338"/>
            <a:ext cx="2740025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http://mrhartansscienceclass.files.wordpress.com/2010/01/forensics.jpg">
            <a:extLst>
              <a:ext uri="{FF2B5EF4-FFF2-40B4-BE49-F238E27FC236}">
                <a16:creationId xmlns:a16="http://schemas.microsoft.com/office/drawing/2014/main" id="{0DDFE566-258F-46CB-B2C0-70C1FB4D8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508500"/>
            <a:ext cx="424815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http://degreeforensicpsychology.info/images/forensics/forensics_385x261.jpg">
            <a:extLst>
              <a:ext uri="{FF2B5EF4-FFF2-40B4-BE49-F238E27FC236}">
                <a16:creationId xmlns:a16="http://schemas.microsoft.com/office/drawing/2014/main" id="{6707766A-F7AC-4890-9C6E-E0302AB3F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797425"/>
            <a:ext cx="266382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0EB7351F-4352-4D86-8218-D64EF71B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  <a:latin typeface="Chiller" panose="04020404031007020602" pitchFamily="82" charset="0"/>
              </a:rPr>
              <a:t>ZNANJA IN SPRETNOSTI</a:t>
            </a:r>
            <a:endParaRPr lang="en-GB" altLang="sl-SI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2B2D970E-32BE-4ADF-A2F1-134F533C5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Spretnost dobrega opazovanja</a:t>
            </a:r>
          </a:p>
          <a:p>
            <a:r>
              <a:rPr lang="sl-SI" altLang="sl-SI"/>
              <a:t>Se zna rokovati z instrumenti</a:t>
            </a:r>
          </a:p>
          <a:p>
            <a:r>
              <a:rPr lang="sl-SI" altLang="sl-SI"/>
              <a:t>Dobra retorika</a:t>
            </a:r>
            <a:endParaRPr lang="en-GB" altLang="sl-SI"/>
          </a:p>
        </p:txBody>
      </p:sp>
      <p:pic>
        <p:nvPicPr>
          <p:cNvPr id="5124" name="Picture 2" descr="http://www.all-about-forensic-science.com/images/forensic-odontology-in-india-21287929.jpg">
            <a:extLst>
              <a:ext uri="{FF2B5EF4-FFF2-40B4-BE49-F238E27FC236}">
                <a16:creationId xmlns:a16="http://schemas.microsoft.com/office/drawing/2014/main" id="{F41E9602-E7CC-4E85-B771-2CB265083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85273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http://www.smartwater.tv/images/uploads/b_forensic_technology.jpg">
            <a:extLst>
              <a:ext uri="{FF2B5EF4-FFF2-40B4-BE49-F238E27FC236}">
                <a16:creationId xmlns:a16="http://schemas.microsoft.com/office/drawing/2014/main" id="{1FA95777-0D9D-4D2F-B397-7E9647BDA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860800"/>
            <a:ext cx="332263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80594010-0EB0-42C0-AAC7-3A4735921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  <a:latin typeface="Chiller" panose="04020404031007020602" pitchFamily="82" charset="0"/>
              </a:rPr>
              <a:t>RAZMERE ZA DELO</a:t>
            </a:r>
            <a:endParaRPr lang="en-GB" altLang="sl-SI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CE05E965-CF85-4A3E-82D7-04D5C2D17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Dela od 8 do 16h. (v Sloveniji)</a:t>
            </a:r>
          </a:p>
          <a:p>
            <a:r>
              <a:rPr lang="sl-SI" altLang="sl-SI"/>
              <a:t>Dela med vikendi in prazniki</a:t>
            </a:r>
          </a:p>
          <a:p>
            <a:r>
              <a:rPr lang="sl-SI" altLang="sl-SI"/>
              <a:t>Delovni čas se lahko podaljša če mora preizkavo hitro zaključiti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  <a:p>
            <a:pPr>
              <a:buFont typeface="Arial" panose="020B0604020202020204" pitchFamily="34" charset="0"/>
              <a:buNone/>
            </a:pPr>
            <a:endParaRPr lang="en-GB" altLang="sl-SI"/>
          </a:p>
        </p:txBody>
      </p:sp>
      <p:pic>
        <p:nvPicPr>
          <p:cNvPr id="6148" name="Picture 2" descr="http://wmc.ac.uk/files/2009/06/forensic-science.jpg">
            <a:extLst>
              <a:ext uri="{FF2B5EF4-FFF2-40B4-BE49-F238E27FC236}">
                <a16:creationId xmlns:a16="http://schemas.microsoft.com/office/drawing/2014/main" id="{EAD5AB7A-9C0C-464B-B0F1-486040B31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005263"/>
            <a:ext cx="3505200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0D97B142-8652-40E8-B0EF-3F761F219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  <a:latin typeface="Chiller" panose="04020404031007020602" pitchFamily="82" charset="0"/>
              </a:rPr>
              <a:t>IZOBRAZBA</a:t>
            </a:r>
            <a:endParaRPr lang="en-GB" altLang="sl-SI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15886DA1-70EF-4527-A7D9-A03A05DAD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Ni formalnega programa</a:t>
            </a:r>
          </a:p>
          <a:p>
            <a:r>
              <a:rPr lang="sl-SI" altLang="sl-SI"/>
              <a:t>Univerzitetna izobrazba za (pripravo vzorcev,zapis izvedenskega mnenja…)</a:t>
            </a:r>
          </a:p>
          <a:p>
            <a:r>
              <a:rPr lang="sl-SI" altLang="sl-SI"/>
              <a:t>Za samo delo se usposobi pod vodstvom mentorja v CZFP.</a:t>
            </a:r>
          </a:p>
          <a:p>
            <a:r>
              <a:rPr lang="sl-SI" altLang="sl-SI"/>
              <a:t>Praksa tujina</a:t>
            </a:r>
            <a:endParaRPr lang="en-GB" altLang="sl-SI"/>
          </a:p>
        </p:txBody>
      </p:sp>
      <p:pic>
        <p:nvPicPr>
          <p:cNvPr id="7172" name="Picture 2" descr="http://wmc.ac.uk/files/2009/06/forensic-science.jpg">
            <a:extLst>
              <a:ext uri="{FF2B5EF4-FFF2-40B4-BE49-F238E27FC236}">
                <a16:creationId xmlns:a16="http://schemas.microsoft.com/office/drawing/2014/main" id="{B5304BD9-246E-444C-8267-2F18642B2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076700"/>
            <a:ext cx="3508375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EC839858-BEA7-471C-9C19-B32E5D20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  <a:latin typeface="Chiller" panose="04020404031007020602" pitchFamily="82" charset="0"/>
              </a:rPr>
              <a:t>Viri</a:t>
            </a:r>
            <a:endParaRPr lang="en-GB" altLang="sl-SI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080F8B37-31DA-4EFA-8CA2-49ED6B914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Google</a:t>
            </a:r>
          </a:p>
          <a:p>
            <a:r>
              <a:rPr lang="sl-SI" altLang="sl-SI"/>
              <a:t>http://www.ess.gov.si/ncips/cips/opisi_poklicev/opis_poklica?Kljuc=4adc4eee-6d0e-422d-a815-9ad18d8b9a29&amp;Filter=F</a:t>
            </a:r>
            <a:endParaRPr lang="en-GB" altLang="sl-SI"/>
          </a:p>
        </p:txBody>
      </p:sp>
      <p:pic>
        <p:nvPicPr>
          <p:cNvPr id="8196" name="Picture 2" descr="http://www.trigonit.com/Portals/42222/images/forensic_image.jpg">
            <a:extLst>
              <a:ext uri="{FF2B5EF4-FFF2-40B4-BE49-F238E27FC236}">
                <a16:creationId xmlns:a16="http://schemas.microsoft.com/office/drawing/2014/main" id="{C9710819-1D0C-4A2F-9046-951EFBCA2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789363"/>
            <a:ext cx="2003425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Chiller</vt:lpstr>
      <vt:lpstr>Officeova tema</vt:lpstr>
      <vt:lpstr>  POKLIC:  FORENZIK</vt:lpstr>
      <vt:lpstr>KRATEK OPIS</vt:lpstr>
      <vt:lpstr>OPRAVILA IN NALOGE</vt:lpstr>
      <vt:lpstr>ZNANJA IN SPRETNOSTI</vt:lpstr>
      <vt:lpstr>RAZMERE ZA DELO</vt:lpstr>
      <vt:lpstr>IZOBRAZBA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2019-06-03T09:05:48Z</dcterms:created>
  <dcterms:modified xsi:type="dcterms:W3CDTF">2019-06-03T09:05:48Z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