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105" d="100"/>
          <a:sy n="105" d="100"/>
        </p:scale>
        <p:origin x="1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131764E5-F77B-4D33-9BB0-B9815376637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12CC9EF6-52AE-4CBC-AD16-DDF301E7D56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33B5572D-5467-4B08-B648-42742DF422F8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8933F524-2DCF-4ED7-A83F-9CE730B01332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2D9093E6-13EA-4AA8-AB0E-555D44F0E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85BA7A9A-CCA4-46BE-BE3F-CD415B686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07229BF3-9E2E-4B1D-B0C8-5ECD91884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55A1618A-EB35-4CB7-B34D-785C9AB50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216E5636-CDD5-4CF4-A132-DAC9C81DE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BC655642-0A66-46F7-9B5E-048AE123B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57661D7C-DE20-4748-B132-D381B6C5F06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92EFC9AF-B245-435A-96D5-446E9160675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B5844968-E1F7-40C5-953D-7F1597A2BB2B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562D9792-2B68-4515-B191-72657E3AE7E3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65B467E5-29B1-4162-A25D-BB0F43A462E0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C4FE1E0F-CA19-4019-B4DD-2366CDBCA75B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00EEEA80-1FA5-4CD7-BCE1-D3B384BD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73B2-6BDE-4B00-AAA9-4786260B87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29CE50BA-0F41-4781-B523-3F9929B6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47502DE7-7FA7-40D6-9061-DDDED8DA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B6815BD-70D4-4CB5-98B4-2B1F74A28E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522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96688F9-AE0B-4B6F-99D4-F22F3EEA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CE2E-9679-4E33-BC49-B57AC8BEA8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72159807-B776-4915-AF0E-A2154716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21643A4-74B9-4433-9CBD-7458C681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111D-A9C6-4FAA-A141-8379B36840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899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7BE4F99-FEA0-49F6-8A58-111FAEE0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4CD2-C9DB-44AD-9CB2-BCBE93D977B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9C37730-CEC5-4DC1-A7F5-E3078EA7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8BC8EF2-564D-4170-A843-B052FEAA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524CE-4DD6-4A86-A3F9-BAE4AD0E7B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81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74E63ED4-E084-48F9-914D-C76C452B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7BAF0F-B194-4397-9083-76237B5FEE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BF72022B-F872-4CB4-B610-BBCF59FE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738FD-2246-46D9-A65B-342E0560EB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7CCF0649-3E76-461F-98F6-58D6B21FB0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3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C92C5A90-6C49-43C0-822A-4EC82B56C76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9865E271-AA00-4D1E-85FB-69664BC1C76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BE541A4E-CA55-4993-A543-9CF589C179D0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C2685319-2B2F-416B-8846-490862C3166A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084D5BE6-6B5C-4657-AD98-8C5E0364D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EDF30BA2-9A7C-4AA6-91DE-93BC1B41E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011F7B1C-5B29-44F6-8963-7FF44CBD1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0441E09C-1BD3-4FE5-8A81-DAA97905A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8BC576B8-D6FF-4EE0-B197-7FC3A4D01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ED48B7A8-A8E2-4F87-AB3B-CF0F7024488A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528A9986-75AF-4550-B61D-C43CDD5D839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4FF2C818-DD14-4ACE-987F-ABBB497D5528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86C47DB8-D60B-4FD4-B01F-1109C4FD29C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3B24EC5D-B03B-4091-B2DA-86745FAAB4F1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1C84C846-1EB4-4D5E-A89F-187CF1E3E0F5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FAB72C0D-FB55-4D00-B34E-071894271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45164EF3-A353-4724-8FD1-3F41584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22AD-8255-48A5-A976-F9CD5B36E0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AA0DDF84-5C12-4630-9870-B3974B22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694CA61A-9C07-407B-8885-8CA132A4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3824C4B-C68D-490A-920E-B96D910F0D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883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9B993BC5-1696-4CAD-82BE-DE4A51FB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7808-C768-491D-B205-5CADB10675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2C68545A-EE4E-42B0-98BF-8E0C3A3E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DD0EDED1-9AEA-444F-834A-600CFD75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5B57C-F7D7-4232-95F2-93282D2262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7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EF179478-C116-4AC8-A61F-4748A577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2B05-39FF-4EC3-89F9-EFA6F8D4EB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28D5FA90-DD53-4EB8-B7BA-41D65EA3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AEF22075-302F-47F4-B395-A90B6ECA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C1DB-CEC6-4AFC-A23E-930BD51E5A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5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890437F5-42E1-486C-B5DC-C5CF7C67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6FF9AA-737A-4E7F-89D8-AAE9CFA539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72BA0310-B285-4DFA-A805-632A3A59D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B5FC7-5F54-4BD9-9926-B14BF88303B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1AD06518-111C-4DE1-9AEB-47E9A0D48D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261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EC5F39D7-760B-495D-A756-084B26B7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E096-B2EF-436E-9DB6-4BA43CA00F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6462D97-4322-41B8-8F92-418B5126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2B66C0E7-6C32-4D6C-B3A3-1B8CF9D3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0B7-1FC5-4420-9275-74A8BD6F0D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207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11126408-612E-4DD6-A836-61F1B31B6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780151C3-655D-4C6B-AFEE-DF05AE98F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7E1D3CF9-7B8E-431D-B7F6-13270A3E0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DEDA6314-96C8-4A98-A9F1-6E01C2F8A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3A14417A-C2D2-4C8F-A522-5E1B551704C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2C344C0A-48CF-4420-89F2-19D5FA158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0D2A5EA7-C786-4A8A-91E6-F7E9122EF15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F43A58EE-5E1E-4013-8470-60C16D53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FA8291-A792-41A2-BC8C-2C6671BF0F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9ADF5772-C698-473B-BCB1-AF5FD290E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560685-394B-41B0-B4CE-EDC7AE5596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B94EC660-A5FD-4BED-A744-E21BF578AB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498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D5E412A6-1D9C-433A-86B1-5D486C4D1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A990348E-2E81-4512-B7A2-1734463EF86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43823C5F-FE3E-4C65-96C4-7BDAD3381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431BD400-177B-48E8-9B4B-A6B59189E10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88A3DDE4-DA24-46D7-BC15-D9CF906CB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C6CBFCDC-D583-490B-B48D-EBFF8B9BB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325D41FD-76D0-47AC-A8A3-C72629C08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733C5183-4AA3-4C41-8D34-81F6EE9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91B226-63E7-48B1-9C49-50E2D616D4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7766C5EC-E9BD-40F6-95E4-9D4A1E9D5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BF6E5-6720-40EE-96A6-CBD596E17D0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6975C6D1-6FE3-4AD7-9EAA-B8E1EB318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52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D0A6C0C1-0344-4F78-A064-5F1321BA8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D849DF70-A72E-43A7-B5A1-21F22727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621E32EA-DF97-4DFF-9DDE-D474C4FF6E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F6FE3544-62A0-4874-9620-E2EFF8C52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2339F-69A5-40B1-BE15-0ED79B85B3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971282A-61F8-4C3F-A92A-368EBEAD3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A3B47365-E8A8-40FD-AEDA-54AED88B0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714A7F51-B57C-4CC2-9393-46DF6BFF8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07A6BBE-4D17-4899-A486-CCBE8AC9BC6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28254082-0563-481A-96F1-335484966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792A3CB6-C896-4594-B96D-E5844811D467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51793701-7F89-4A01-A36B-D87BF3450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261AB7C8-D48D-4E77-B39F-6777AD4D16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B932A1E-D003-4744-B240-CFE6E08F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009A8CF-E5B7-4802-ADBC-74E04B318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3063"/>
            <a:ext cx="5214938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6">
                    <a:lumMod val="75000"/>
                  </a:schemeClr>
                </a:solidFill>
              </a:rPr>
              <a:t>DELITEV   STAVB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1B0F8D-C995-4D7F-AF29-477E0E728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4DE5DEBC-6712-4FF1-A164-BECB8239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905259EA-DF63-4C9F-A1F3-B5A5240E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42900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AC18507-527C-4871-A049-F4AC5257987E}"/>
              </a:ext>
            </a:extLst>
          </p:cNvPr>
          <p:cNvSpPr txBox="1"/>
          <p:nvPr/>
        </p:nvSpPr>
        <p:spPr>
          <a:xfrm rot="1551047">
            <a:off x="4418013" y="931863"/>
            <a:ext cx="3741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Konec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425491-2576-4A82-8375-9AEE5A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/>
              <a:t>Pomen izrazov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38E21E2-473D-4B53-983B-140DBA3AE4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500188"/>
            <a:ext cx="7467600" cy="46878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– »stavba« je objekt z enim ali več prostorov, v katere človek lahko vstopi in so namenjeni prebivanju ali opravljanju dejavnosti</a:t>
            </a:r>
          </a:p>
          <a:p>
            <a:r>
              <a:rPr lang="sl-SI" altLang="sl-SI"/>
              <a:t>– »stanovanjska stavba« je stavba, od katere se vsaj polovica uporabne površine uporablja za prebivanje, </a:t>
            </a:r>
          </a:p>
          <a:p>
            <a:r>
              <a:rPr lang="sl-SI" altLang="sl-SI"/>
              <a:t>– »nestanovanjska stavba« je stavba, od katere se več kot polovica uporabne površine uporablja za opravljanje dejavnosti, 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29E58-B127-4051-A517-D7CC3C84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DELITEV STAVB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97AE8C7-C77D-4EF6-9F3E-41C2AF7109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                 </a:t>
            </a:r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753BBE1A-ED2C-4C11-BC6E-8F590438446F}"/>
              </a:ext>
            </a:extLst>
          </p:cNvPr>
          <p:cNvCxnSpPr/>
          <p:nvPr/>
        </p:nvCxnSpPr>
        <p:spPr>
          <a:xfrm rot="16200000" flipH="1">
            <a:off x="4286250" y="1785938"/>
            <a:ext cx="928687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7E57DA2-9694-4C7F-B134-E18A3F8B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071813"/>
            <a:ext cx="336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 b="1"/>
              <a:t>STANOVANJSKE STAVBE</a:t>
            </a:r>
            <a:endParaRPr lang="sl-SI" altLang="sl-SI"/>
          </a:p>
        </p:txBody>
      </p: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A4A6E1E5-1FDB-4600-A2CB-14183261D29C}"/>
              </a:ext>
            </a:extLst>
          </p:cNvPr>
          <p:cNvCxnSpPr/>
          <p:nvPr/>
        </p:nvCxnSpPr>
        <p:spPr>
          <a:xfrm rot="10800000" flipV="1">
            <a:off x="3000375" y="1785938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E52D32E-FB28-479D-A4B4-21330E9D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428875"/>
            <a:ext cx="372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 b="1"/>
              <a:t>NESTANOVANJSKE STAVBE</a:t>
            </a:r>
            <a:endParaRPr lang="sl-SI" alt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D5D6E5-A738-415D-82BB-65AAC702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88"/>
            <a:ext cx="3429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430922B-BBFE-4A9D-9496-274FA4BD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38211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A0913E-0C45-4ADD-A1CD-345320D3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/>
              <a:t>STANOVANJSKE  STAVBE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D2B9806-D705-41E9-884D-D5C147DDCA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b="1"/>
              <a:t>Enostanovanjske stavbe</a:t>
            </a:r>
          </a:p>
          <a:p>
            <a:pPr algn="ctr"/>
            <a:r>
              <a:rPr lang="sl-SI" altLang="sl-SI" sz="2000" b="1"/>
              <a:t>Sem spadajo:</a:t>
            </a:r>
          </a:p>
          <a:p>
            <a:pPr algn="ctr"/>
            <a:r>
              <a:rPr lang="sl-SI" altLang="sl-SI" sz="2000"/>
              <a:t>samostoječe hiše, vile, kmečke hiše</a:t>
            </a:r>
          </a:p>
          <a:p>
            <a:pPr algn="ctr"/>
            <a:r>
              <a:rPr lang="sl-SI" altLang="sl-SI" sz="2000"/>
              <a:t> in druge podeželske hiše, počitniške hišice in podobne enostanovanjske stavbe</a:t>
            </a:r>
          </a:p>
          <a:p>
            <a:r>
              <a:rPr lang="sl-SI" altLang="sl-SI" b="1"/>
              <a:t>Večstanovanjske stavbe</a:t>
            </a:r>
          </a:p>
          <a:p>
            <a:pPr algn="ctr"/>
            <a:r>
              <a:rPr lang="sl-SI" altLang="sl-SI" sz="2000" b="1"/>
              <a:t>Sem spadajo:</a:t>
            </a:r>
          </a:p>
          <a:p>
            <a:pPr algn="ctr"/>
            <a:r>
              <a:rPr lang="sl-SI" altLang="sl-SI" sz="2000"/>
              <a:t>Dvostanovanjske stavbe</a:t>
            </a:r>
          </a:p>
          <a:p>
            <a:pPr algn="ctr"/>
            <a:r>
              <a:rPr lang="sl-SI" altLang="sl-SI" sz="2000"/>
              <a:t>Tri- in večstanovanjske stavbe</a:t>
            </a:r>
          </a:p>
          <a:p>
            <a:pPr algn="ctr"/>
            <a:r>
              <a:rPr lang="it-IT" altLang="sl-SI" sz="2000"/>
              <a:t>Stanovanjske stavbe z oskrbovanimi stanovanji</a:t>
            </a:r>
            <a:endParaRPr lang="sl-SI" alt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DA2DC-4307-43E4-8568-2EBB100C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14313"/>
            <a:ext cx="7467600" cy="60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14875B6-598C-4937-8238-26D765EE31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r>
              <a:rPr lang="pl-PL" altLang="sl-SI" b="1"/>
              <a:t>Stanovanjske stavbe za posebne namene</a:t>
            </a:r>
          </a:p>
          <a:p>
            <a:pPr algn="ctr"/>
            <a:r>
              <a:rPr lang="pl-PL" altLang="sl-SI" sz="2000" b="1"/>
              <a:t>Sem spadajo:</a:t>
            </a:r>
          </a:p>
          <a:p>
            <a:pPr algn="ctr"/>
            <a:r>
              <a:rPr lang="pl-PL" altLang="sl-SI" sz="2000"/>
              <a:t>stanovanjske stavbe za posebne socialne skupine</a:t>
            </a:r>
            <a:endParaRPr lang="sl-SI" alt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A0834-BAEA-4E6B-8024-D0B4FF8C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600" dirty="0"/>
              <a:t>NESTANOVANJSKE STAVBE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C3ACCED-F2D9-4C83-8F8F-A58D9AD91B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 b="1"/>
              <a:t>Gostinske stavbe</a:t>
            </a:r>
          </a:p>
          <a:p>
            <a:pPr algn="ctr"/>
            <a:r>
              <a:rPr lang="sl-SI" altLang="sl-SI" sz="2000" b="1"/>
              <a:t>Sem spadajo: </a:t>
            </a:r>
          </a:p>
          <a:p>
            <a:pPr algn="ctr"/>
            <a:r>
              <a:rPr lang="sl-SI" altLang="sl-SI" sz="1800"/>
              <a:t>Hotelske in podobne gostinske stavbe</a:t>
            </a:r>
          </a:p>
          <a:p>
            <a:pPr algn="ctr"/>
            <a:r>
              <a:rPr lang="pl-PL" altLang="sl-SI" sz="1800"/>
              <a:t>Druge gostinske stavbe za kratkotrajno nastanitev</a:t>
            </a:r>
          </a:p>
          <a:p>
            <a:r>
              <a:rPr lang="sl-SI" altLang="sl-SI" b="1"/>
              <a:t>Upravne in pisarniške stavbe</a:t>
            </a:r>
          </a:p>
          <a:p>
            <a:pPr algn="ctr"/>
            <a:r>
              <a:rPr lang="sl-SI" altLang="sl-SI" sz="2000" b="1"/>
              <a:t>Sej spadajo:</a:t>
            </a:r>
          </a:p>
          <a:p>
            <a:pPr algn="ctr"/>
            <a:r>
              <a:rPr lang="sl-SI" altLang="sl-SI" sz="1800"/>
              <a:t>Stavbe javne uprave</a:t>
            </a:r>
          </a:p>
          <a:p>
            <a:pPr algn="ctr"/>
            <a:r>
              <a:rPr lang="sl-SI" altLang="sl-SI" sz="1800"/>
              <a:t>Stavbe bank, pošt, zavarovalnic</a:t>
            </a:r>
          </a:p>
          <a:p>
            <a:pPr algn="ctr"/>
            <a:r>
              <a:rPr lang="sl-SI" altLang="sl-SI" sz="1800"/>
              <a:t>Druge upravne in pisarniške stavbe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A53CF-E514-48F5-879C-3F0C2672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3DB7D16-F056-4CBE-B565-23E7B1D922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500063"/>
            <a:ext cx="7467600" cy="5973762"/>
          </a:xfrm>
        </p:spPr>
        <p:txBody>
          <a:bodyPr/>
          <a:lstStyle/>
          <a:p>
            <a:r>
              <a:rPr lang="sl-SI" altLang="sl-SI" b="1"/>
              <a:t>Trgovske in druge stavbe za storitvene dejavnosti</a:t>
            </a:r>
          </a:p>
          <a:p>
            <a:pPr algn="ctr"/>
            <a:r>
              <a:rPr lang="sl-SI" altLang="sl-SI" sz="2000" b="1"/>
              <a:t>Sem spadajo:</a:t>
            </a:r>
          </a:p>
          <a:p>
            <a:pPr algn="ctr"/>
            <a:r>
              <a:rPr lang="sl-SI" altLang="sl-SI" sz="1800"/>
              <a:t>Trgovske stavbe</a:t>
            </a:r>
          </a:p>
          <a:p>
            <a:pPr algn="ctr"/>
            <a:r>
              <a:rPr lang="sl-SI" altLang="sl-SI" sz="1800"/>
              <a:t>Sejemske dvorane, razstavišča</a:t>
            </a:r>
          </a:p>
          <a:p>
            <a:pPr algn="ctr"/>
            <a:r>
              <a:rPr lang="sl-SI" altLang="sl-SI" sz="1800"/>
              <a:t>Bencinski servisi</a:t>
            </a:r>
          </a:p>
          <a:p>
            <a:pPr algn="ctr"/>
            <a:r>
              <a:rPr lang="sl-SI" altLang="sl-SI" sz="1800"/>
              <a:t>Stavbe za druge storitvene dejavnosti</a:t>
            </a:r>
          </a:p>
          <a:p>
            <a:r>
              <a:rPr lang="pl-PL" altLang="sl-SI" b="1"/>
              <a:t>Stavbe za promet in stavbe za izvajanje </a:t>
            </a:r>
            <a:r>
              <a:rPr lang="sl-SI" altLang="sl-SI" b="1"/>
              <a:t>elektronskih komunikacij</a:t>
            </a:r>
          </a:p>
          <a:p>
            <a:pPr algn="ctr"/>
            <a:r>
              <a:rPr lang="pl-PL" altLang="sl-SI" sz="1800"/>
              <a:t>Postaje, terminali, stavbe za izvajanje elektronskih komunikacij ter z njimi povezane stavbe</a:t>
            </a:r>
          </a:p>
          <a:p>
            <a:pPr algn="ctr"/>
            <a:r>
              <a:rPr lang="sl-SI" altLang="sl-SI" sz="1800"/>
              <a:t>Garažne stavbe</a:t>
            </a:r>
            <a:endParaRPr lang="sl-SI" altLang="sl-SI" sz="1800" b="1"/>
          </a:p>
          <a:p>
            <a:pPr algn="ctr">
              <a:buFont typeface="Wingdings" panose="05000000000000000000" pitchFamily="2" charset="2"/>
              <a:buNone/>
            </a:pPr>
            <a:endParaRPr lang="sl-SI" altLang="sl-SI" b="1"/>
          </a:p>
          <a:p>
            <a:pPr algn="ctr"/>
            <a:endParaRPr lang="sl-SI" altLang="sl-SI" sz="1800" b="1"/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1773E7-07A1-4DB8-BACF-C321542FE6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r>
              <a:rPr lang="sl-SI" altLang="sl-SI" b="1"/>
              <a:t>Industrijske stavbe in skladišča</a:t>
            </a:r>
          </a:p>
          <a:p>
            <a:pPr algn="ctr"/>
            <a:r>
              <a:rPr lang="sl-SI" altLang="sl-SI" sz="2000" b="1"/>
              <a:t>Sem spadajo:</a:t>
            </a:r>
          </a:p>
          <a:p>
            <a:pPr algn="ctr"/>
            <a:r>
              <a:rPr lang="sl-SI" altLang="sl-SI" sz="1800"/>
              <a:t>Industrijske stavbe</a:t>
            </a:r>
          </a:p>
          <a:p>
            <a:pPr algn="ctr"/>
            <a:r>
              <a:rPr lang="sl-SI" altLang="sl-SI" sz="1800"/>
              <a:t>Rezervoarji, silosi in skladišča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 sz="2000"/>
          </a:p>
          <a:p>
            <a:r>
              <a:rPr lang="sl-SI" altLang="sl-SI" b="1"/>
              <a:t>Stavbe splošnega družbenega pomena</a:t>
            </a:r>
          </a:p>
          <a:p>
            <a:pPr algn="ctr"/>
            <a:r>
              <a:rPr lang="sl-SI" altLang="sl-SI" sz="2000" b="1"/>
              <a:t>Sem spadajo:</a:t>
            </a:r>
          </a:p>
          <a:p>
            <a:pPr algn="ctr"/>
            <a:r>
              <a:rPr lang="it-IT" altLang="sl-SI" sz="1800"/>
              <a:t>Stavbe za kulturo in razvedrilo</a:t>
            </a:r>
            <a:endParaRPr lang="sl-SI" altLang="sl-SI" sz="1800"/>
          </a:p>
          <a:p>
            <a:pPr algn="ctr"/>
            <a:r>
              <a:rPr lang="sl-SI" altLang="sl-SI" sz="1800"/>
              <a:t>Muzeji in knjižnice</a:t>
            </a:r>
          </a:p>
          <a:p>
            <a:pPr algn="ctr"/>
            <a:r>
              <a:rPr lang="sl-SI" altLang="sl-SI" sz="1800"/>
              <a:t>Stavbe za izobraževanje in znanstvenoraziskovalno delo</a:t>
            </a:r>
          </a:p>
          <a:p>
            <a:pPr algn="ctr"/>
            <a:r>
              <a:rPr lang="sl-SI" altLang="sl-SI" sz="1800"/>
              <a:t>Stavbe za zdravstvo</a:t>
            </a:r>
          </a:p>
          <a:p>
            <a:pPr algn="ctr"/>
            <a:r>
              <a:rPr lang="sl-SI" altLang="sl-SI" sz="1800"/>
              <a:t>Športne dvorane</a:t>
            </a:r>
          </a:p>
          <a:p>
            <a:pPr algn="ctr"/>
            <a:endParaRPr lang="sl-SI" altLang="sl-SI" sz="2000"/>
          </a:p>
          <a:p>
            <a:pPr algn="ctr"/>
            <a:endParaRPr lang="sl-SI" alt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1363E8E-F036-4EAD-9369-B01DCDEEB8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Druge nestanovanjske stavbe</a:t>
            </a:r>
          </a:p>
          <a:p>
            <a:pPr algn="ctr"/>
            <a:r>
              <a:rPr lang="sl-SI" altLang="sl-SI" sz="2000" b="1"/>
              <a:t>Sem spadajo:</a:t>
            </a:r>
          </a:p>
          <a:p>
            <a:pPr algn="ctr"/>
            <a:r>
              <a:rPr lang="sl-SI" altLang="sl-SI" sz="2000"/>
              <a:t>Stavbe za rastlinsko pridelavo</a:t>
            </a:r>
          </a:p>
          <a:p>
            <a:pPr algn="ctr"/>
            <a:r>
              <a:rPr lang="sl-SI" altLang="sl-SI" sz="2000"/>
              <a:t>Stavbe za rejo živali</a:t>
            </a:r>
          </a:p>
          <a:p>
            <a:pPr algn="ctr"/>
            <a:r>
              <a:rPr lang="sl-SI" altLang="sl-SI" sz="2000"/>
              <a:t>Stavbe za spravilo pridelka</a:t>
            </a:r>
          </a:p>
          <a:p>
            <a:pPr algn="ctr"/>
            <a:r>
              <a:rPr lang="sl-SI" altLang="sl-SI" sz="2000"/>
              <a:t>Druge nestanovanjske kmetijske stavbe</a:t>
            </a:r>
          </a:p>
          <a:p>
            <a:pPr algn="ctr"/>
            <a:r>
              <a:rPr lang="sl-SI" altLang="sl-SI" sz="2000"/>
              <a:t>Stavbe za opravljanje verskih obredov</a:t>
            </a:r>
          </a:p>
          <a:p>
            <a:pPr algn="ctr"/>
            <a:r>
              <a:rPr lang="de-DE" altLang="sl-SI" sz="2000"/>
              <a:t>Pokopališke stavbe in spremljajoči objekti</a:t>
            </a:r>
            <a:endParaRPr lang="sl-SI" altLang="sl-SI" sz="2000"/>
          </a:p>
          <a:p>
            <a:pPr algn="ctr"/>
            <a:r>
              <a:rPr lang="sl-SI" altLang="sl-SI" sz="2000"/>
              <a:t>Kulturni spomeniki</a:t>
            </a:r>
          </a:p>
          <a:p>
            <a:pPr algn="ctr"/>
            <a:r>
              <a:rPr lang="sl-SI" altLang="sl-SI" sz="2000"/>
              <a:t>Druge nestanovanjske stavbe, ki niso uvrščene drugje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301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Altana</vt:lpstr>
      <vt:lpstr>DELITEV   STAVB</vt:lpstr>
      <vt:lpstr>Pomen izrazov</vt:lpstr>
      <vt:lpstr>DELITEV STAVB</vt:lpstr>
      <vt:lpstr>STANOVANJSKE  STAVBE</vt:lpstr>
      <vt:lpstr>PowerPoint Presentation</vt:lpstr>
      <vt:lpstr>NESTANOVANJSKE STAVBE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2019-06-03T09:05:54Z</dcterms:created>
  <dcterms:modified xsi:type="dcterms:W3CDTF">2019-06-03T09:05:54Z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