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l-SI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EE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2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>
            <a:extLst>
              <a:ext uri="{FF2B5EF4-FFF2-40B4-BE49-F238E27FC236}">
                <a16:creationId xmlns:a16="http://schemas.microsoft.com/office/drawing/2014/main" id="{8267970D-D798-4054-BC04-B2CCD9678D3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7" name="Group 3">
              <a:extLst>
                <a:ext uri="{FF2B5EF4-FFF2-40B4-BE49-F238E27FC236}">
                  <a16:creationId xmlns:a16="http://schemas.microsoft.com/office/drawing/2014/main" id="{AD455859-FCDC-4850-89D5-798236FF959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8" name="Freeform 4">
                <a:extLst>
                  <a:ext uri="{FF2B5EF4-FFF2-40B4-BE49-F238E27FC236}">
                    <a16:creationId xmlns:a16="http://schemas.microsoft.com/office/drawing/2014/main" id="{5142AAAA-422A-4F71-BBE1-156A2D06C0E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69" name="Freeform 5">
                <a:extLst>
                  <a:ext uri="{FF2B5EF4-FFF2-40B4-BE49-F238E27FC236}">
                    <a16:creationId xmlns:a16="http://schemas.microsoft.com/office/drawing/2014/main" id="{879FE714-200B-4510-BE6D-BD8D661532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FCC33540-A112-4843-B6F3-963218633ED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65CBE56D-5C4E-42F1-A474-D43A30CF061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1E328CEF-5CBC-4B08-9F06-8A39DEDC556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11273" name="Freeform 9">
              <a:extLst>
                <a:ext uri="{FF2B5EF4-FFF2-40B4-BE49-F238E27FC236}">
                  <a16:creationId xmlns:a16="http://schemas.microsoft.com/office/drawing/2014/main" id="{F45DDFF7-0C53-444E-9EE3-1EE468679C9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1274" name="Freeform 10">
              <a:extLst>
                <a:ext uri="{FF2B5EF4-FFF2-40B4-BE49-F238E27FC236}">
                  <a16:creationId xmlns:a16="http://schemas.microsoft.com/office/drawing/2014/main" id="{0C0EBF8B-7535-4223-B0CD-7326B4EA4C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1275" name="Rectangle 11">
            <a:extLst>
              <a:ext uri="{FF2B5EF4-FFF2-40B4-BE49-F238E27FC236}">
                <a16:creationId xmlns:a16="http://schemas.microsoft.com/office/drawing/2014/main" id="{8CA36B84-A6D0-45C9-8194-9977EF5F5025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11276" name="Rectangle 12">
            <a:extLst>
              <a:ext uri="{FF2B5EF4-FFF2-40B4-BE49-F238E27FC236}">
                <a16:creationId xmlns:a16="http://schemas.microsoft.com/office/drawing/2014/main" id="{CB9611A5-FFFD-4AC3-BF36-4344593D2EC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E262190B-28C7-4CAB-BE64-FB66E80FED1E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EB75D78B-9FBC-478C-BE58-387B4F0D31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49571B9C-9A59-4A40-B732-E209FCE09B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72031F-2F21-4DB5-BC55-5827D5B2DB4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81584-950D-440B-85AE-3EEE47CD3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91F01E-916D-4E14-980F-A861FD04B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C686F-9297-402C-8D4C-CF392A1B2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B03EDC-72FE-457E-834D-97B0B0D726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F22FA9-99A9-4512-86D9-84744290C758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D5566-B0C2-4037-8F0D-3B332FD7225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630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D6AB43-25E5-4D7F-AF5F-20F21483BD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78B1B-F3F8-423E-9863-46B267E1D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14D2E-FA05-40EE-8ECA-52702349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C3E210-FB90-4A0F-8B13-27D0E78864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5386D-9845-40D7-8BE5-9FBCE6F68F5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023F8-A392-46DA-B5AC-09E0013144D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35293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52D5F9-66CE-4010-963D-4CBBADB661A3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00055C-A10D-4765-8486-799978A5A1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B270D6-C6D6-449D-B4F2-BAB5C65248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18B35B-83DF-4186-AD96-85BCCABD703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D18F4-022E-44C1-B98E-03FAD4F1F98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6393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7141B-D605-4B33-A9D4-06C57C31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A78DF-2D85-4FD9-B8A4-928C62A41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D1F0D-20E2-4BB9-A5B6-56EB338B3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9311F1-C157-4560-A9BD-0D2A1820BE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DD125A-5DA0-416B-AF12-648F879F23B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5D3DB-71C2-485F-8852-2126B2136E7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9523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1C0F3-31F5-42D1-A7E9-D1ACBA77D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B112E-C5D7-4BF0-9248-D0C8D8040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05ED4-E776-4B8D-92A3-10AA6A658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64EC35-DB61-4FAD-9A0A-0FE061338A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90ED0D-BD2C-444A-BB94-A4F207BEB28C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06A7F-04A4-449D-94AA-1866C5285F7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7043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A1A9B-9895-478E-842D-69367E988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8A380-0BC0-4806-9FD3-3725BE141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38C7C-AE6D-4205-95FF-F4D3B0CC0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A01C6-86E9-4258-B1EB-7AF756DB2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E89AE-98B6-46F0-BC63-2BC2DFEE9C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3ACF17-4571-4EFF-8F61-22DF7ED0061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4EF0766-2B5C-4FBA-BF33-C45DBCB1C18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0857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A4534-0EE4-458F-9F94-03007B2AC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B9407-ABF1-4EAA-81BB-C240032C7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1829EB-628B-4AD3-ABDF-A22A9F626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16D68E-1FC1-4AA4-B4F1-55F8791D5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DAC9C1-2E81-45AC-A8F6-E1F61F849C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80A1CD-421B-410E-9849-A4A2A17F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268D197-9392-4583-9FDF-C319370058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1B1603-D39E-4E1C-AB60-B6D6DE6FC32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3806CD6-3FF4-48BC-82E0-C0B16491878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0478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878A4-BD3D-47D1-926C-37A5C878B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C6AEB8-E47F-46BD-A4B6-7FA0132D6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D1EC9C-E6B3-4E24-8B78-559ED80E29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388EE8-1897-4EF8-BDE0-39608DA7C992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4F973-A5C6-4405-8EEB-FA5937CB1FC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3078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D0E70F-4015-493D-919C-DEDE17C85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57EEF3-9145-443E-A1EB-204D975FAE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A45F14-B83F-4293-B0A6-AB8D085F862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48B1F9-5A82-4E68-BAFC-AC93F41741E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9969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14C1E-B006-4302-93B8-DB38A41E6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39387-2625-4F26-8C02-D4DACFD9F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D40F8C-B22D-4C54-8CB8-5B8534D61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C67F1-0F3A-409D-915F-B4A3C378E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6D784-2130-4F28-8712-57291D4E44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14932F-679A-4166-B808-1C7425810F1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4E580CF-88C1-4A85-B4D3-7B93F7F70E5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7808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0C175-797B-46E1-AC9C-F589BAF39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AE7252-EC29-44FE-B7D6-0D2DA4B094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F648DB-D555-4EB5-BFE4-FDF5A4182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272C2-CAF8-4AAE-B7EF-35D0C54A1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1396B-FA2A-4F96-84E1-D1CD84A578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C9E168-E1A7-4209-829C-110EA238755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1DB4266-6589-42F5-A60B-53144590707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4042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CE1DE5F-DD48-40D2-995B-0FED2FBB411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81DA1AD-EFA6-402E-A9C9-923B08CE72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F8C18A9-16BE-4F82-96FD-55E2BC5AFD5F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10244" name="Group 4">
            <a:extLst>
              <a:ext uri="{FF2B5EF4-FFF2-40B4-BE49-F238E27FC236}">
                <a16:creationId xmlns:a16="http://schemas.microsoft.com/office/drawing/2014/main" id="{C89B70D8-EA4A-4424-BE49-FFFCED5AE60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245" name="Group 5">
              <a:extLst>
                <a:ext uri="{FF2B5EF4-FFF2-40B4-BE49-F238E27FC236}">
                  <a16:creationId xmlns:a16="http://schemas.microsoft.com/office/drawing/2014/main" id="{0D15376F-595A-47AE-A9EE-63D22A49946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46" name="Freeform 6">
                <a:extLst>
                  <a:ext uri="{FF2B5EF4-FFF2-40B4-BE49-F238E27FC236}">
                    <a16:creationId xmlns:a16="http://schemas.microsoft.com/office/drawing/2014/main" id="{94891435-FBCB-43DA-BC0F-3BD8CC0FE86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47" name="Freeform 7">
                <a:extLst>
                  <a:ext uri="{FF2B5EF4-FFF2-40B4-BE49-F238E27FC236}">
                    <a16:creationId xmlns:a16="http://schemas.microsoft.com/office/drawing/2014/main" id="{A87B5867-E017-41D2-9EE1-DD29E0D2B28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48" name="Freeform 8">
                <a:extLst>
                  <a:ext uri="{FF2B5EF4-FFF2-40B4-BE49-F238E27FC236}">
                    <a16:creationId xmlns:a16="http://schemas.microsoft.com/office/drawing/2014/main" id="{39459D6B-C03C-467D-8ECA-256BB01575A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49" name="Freeform 9">
                <a:extLst>
                  <a:ext uri="{FF2B5EF4-FFF2-40B4-BE49-F238E27FC236}">
                    <a16:creationId xmlns:a16="http://schemas.microsoft.com/office/drawing/2014/main" id="{72D04034-4E52-458E-A895-97305982838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50" name="Freeform 10">
                <a:extLst>
                  <a:ext uri="{FF2B5EF4-FFF2-40B4-BE49-F238E27FC236}">
                    <a16:creationId xmlns:a16="http://schemas.microsoft.com/office/drawing/2014/main" id="{DD07D71D-7BEF-42AA-85D9-BB6B8045BE8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10251" name="Freeform 11">
              <a:extLst>
                <a:ext uri="{FF2B5EF4-FFF2-40B4-BE49-F238E27FC236}">
                  <a16:creationId xmlns:a16="http://schemas.microsoft.com/office/drawing/2014/main" id="{4D470B57-3FF2-4B4C-B795-48A5735171F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0252" name="Freeform 12">
              <a:extLst>
                <a:ext uri="{FF2B5EF4-FFF2-40B4-BE49-F238E27FC236}">
                  <a16:creationId xmlns:a16="http://schemas.microsoft.com/office/drawing/2014/main" id="{B96948AF-BB82-47B8-8AF4-64BFFA5E3DA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4B58805A-252F-495D-B30C-B8D68310E98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DDB1EB5D-FC77-42B4-961E-6B7BEA2E14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E8C5D3CB-86B4-4A37-8570-BC33390593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XP\Desktop\MUSKA\Techno\DJ%20Boky-%20%20House%20mix%20100410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jaizbira.si/vsebina/poklic.htm?p=173" TargetMode="External"/><Relationship Id="rId2" Type="http://schemas.openxmlformats.org/officeDocument/2006/relationships/hyperlink" Target="http://www.ess.gov.si/SLO/Ncips/OpisiPoklicev/InzenirElektronike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gallery_left">
            <a:extLst>
              <a:ext uri="{FF2B5EF4-FFF2-40B4-BE49-F238E27FC236}">
                <a16:creationId xmlns:a16="http://schemas.microsoft.com/office/drawing/2014/main" id="{FBC6026B-F8B4-49FC-AEA8-E3944E8B8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6985">
            <a:off x="5148263" y="3573463"/>
            <a:ext cx="2673350" cy="267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gallery_left">
            <a:extLst>
              <a:ext uri="{FF2B5EF4-FFF2-40B4-BE49-F238E27FC236}">
                <a16:creationId xmlns:a16="http://schemas.microsoft.com/office/drawing/2014/main" id="{5A1BE350-1575-48EC-AADC-8FD84E3DB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25052">
            <a:off x="1116013" y="3284538"/>
            <a:ext cx="2601912" cy="260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0" name="WordArt 12">
            <a:extLst>
              <a:ext uri="{FF2B5EF4-FFF2-40B4-BE49-F238E27FC236}">
                <a16:creationId xmlns:a16="http://schemas.microsoft.com/office/drawing/2014/main" id="{B8B419A5-3E4A-4331-BF53-DAED651320C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19250" y="333375"/>
            <a:ext cx="5400675" cy="18478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r>
              <a:rPr lang="sl-SI" sz="3600" kern="10">
                <a:ln w="158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utumn"/>
              </a:rPr>
              <a:t>inženir </a:t>
            </a:r>
          </a:p>
          <a:p>
            <a:r>
              <a:rPr lang="sl-SI" sz="3600" kern="10">
                <a:ln w="158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utumn"/>
              </a:rPr>
              <a:t>elektronike</a:t>
            </a:r>
          </a:p>
        </p:txBody>
      </p:sp>
      <p:pic>
        <p:nvPicPr>
          <p:cNvPr id="2061" name="DJ Boky-  House mix 100410.mp3">
            <a:extLst>
              <a:ext uri="{FF2B5EF4-FFF2-40B4-BE49-F238E27FC236}">
                <a16:creationId xmlns:a16="http://schemas.microsoft.com/office/drawing/2014/main" id="{0CFE3DFA-DE0B-4AF9-8993-0407DFA67E4E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981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7000" numSld="15" showWhenStopped="0">
                <p:cTn id="2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7498A52-776B-43BE-9D63-1CE9259BFB3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Arial Black" panose="020B0A04020102020204" pitchFamily="34" charset="0"/>
              </a:rPr>
              <a:t>VIRI :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B3DE816-C206-40C3-804C-185DD2522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</a:t>
            </a:r>
            <a:r>
              <a:rPr lang="sl-SI" altLang="sl-SI" sz="2000">
                <a:hlinkClick r:id="rId2"/>
              </a:rPr>
              <a:t>http://www.ess.gov.si/SLO/Ncips/OpisiPoklicev/InzenirElektronike.pdf</a:t>
            </a:r>
            <a:r>
              <a:rPr lang="sl-SI" altLang="sl-SI" sz="2000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000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000"/>
              <a:t> </a:t>
            </a:r>
            <a:r>
              <a:rPr lang="sl-SI" altLang="sl-SI" sz="2000">
                <a:hlinkClick r:id="rId3"/>
              </a:rPr>
              <a:t>http://www.mojaizbira.si/vsebina/poklic.htm?p=173</a:t>
            </a:r>
            <a:r>
              <a:rPr lang="sl-SI" altLang="sl-SI" sz="2000"/>
              <a:t>  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000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VIDEO: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 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000"/>
              <a:t> http://www.youtube.com/watch?v=oG53cfoZA0w</a:t>
            </a:r>
          </a:p>
        </p:txBody>
      </p:sp>
    </p:spTree>
  </p:cSld>
  <p:clrMapOvr>
    <a:masterClrMapping/>
  </p:clrMapOvr>
  <p:transition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WordArt 4">
            <a:extLst>
              <a:ext uri="{FF2B5EF4-FFF2-40B4-BE49-F238E27FC236}">
                <a16:creationId xmlns:a16="http://schemas.microsoft.com/office/drawing/2014/main" id="{CB965315-6661-44E3-AF55-D62CC77FEC2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35150" y="1989138"/>
            <a:ext cx="5113338" cy="208756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r>
              <a:rPr lang="sl-SI" sz="36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 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300" fill="hold"/>
                                        <p:tgtEl>
                                          <p:spTgt spid="256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7F4FA9B-DD7D-4238-B958-69CDD47A2CE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>
                <a:latin typeface="Ethnocentric" pitchFamily="2" charset="0"/>
              </a:rPr>
              <a:t>KAJ DELAVEC OBIcAJNO DELA</a:t>
            </a:r>
            <a:r>
              <a:rPr lang="sl-SI" altLang="sl-SI" sz="4000"/>
              <a:t>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5EB5C6A-CF58-4182-9F01-1B82AB14CD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49974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    Inženirji elektronike se ukvarjajo z načrtovanjem, razvojem in proizvodnjo opreme, ki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    uporablja šibkejši električni tok in mikroprocesorsko tehnologijo. Tisti, ki so zaposleni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    pri podjetju za proizvodnjo takšne opreme, delajo v skupini, kjer raziskujejo nove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    izdelke ali izboljšujejo delovanje obstoječih. npr. lahko izboljšajo računalnik, da je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    močnejši, sistem elektronskega upravljanja pa bolj zanesljiv. Najprej na računalniku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    izdelajo tridimenzionalno sliko izdelka s pomočjo programa CAD računalniško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    podprto oblikovanje in ga obdelujejo toliko časa, da ustreza vsem zahtevam.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54C1D3C-D753-46B2-8D1A-F0DBD40DF65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Arial Black" panose="020B0A04020102020204" pitchFamily="34" charset="0"/>
              </a:rPr>
              <a:t>DELOVNA PODROČJA</a:t>
            </a:r>
          </a:p>
        </p:txBody>
      </p:sp>
      <p:pic>
        <p:nvPicPr>
          <p:cNvPr id="15367" name="Picture 7" descr="resistors">
            <a:extLst>
              <a:ext uri="{FF2B5EF4-FFF2-40B4-BE49-F238E27FC236}">
                <a16:creationId xmlns:a16="http://schemas.microsoft.com/office/drawing/2014/main" id="{FF7D6F18-89C8-4D55-84E0-30C2A3DFE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63994">
            <a:off x="4140200" y="2060575"/>
            <a:ext cx="4032250" cy="342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Rectangle 3">
            <a:extLst>
              <a:ext uri="{FF2B5EF4-FFF2-40B4-BE49-F238E27FC236}">
                <a16:creationId xmlns:a16="http://schemas.microsoft.com/office/drawing/2014/main" id="{7CCF7E42-BB7E-4941-B34C-9B5375C065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400">
                <a:latin typeface="Arial Black" panose="020B0A04020102020204" pitchFamily="34" charset="0"/>
              </a:rPr>
              <a:t>    Inženir elektronike se ukvarja z vsem, kar deluje na elektriko in ali uporablja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>
                <a:latin typeface="Arial Black" panose="020B0A04020102020204" pitchFamily="34" charset="0"/>
              </a:rPr>
              <a:t>    elektroniko, kot je na primer uporaba telekomunikacij, sistemov za elektronsko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>
                <a:latin typeface="Arial Black" panose="020B0A04020102020204" pitchFamily="34" charset="0"/>
              </a:rPr>
              <a:t>    pošiljanje pošte, vzdrževanje električne opreme ipd. 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913 0.47213 L -1.94444E-6 -1.98936E-7 " pathEditMode="relative" rAng="0" ptsTypes="AA">
                                      <p:cBhvr>
                                        <p:cTn id="6" dur="34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48" y="-236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 descr="mehatronika_L">
            <a:extLst>
              <a:ext uri="{FF2B5EF4-FFF2-40B4-BE49-F238E27FC236}">
                <a16:creationId xmlns:a16="http://schemas.microsoft.com/office/drawing/2014/main" id="{78242D25-6752-4D14-BA27-0D2748807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552450"/>
            <a:ext cx="5715000" cy="575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63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FEC00DD-D13D-403F-B34E-7B2C9315B5D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it-IT" altLang="sl-SI" sz="4000">
                <a:latin typeface="Arial Black" panose="020B0A04020102020204" pitchFamily="34" charset="0"/>
              </a:rPr>
              <a:t>POTREBNA ZNANJA SPRETNOSTI IN VEŠČINE</a:t>
            </a:r>
            <a:r>
              <a:rPr lang="it-IT" altLang="sl-SI" sz="4000"/>
              <a:t> </a:t>
            </a:r>
            <a:endParaRPr lang="sl-SI" altLang="sl-SI" sz="400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416FE07-C1CB-4C62-B507-DBE6D84F0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    Med študijem pridobi inženir osnovna znanja, potrebna za razvijanje, gradnjo in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    tehnologijo elektronskih elementov, vezij in naprav. Njegova znanja zajemajo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    razumevanje delovanja ter tehnologijo diskretnih in integriranih elektronskih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    elementov ter analognih in digitalnih elektronskih vezij. Ima tudi temeljna znanja za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    dela na računalniku, pa tudi znanja o uporabi procesorjev v elektronskih vezjih in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    napravah. S tem je diplomant usposobljen za dela na področju elektronske industrije od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    proizvodnje komponent do elektronskih naprav.</a:t>
            </a:r>
            <a:r>
              <a:rPr lang="sl-SI" altLang="sl-SI" sz="2000"/>
              <a:t>    </a:t>
            </a:r>
            <a:r>
              <a:rPr lang="sl-SI" altLang="sl-SI">
                <a:latin typeface="Ethnocentric" pitchFamily="2" charset="0"/>
              </a:rPr>
              <a:t>*</a:t>
            </a:r>
          </a:p>
        </p:txBody>
      </p:sp>
    </p:spTree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E0A79579-F878-40B7-AF22-5611F83A0D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Ethnocentric" pitchFamily="2" charset="0"/>
              </a:rPr>
              <a:t>* </a:t>
            </a:r>
            <a:r>
              <a:rPr lang="sl-SI" altLang="sl-SI" sz="2000">
                <a:latin typeface="Arial Black" panose="020B0A04020102020204" pitchFamily="34" charset="0"/>
              </a:rPr>
              <a:t>V sodelovanju s strokovnjaki, ki obvladajo sistemska znanja iz avtomatike,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    telekomunikacij, močnostne elektrotehnike in računalništva pa bo uspešen tudi pri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    načrtovanju drugih tehničnih naprav in sistemov, ki vsebujejo elektronske elemente in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    vezja.  Pridobljena znanja obsegajo poleg temeljnih teoretičnih znanj še strokovna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    znanja iz tehnologije in delovanja diskretnih in integriranih elektronskih sestavnih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    elementov in vezij ter metode za analizo in sintezo splošnih  in mikroprocesorskih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    elektronskih sistemov. Vključena so tudi osnovna znanja za delo na računalniku s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000">
                <a:latin typeface="Arial Black" panose="020B0A04020102020204" pitchFamily="34" charset="0"/>
              </a:rPr>
              <a:t>    poudarkom na računalniško podprtem načrtovanju elektronskih vezij. </a:t>
            </a:r>
          </a:p>
        </p:txBody>
      </p:sp>
    </p:spTree>
  </p:cSld>
  <p:clrMapOvr>
    <a:masterClrMapping/>
  </p:clrMapOvr>
  <p:transition>
    <p:pull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325F058-C07B-4009-BB1E-15C6B1BA4B7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Arial Black" panose="020B0A04020102020204" pitchFamily="34" charset="0"/>
              </a:rPr>
              <a:t>POGOJI :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887EC59-B20A-4A9E-8945-E53253FE3A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    </a:t>
            </a:r>
            <a:r>
              <a:rPr lang="sl-SI" altLang="sl-SI" sz="2800">
                <a:latin typeface="Arial Black" panose="020B0A04020102020204" pitchFamily="34" charset="0"/>
              </a:rPr>
              <a:t>Inženir elektronike mora imeti dobro     psihofizično zmogljivost in trdno zdravje, da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Arial Black" panose="020B0A04020102020204" pitchFamily="34" charset="0"/>
              </a:rPr>
              <a:t>   lahko dela v okolju s povečanim sevanjem elektronskih sistemov in naprav. Inženir mora biti tehnično usposobljen za reševanje problemov in samoiniciativen.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>
                <a:latin typeface="Arial Black" panose="020B0A04020102020204" pitchFamily="34" charset="0"/>
              </a:rPr>
              <a:t>   Znati mora sodelovati v delovni skupini. </a:t>
            </a:r>
          </a:p>
        </p:txBody>
      </p:sp>
    </p:spTree>
  </p:cSld>
  <p:clrMapOvr>
    <a:masterClrMapping/>
  </p:clrMapOvr>
  <p:transition>
    <p:plu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F7AC833-E65E-44A3-BDCF-6DC555EC813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sl-SI" sz="2800">
                <a:latin typeface="Arial Black" panose="020B0A04020102020204" pitchFamily="34" charset="0"/>
              </a:rPr>
              <a:t>NEVARNOSTI, POŠKODBE PRI DELU, ZAŠČITA</a:t>
            </a:r>
            <a:r>
              <a:rPr lang="it-IT" altLang="sl-SI" sz="4000"/>
              <a:t> </a:t>
            </a:r>
            <a:endParaRPr lang="sl-SI" altLang="sl-SI" sz="400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A7B8E88-9923-4F10-BCCA-DABFC401E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Ob upoštevanju navodil za varno delo z elektronskimi aparati in napravami se inženir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zaščiti pred morebitnimi nevarnostmi. </a:t>
            </a:r>
          </a:p>
        </p:txBody>
      </p:sp>
      <p:pic>
        <p:nvPicPr>
          <p:cNvPr id="21509" name="Picture 5" descr="D-Link%20DFE-530TX%20PCI%202">
            <a:extLst>
              <a:ext uri="{FF2B5EF4-FFF2-40B4-BE49-F238E27FC236}">
                <a16:creationId xmlns:a16="http://schemas.microsoft.com/office/drawing/2014/main" id="{3B188F87-B1CC-4B5F-A1D5-F15B1CAD5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500438"/>
            <a:ext cx="2886075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57 1.6285E-6 C -0.46875 0.07055 -0.45954 0.16933 -0.42517 0.16794 C -0.37569 0.16794 -0.37222 -0.16262 -0.31319 -0.16378 C -0.26007 -0.16378 -0.28836 0.12514 -0.23732 0.12399 C -0.18402 0.12399 -0.21267 -0.08536 -0.15555 -0.08536 C -0.10451 -0.08536 -0.13281 0.05598 -0.0875 0.05598 C -0.04357 0.05598 -0.06632 -0.05205 -0.02638 -0.05205 C -0.00364 -0.05205 -0.00208 -0.02267 -3.88889E-6 1.6285E-6 " pathEditMode="relative" rAng="0" ptsTypes="ffffffff">
                                      <p:cBhvr>
                                        <p:cTn id="6" dur="1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28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7AEF202-1458-4A3F-9D35-E01B2F685C2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400">
                <a:latin typeface="Arial Black" panose="020B0A04020102020204" pitchFamily="34" charset="0"/>
              </a:rPr>
              <a:t>MOŽNOSTI ZAPOSLOVANJA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87B47A3-EFC0-4149-8354-BA967AE93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400"/>
              <a:t>    </a:t>
            </a:r>
            <a:r>
              <a:rPr lang="sl-SI" altLang="sl-SI" sz="2400">
                <a:latin typeface="Arial Black" panose="020B0A04020102020204" pitchFamily="34" charset="0"/>
              </a:rPr>
              <a:t>Inženir elektronike  lahko dela na področju vodenja obratovanja hidroelektrarne,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400">
                <a:latin typeface="Arial Black" panose="020B0A04020102020204" pitchFamily="34" charset="0"/>
              </a:rPr>
              <a:t>    prenosnih naprav in distribucijskih postrojev, kot vodja izmene v termoelektrarni,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400">
                <a:latin typeface="Arial Black" panose="020B0A04020102020204" pitchFamily="34" charset="0"/>
              </a:rPr>
              <a:t>    vodja rednega investicijskega vzdrževanja  ali pa je npr. odgovoren za izvajanje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400">
                <a:latin typeface="Arial Black" panose="020B0A04020102020204" pitchFamily="34" charset="0"/>
              </a:rPr>
              <a:t>    ekoloških, tehniških, varnostnih predpisov in sistema celovite kakovosti. Lahko se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400">
                <a:latin typeface="Arial Black" panose="020B0A04020102020204" pitchFamily="34" charset="0"/>
              </a:rPr>
              <a:t>    zaposli v razvojnih in raziskovalnih inštitucijah, v podjetjih, na vodstvenih in vodilnih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400">
                <a:latin typeface="Arial Black" panose="020B0A04020102020204" pitchFamily="34" charset="0"/>
              </a:rPr>
              <a:t>    položajih, na univerzi in v vladnih službah.</a:t>
            </a:r>
          </a:p>
        </p:txBody>
      </p:sp>
    </p:spTree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Tok">
  <a:themeElements>
    <a:clrScheme name="Tok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To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dashHorz">
          <a:fgClr>
            <a:srgbClr val="808080"/>
          </a:fgClr>
          <a:bgClr>
            <a:srgbClr val="FFFF00"/>
          </a:bgClr>
        </a:patt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rgbClr val="808080">
              <a:alpha val="8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dashHorz">
          <a:fgClr>
            <a:srgbClr val="808080"/>
          </a:fgClr>
          <a:bgClr>
            <a:srgbClr val="FFFF00"/>
          </a:bgClr>
        </a:patt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rgbClr val="808080">
              <a:alpha val="8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defRPr>
        </a:defPPr>
      </a:lstStyle>
    </a:lnDef>
  </a:objectDefaults>
  <a:extraClrSchemeLst>
    <a:extraClrScheme>
      <a:clrScheme name="To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0</TotalTime>
  <Words>541</Words>
  <Application>Microsoft Office PowerPoint</Application>
  <PresentationFormat>On-screen Show (4:3)</PresentationFormat>
  <Paragraphs>53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Autumn</vt:lpstr>
      <vt:lpstr>Ethnocentric</vt:lpstr>
      <vt:lpstr>Garamond</vt:lpstr>
      <vt:lpstr>Wingdings</vt:lpstr>
      <vt:lpstr>Tok</vt:lpstr>
      <vt:lpstr>PowerPoint Presentation</vt:lpstr>
      <vt:lpstr>KAJ DELAVEC OBIcAJNO DELA </vt:lpstr>
      <vt:lpstr>DELOVNA PODROČJA</vt:lpstr>
      <vt:lpstr>PowerPoint Presentation</vt:lpstr>
      <vt:lpstr>POTREBNA ZNANJA SPRETNOSTI IN VEŠČINE </vt:lpstr>
      <vt:lpstr>PowerPoint Presentation</vt:lpstr>
      <vt:lpstr>POGOJI :</vt:lpstr>
      <vt:lpstr>NEVARNOSTI, POŠKODBE PRI DELU, ZAŠČITA </vt:lpstr>
      <vt:lpstr>MOŽNOSTI ZAPOSLOVANJA</vt:lpstr>
      <vt:lpstr>VIRI 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2019-06-03T09:05:56Z</dcterms:created>
  <dcterms:modified xsi:type="dcterms:W3CDTF">2019-06-03T09:05:56Z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