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21"/>
  </p:notesMasterIdLst>
  <p:sldIdLst>
    <p:sldId id="256" r:id="rId2"/>
    <p:sldId id="262" r:id="rId3"/>
    <p:sldId id="271" r:id="rId4"/>
    <p:sldId id="259" r:id="rId5"/>
    <p:sldId id="272" r:id="rId6"/>
    <p:sldId id="267" r:id="rId7"/>
    <p:sldId id="263" r:id="rId8"/>
    <p:sldId id="273" r:id="rId9"/>
    <p:sldId id="268" r:id="rId10"/>
    <p:sldId id="278" r:id="rId11"/>
    <p:sldId id="260" r:id="rId12"/>
    <p:sldId id="274" r:id="rId13"/>
    <p:sldId id="261" r:id="rId14"/>
    <p:sldId id="277" r:id="rId15"/>
    <p:sldId id="270" r:id="rId16"/>
    <p:sldId id="275" r:id="rId17"/>
    <p:sldId id="266" r:id="rId18"/>
    <p:sldId id="280" r:id="rId19"/>
    <p:sldId id="281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2" autoAdjust="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95F808-EF08-4229-A3CD-D669143108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13914-0F1C-475E-97EB-246442ADCF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1A4598-1F80-4C9B-9B87-9437B069000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07F8CE3-4592-498A-8964-E0545B3210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14225BA-7E00-41E4-98D8-51E48FF6D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1293B-472A-4274-9A0C-8F0255A100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8A368-B402-4076-B325-E6B570B35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98142B-C3B1-49B5-984B-DF3CCBB78EF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A03C790F-D9E3-4659-8165-DF9C2407C566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1885260F-5FBC-47BF-B1B9-C80E3562AA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7762D7A0-7389-42BE-BC76-45F6E98197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A7AEDE5-EAAE-4B11-9B6E-E4CE3C4A31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6149A95-83C4-44E5-95C6-33432AAE22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C17E0834-1061-4134-BFEB-5E399107A22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id="{016D61E5-8A7F-441A-930C-4F14C7D748C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20D4019-1612-46DC-A84B-FAF082A0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8FD17-8F4A-4C78-AB70-2DC5725756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AF820C7-40C1-4DA3-B24A-6A89DAAB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CE8A74-27F4-433C-8E95-769E84711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7AF7-B465-4E63-AE67-A3EE140BDC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323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5955E-2FEF-4735-8D09-EB0986F5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0805-1B2C-4AE3-897B-1668944591A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3534F-034A-469B-8A9C-9CE13AE9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B6A95-03BB-4D14-9B8B-7CFE5CA6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A3C3-30E0-4479-8EEC-8042711D427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358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411BD27F-3E0F-4DBE-884B-168989DF3A19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C466795B-CFB4-4F90-84DE-B8BD8A5C27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24EDFD5D-6571-4481-938C-F20B3D16754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BEF7F11-B86D-43A8-9227-45EB6149426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C230B0B5-83F7-487F-8F97-692E7531D97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id="{0C348301-54C5-49C8-BCA8-5ED9E5764F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" name="Freeform 25">
              <a:extLst>
                <a:ext uri="{FF2B5EF4-FFF2-40B4-BE49-F238E27FC236}">
                  <a16:creationId xmlns:a16="http://schemas.microsoft.com/office/drawing/2014/main" id="{52336AAC-F493-43E2-A410-5D95F952B25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5942EA4-2804-482F-92AC-2F41175A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1BF16-CDC6-4045-87DF-B00E90FB27F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20D9359-3AF5-4714-8ECB-247C59C6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3FCCAD4-D174-4BAB-AFAA-E4B81059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D47C0-3D1F-4F47-A142-C80E024E08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5407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7BE1F-EE60-4686-A722-2A771282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8659-0FC7-43AB-AEBE-3C3E3E5CD9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C8579-1F67-4F1E-B207-56B19DB8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C0928-F276-403A-AE85-27E57ADE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096-9F07-45E4-AABC-BE1C553C11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9201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>
            <a:extLst>
              <a:ext uri="{FF2B5EF4-FFF2-40B4-BE49-F238E27FC236}">
                <a16:creationId xmlns:a16="http://schemas.microsoft.com/office/drawing/2014/main" id="{F7597A87-C7B2-4DF4-A158-492DCE3D8C97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2696E539-03BB-4239-89DE-590E803676AB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5CFEACFD-70A8-4EE6-9AE2-F3149A63D4C8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id="{5179C535-58EF-4992-9147-19D6FBA974B0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E2A6F46A-A5B9-479B-AAA4-0D7290DBDE82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id="{E057232A-493E-42BA-B882-70C78D32579A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1D695DB-D7E7-4353-8A26-AB130CE9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13C48-FAE9-48C0-A4F5-835A8EAD8F3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B23934C-EBEC-416F-A296-47C23B88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7ACD632-3EA5-4604-A96A-E2DBC7FB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EBFD6-FD98-4442-A8F3-B1174B0E33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343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72151F-AB86-4957-B4A8-74B39069A7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C438-B7B6-482A-A332-A2B087D05C4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55EF1F-D2B0-4883-92D5-51D0AD0EC9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5FEF63-0071-483D-984E-2269F58E26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86D7D0F-DDF9-4C2A-8CA7-6F45FEA517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412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378453-05D8-496E-9708-ABE927C5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C8D8-924D-4646-BDFF-4D88E58F575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349C49-5424-4F52-85C4-ABCF8606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B4C8C3-F08B-455B-98EF-4019C1021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BF516-96B5-48A3-A4AB-868D94AA7A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725502-5970-4C30-9C86-9BAF5E1C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4950-9D09-4419-8F46-ED502635510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B8A8E8-40EA-448E-A460-7094AB70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0DC6F4-3F03-42AA-BB64-44962F6B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9896-2F18-438E-8825-EC051E3AB7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204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30AA854C-52A4-482E-AAFF-7B47C7B0E070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B329A9A7-FE49-4EAF-A7D1-122E1BE64E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309D945E-95AB-4484-B9C4-A24ACD2AB8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AF397579-4EB6-4797-A6DB-90355D27941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F22FB470-734C-43C7-BE30-038C9573BEB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0D03D2F2-7D8C-4E4B-9805-FE356C25D7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8" name="Freeform 25">
              <a:extLst>
                <a:ext uri="{FF2B5EF4-FFF2-40B4-BE49-F238E27FC236}">
                  <a16:creationId xmlns:a16="http://schemas.microsoft.com/office/drawing/2014/main" id="{8E87B987-5B92-4F35-82F1-7BCE0C0007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D55B8FF3-2714-4778-AD30-F4B89C50B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74B5-A2CB-479E-9173-D5B5E99235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EB57379-330D-4A9A-B62A-5DF551B1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3F1CD75-3053-4625-803C-C0787E80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719F4-176F-4D27-AC6D-6A325A21D0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7848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105E4A18-250D-4AD1-ABC8-0DABAE5C9088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C8DCE5F0-C946-45FE-AD97-8C68489D1A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012D26F9-23A2-4EFF-9F3F-70BC968C90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2613E54E-2850-42E3-AA6C-F3001C7D074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632F129C-CCAD-41D7-9994-A43F5E125C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17C1F15F-B061-4401-90CD-9BBB8B75E7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25">
              <a:extLst>
                <a:ext uri="{FF2B5EF4-FFF2-40B4-BE49-F238E27FC236}">
                  <a16:creationId xmlns:a16="http://schemas.microsoft.com/office/drawing/2014/main" id="{899CFD04-C8C1-4FC1-B394-3E12BC0FC1D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CF92211-3292-4A03-B454-014B36A72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276F-5C20-4DE2-9418-CBE78A371D9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AED5A07-737C-479C-80B0-8EA0F9B0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2370915F-2F57-414A-9B74-62FC8E227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3DF7-2E67-4DCB-95E6-EEC9B4E85A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301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2441CC02-DAAE-455D-A6F6-FACC1BC7FB6F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7516F9BE-9037-4FAC-B94D-43B3C0B4A0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15945BB1-0A0C-46BA-BE82-ED0740E1E5E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D4FB36AA-5E75-44BC-8182-069090458B8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id="{FDF2E9A9-78DD-46E6-9A49-791D0DC3CF0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id="{6D29A468-E5D8-460E-864E-D63D6612C70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id="{24642351-1E8B-4EB1-B425-71E348B88F2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BA8298E6-8955-4141-B7E6-E963E3A7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ECA9-05E8-4BB7-A62D-28A6686BD9B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BED14D54-0CBC-4CE8-9F96-419AA9BA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A4057DC0-7482-45F6-A7C8-BAB51BE1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88580-6301-494E-92B1-B7785C35A86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630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A3BCE12-1DDD-4CEE-A076-BFEBB072B3A7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id="{B448863B-7D55-4BFD-B1B5-17314336D4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id="{C227AA23-B382-4575-AFB1-E3015B6A21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id="{638BE263-365C-4958-BAE3-2238822F0D6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id="{5E3F40EF-46B4-4F46-9F66-4F9950F026E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id="{F04EA171-C7C6-49DB-AF22-0C86D0B8A5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id="{F9FF480D-E2B6-49EF-95F1-5C5916EC28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E74D33C9-6EC8-49FE-A968-8FA3997919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BF7A8-0E20-44A9-A9C7-726850C1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935BDF-40B4-4011-9CE5-22F29A4494E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18319-735F-4F68-85BD-9A8F81452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79A30-B139-4FF3-8215-2C8724584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D86103-EFAA-45ED-A916-2A0CACC39BBA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id="{89575382-743C-4C64-BBCC-F24B629518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4" r:id="rId5"/>
    <p:sldLayoutId id="2147483705" r:id="rId6"/>
    <p:sldLayoutId id="2147483709" r:id="rId7"/>
    <p:sldLayoutId id="2147483710" r:id="rId8"/>
    <p:sldLayoutId id="2147483711" r:id="rId9"/>
    <p:sldLayoutId id="2147483706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l.wikipedia.org/wiki/Odpade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A0B56FE7-67AC-44E4-8402-140ECE43D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sl-SI" altLang="sl-SI" b="1">
                <a:solidFill>
                  <a:schemeClr val="tx1"/>
                </a:solidFill>
              </a:rPr>
              <a:t>Odpadki</a:t>
            </a: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71FFE3FA-FE83-4780-BC29-F60033841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sl-SI" altLang="sl-SI" sz="2800"/>
              <a:t> </a:t>
            </a:r>
            <a:endParaRPr lang="sl-SI" altLang="sl-SI" sz="28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www.varuh-rs.si/uploads/RTEmagicC_eko_projekt_2_03.jpg.jpg">
            <a:extLst>
              <a:ext uri="{FF2B5EF4-FFF2-40B4-BE49-F238E27FC236}">
                <a16:creationId xmlns:a16="http://schemas.microsoft.com/office/drawing/2014/main" id="{F9A74C0A-AD47-44F2-80B0-7F5FAC0A3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2089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79CCB2-A49F-422D-96A0-628CA366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11981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tx1"/>
                </a:solidFill>
              </a:rPr>
              <a:t>             </a:t>
            </a:r>
            <a:br>
              <a:rPr lang="sl-SI" b="1" dirty="0">
                <a:solidFill>
                  <a:schemeClr val="tx1"/>
                </a:solidFill>
              </a:rPr>
            </a:br>
            <a:r>
              <a:rPr lang="sl-SI" b="1" dirty="0">
                <a:solidFill>
                  <a:schemeClr val="tx1"/>
                </a:solidFill>
              </a:rPr>
              <a:t>            Kaj zbiramo ločeno</a:t>
            </a:r>
            <a:br>
              <a:rPr lang="sl-SI" b="1" dirty="0">
                <a:solidFill>
                  <a:schemeClr val="tx1"/>
                </a:solidFill>
              </a:rPr>
            </a:br>
            <a:br>
              <a:rPr lang="sl-SI" b="1" dirty="0">
                <a:solidFill>
                  <a:schemeClr val="tx1"/>
                </a:solidFill>
              </a:rPr>
            </a:br>
            <a:r>
              <a:rPr lang="sl-SI" sz="3100" b="1" dirty="0">
                <a:solidFill>
                  <a:schemeClr val="tx1"/>
                </a:solidFill>
              </a:rPr>
              <a:t>V gospodinjstvih</a:t>
            </a: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: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embalažo (rumen zabojnik)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biološke odpadke (rjav zabojnik)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ostale gospodinjske odpadke (črn zabojnik)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tx1"/>
                </a:solidFill>
              </a:rPr>
              <a:t>Na ekoloških otokih: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papir (moder zabojnik) 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steklo (zeleno-bel zabojnik)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tx1"/>
                </a:solidFill>
              </a:rPr>
              <a:t>S posebnimi akcijami: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večje kosovne odpadke</a:t>
            </a:r>
            <a:br>
              <a:rPr lang="sl-SI" sz="31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100" b="1" dirty="0">
                <a:solidFill>
                  <a:schemeClr val="bg2">
                    <a:lumMod val="25000"/>
                  </a:schemeClr>
                </a:solidFill>
              </a:rPr>
              <a:t>nevarne odpadke</a:t>
            </a:r>
            <a:br>
              <a:rPr lang="sl-SI" sz="1400" b="1" dirty="0">
                <a:solidFill>
                  <a:schemeClr val="bg2">
                    <a:lumMod val="25000"/>
                  </a:schemeClr>
                </a:solidFill>
              </a:rPr>
            </a:br>
            <a:endParaRPr lang="sl-SI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ekosvet.net/catalog/news/locevanje-20130124091943.jpg">
            <a:extLst>
              <a:ext uri="{FF2B5EF4-FFF2-40B4-BE49-F238E27FC236}">
                <a16:creationId xmlns:a16="http://schemas.microsoft.com/office/drawing/2014/main" id="{871F5494-FABE-4B58-B247-74D4929F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632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E0398F3-4E76-4150-88F3-9772BF9F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604361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2800" b="1" dirty="0">
                <a:solidFill>
                  <a:schemeClr val="tx1"/>
                </a:solidFill>
              </a:rPr>
              <a:t>V zbirnem centru: </a:t>
            </a:r>
            <a:br>
              <a:rPr lang="sl-SI" sz="2800" b="1" dirty="0">
                <a:solidFill>
                  <a:schemeClr val="tx1"/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papir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steklo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embalaža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les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salonitna kritina 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zeleni vrtni odpad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kosovne odpadke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nevarne odpadke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gradbene odpadke 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odpadna električna in elektronska oprema</a:t>
            </a: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endParaRPr lang="sl-SI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naga.si/sites/default/files/upload/snaga/slike/fullwidth_zabojniki_v_zbirnem_centru_na_barju.jpg">
            <a:extLst>
              <a:ext uri="{FF2B5EF4-FFF2-40B4-BE49-F238E27FC236}">
                <a16:creationId xmlns:a16="http://schemas.microsoft.com/office/drawing/2014/main" id="{00ABB561-7DBA-4B7E-988D-7EDF0BA3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69850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1E28-FA98-4A85-B47B-090C60B0D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28775"/>
            <a:ext cx="8424862" cy="47529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sl-SI" sz="28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Divje odlagališče je kraj, ponavadi v gozdu, travniku ali ob vodah,  kjer je zavrženih več odpadkov.  </a:t>
            </a:r>
            <a:br>
              <a:rPr lang="sl-SI" sz="2800" dirty="0"/>
            </a:br>
            <a:br>
              <a:rPr lang="sl-SI" sz="2800" dirty="0"/>
            </a:br>
            <a:r>
              <a:rPr lang="sl-SI" sz="2800" b="1" dirty="0">
                <a:solidFill>
                  <a:schemeClr val="tx1"/>
                </a:solidFill>
              </a:rPr>
              <a:t>Večino materiala na divjih odlagališčih (približno 85%) predstavljajo gradbeni in organski odpadki, približno 10% pa je komunalnih odpadkov.   </a:t>
            </a:r>
            <a:br>
              <a:rPr lang="sl-SI" sz="2800" b="1" dirty="0">
                <a:solidFill>
                  <a:schemeClr val="tx1"/>
                </a:solidFill>
              </a:rPr>
            </a:br>
            <a:br>
              <a:rPr lang="sl-SI" sz="28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Odlagališča imajo velik negativen vpliv na tla, vodo (podtalnico)</a:t>
            </a: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 in tudi na 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</a:rPr>
              <a:t>ozračje</a:t>
            </a:r>
            <a:r>
              <a:rPr lang="sl-SI" sz="2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br>
              <a:rPr lang="sl-SI" sz="2800" b="1" dirty="0">
                <a:solidFill>
                  <a:schemeClr val="tx1"/>
                </a:solidFill>
              </a:rPr>
            </a:br>
            <a:br>
              <a:rPr lang="sl-SI" sz="2800" b="1" dirty="0">
                <a:solidFill>
                  <a:schemeClr val="tx1"/>
                </a:solidFill>
              </a:rPr>
            </a:br>
            <a:br>
              <a:rPr lang="sl-SI" sz="2800" b="1" dirty="0">
                <a:solidFill>
                  <a:schemeClr val="tx1"/>
                </a:solidFill>
              </a:rPr>
            </a:br>
            <a:r>
              <a:rPr lang="sl-SI" sz="2800" b="1" dirty="0">
                <a:solidFill>
                  <a:schemeClr val="tx1"/>
                </a:solidFill>
              </a:rPr>
              <a:t>  </a:t>
            </a:r>
            <a:br>
              <a:rPr lang="sl-SI" sz="2800" b="1" dirty="0">
                <a:solidFill>
                  <a:schemeClr val="tx1"/>
                </a:solidFill>
              </a:rPr>
            </a:br>
            <a:br>
              <a:rPr lang="sl-SI" sz="2800" b="1" dirty="0">
                <a:solidFill>
                  <a:schemeClr val="tx1"/>
                </a:solidFill>
              </a:rPr>
            </a:br>
            <a:endParaRPr lang="sl-SI" sz="2800" b="1" dirty="0">
              <a:solidFill>
                <a:schemeClr val="tx1"/>
              </a:solidFill>
            </a:endParaRP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72866F21-794B-4C2D-AE7C-D96F18CC4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8" y="549275"/>
            <a:ext cx="6418262" cy="935038"/>
          </a:xfrm>
        </p:spPr>
        <p:txBody>
          <a:bodyPr/>
          <a:lstStyle/>
          <a:p>
            <a:r>
              <a:rPr lang="sl-SI" altLang="sl-SI" sz="3600" b="1">
                <a:solidFill>
                  <a:schemeClr val="tx1"/>
                </a:solidFill>
              </a:rPr>
              <a:t>Divja odlagališča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elo.si/assets/media/picture/20100714/barje5.jpg?rev=3">
            <a:extLst>
              <a:ext uri="{FF2B5EF4-FFF2-40B4-BE49-F238E27FC236}">
                <a16:creationId xmlns:a16="http://schemas.microsoft.com/office/drawing/2014/main" id="{B9CDEC67-58BA-457E-B638-65EEF4A64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57338"/>
            <a:ext cx="70961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5C2CD3F-8B94-45A4-99CD-DD3A3BAE74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836613"/>
            <a:ext cx="8280400" cy="3455987"/>
          </a:xfrm>
        </p:spPr>
        <p:txBody>
          <a:bodyPr/>
          <a:lstStyle/>
          <a:p>
            <a:r>
              <a:rPr lang="sl-SI" altLang="sl-SI" b="1">
                <a:solidFill>
                  <a:schemeClr val="tx1"/>
                </a:solidFill>
              </a:rPr>
              <a:t>Kazen za neločevanje odpadkov lahko znaša do 400 evrov.</a:t>
            </a:r>
          </a:p>
        </p:txBody>
      </p:sp>
    </p:spTree>
  </p:cSld>
  <p:clrMapOvr>
    <a:masterClrMapping/>
  </p:clrMapOvr>
  <p:transition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1C967A-ED4F-4199-86D7-35E5C63AF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16113"/>
            <a:ext cx="7993063" cy="4210050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https://sl.wikipedia.org/wiki/Odpadek</a:t>
            </a:r>
            <a:endParaRPr lang="sl-SI" b="1" dirty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https://sl.wikipedia.org/wiki/Odpadek</a:t>
            </a:r>
            <a:endParaRPr lang="sl-SI" b="1" dirty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sl-SI" b="1" dirty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bg2">
                    <a:lumMod val="25000"/>
                  </a:schemeClr>
                </a:solidFill>
              </a:rPr>
              <a:t>https://www.google.si/</a:t>
            </a:r>
          </a:p>
        </p:txBody>
      </p:sp>
      <p:sp>
        <p:nvSpPr>
          <p:cNvPr id="25603" name="Title 2">
            <a:extLst>
              <a:ext uri="{FF2B5EF4-FFF2-40B4-BE49-F238E27FC236}">
                <a16:creationId xmlns:a16="http://schemas.microsoft.com/office/drawing/2014/main" id="{7CA9F81C-8CF0-4810-90DB-AE453D4E6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b="1">
                <a:solidFill>
                  <a:schemeClr val="tx1"/>
                </a:solidFill>
              </a:rPr>
              <a:t>Viri in literatura: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23DD9681-BE73-4A1B-9C4A-F713AA409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476250"/>
            <a:ext cx="7696200" cy="5329238"/>
          </a:xfrm>
        </p:spPr>
        <p:txBody>
          <a:bodyPr/>
          <a:lstStyle/>
          <a:p>
            <a:pPr lvl="1"/>
            <a:r>
              <a:rPr lang="sl-SI" altLang="sl-SI" sz="3800">
                <a:solidFill>
                  <a:srgbClr val="FFFF00"/>
                </a:solidFill>
              </a:rPr>
              <a:t>HVALA ZA POZORNOST !</a:t>
            </a:r>
          </a:p>
          <a:p>
            <a:pPr lvl="1"/>
            <a:endParaRPr lang="sl-SI" altLang="sl-SI" sz="3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736672-EB8F-405A-9E11-579F63C0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31813"/>
            <a:ext cx="8229600" cy="5318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6628" name="Picture 2">
            <a:extLst>
              <a:ext uri="{FF2B5EF4-FFF2-40B4-BE49-F238E27FC236}">
                <a16:creationId xmlns:a16="http://schemas.microsoft.com/office/drawing/2014/main" id="{07C405A8-8BD9-4522-98EF-42132FD2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89138"/>
            <a:ext cx="267811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F9E85342-DA67-4322-9121-03C392405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079500"/>
          </a:xfrm>
        </p:spPr>
        <p:txBody>
          <a:bodyPr/>
          <a:lstStyle/>
          <a:p>
            <a:r>
              <a:rPr lang="sl-SI" altLang="sl-SI" b="1">
                <a:solidFill>
                  <a:schemeClr val="tx1"/>
                </a:solidFill>
              </a:rPr>
              <a:t>Kaj so odpadki?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788CBF-E184-4BAC-9A64-B47FDB0A6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3" y="1989138"/>
            <a:ext cx="7848600" cy="4176712"/>
          </a:xfrm>
        </p:spPr>
        <p:txBody>
          <a:bodyPr rtlCol="0"/>
          <a:lstStyle/>
          <a:p>
            <a:pPr algn="just" fontAlgn="auto">
              <a:spcAft>
                <a:spcPts val="0"/>
              </a:spcAft>
              <a:defRPr/>
            </a:pPr>
            <a:endParaRPr lang="sl-SI" sz="4000" b="1" dirty="0">
              <a:solidFill>
                <a:schemeClr val="bg2">
                  <a:lumMod val="2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sl-SI" sz="4000" b="1" dirty="0">
                <a:solidFill>
                  <a:schemeClr val="bg2">
                    <a:lumMod val="25000"/>
                  </a:schemeClr>
                </a:solidFill>
              </a:rPr>
              <a:t>Odpadne snovi so predmeti, ki jih ne potrebujemo več ali se jih naveličamo.   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www.razglej.se/wp-content/uploads/2011/06/smeti-mala.jpg">
            <a:extLst>
              <a:ext uri="{FF2B5EF4-FFF2-40B4-BE49-F238E27FC236}">
                <a16:creationId xmlns:a16="http://schemas.microsoft.com/office/drawing/2014/main" id="{66C38098-FFA6-4685-A9E6-61162433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41438"/>
            <a:ext cx="62658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DCFE698-914D-4FBD-BCDC-8085B0AEE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1628775"/>
            <a:ext cx="7407275" cy="43211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/>
              <a:t>Odpadke ločujemo v dve glavni obliki: </a:t>
            </a:r>
            <a:r>
              <a:rPr lang="sl-SI" sz="3200" b="1" dirty="0">
                <a:solidFill>
                  <a:schemeClr val="tx1"/>
                </a:solidFill>
              </a:rPr>
              <a:t>komunalni  in industrijski odpadki </a:t>
            </a:r>
            <a:r>
              <a:rPr lang="sl-SI" sz="3200" b="1" dirty="0"/>
              <a:t>oz.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/>
              <a:t>šest večjih skupin: 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>
                <a:solidFill>
                  <a:schemeClr val="tx1"/>
                </a:solidFill>
              </a:rPr>
              <a:t>papir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>
                <a:solidFill>
                  <a:schemeClr val="tx1"/>
                </a:solidFill>
              </a:rPr>
              <a:t>embalaža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>
                <a:solidFill>
                  <a:schemeClr val="tx1"/>
                </a:solidFill>
              </a:rPr>
              <a:t>steklo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>
                <a:solidFill>
                  <a:schemeClr val="tx1"/>
                </a:solidFill>
              </a:rPr>
              <a:t>bio-odpadki (odpadki zelenjave, olupki..)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>
                <a:solidFill>
                  <a:schemeClr val="tx1"/>
                </a:solidFill>
              </a:rPr>
              <a:t>nevarni odpadki (radioaktivni odpadki)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r>
              <a:rPr lang="sl-SI" sz="3200" b="1" dirty="0">
                <a:solidFill>
                  <a:schemeClr val="tx1"/>
                </a:solidFill>
              </a:rPr>
              <a:t>ostanek odpadkov (bolnišnični odpadki)</a:t>
            </a:r>
          </a:p>
          <a:p>
            <a:pPr marL="0" indent="0" fontAlgn="auto">
              <a:spcAft>
                <a:spcPts val="0"/>
              </a:spcAft>
              <a:buFont typeface="Symbol" panose="05050102010706020507" pitchFamily="18" charset="2"/>
              <a:buNone/>
              <a:defRPr/>
            </a:pPr>
            <a:endParaRPr lang="sl-SI" sz="3200" dirty="0">
              <a:latin typeface="Algerian" panose="04020705040A02060702" pitchFamily="82" charset="0"/>
            </a:endParaRPr>
          </a:p>
        </p:txBody>
      </p:sp>
      <p:sp>
        <p:nvSpPr>
          <p:cNvPr id="11267" name="Naslov 1">
            <a:extLst>
              <a:ext uri="{FF2B5EF4-FFF2-40B4-BE49-F238E27FC236}">
                <a16:creationId xmlns:a16="http://schemas.microsoft.com/office/drawing/2014/main" id="{3F7FF0F4-BE0B-4168-B091-FB83E65E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76250"/>
            <a:ext cx="8280400" cy="1187450"/>
          </a:xfrm>
        </p:spPr>
        <p:txBody>
          <a:bodyPr/>
          <a:lstStyle/>
          <a:p>
            <a:r>
              <a:rPr lang="sl-SI" altLang="sl-SI" b="1">
                <a:solidFill>
                  <a:schemeClr val="tx1"/>
                </a:solidFill>
              </a:rPr>
              <a:t>Vrste odpadkov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://www.mojaobcina.si/img/1/H_MAX_1024x768/1_www.lokalno.si.jpg">
            <a:extLst>
              <a:ext uri="{FF2B5EF4-FFF2-40B4-BE49-F238E27FC236}">
                <a16:creationId xmlns:a16="http://schemas.microsoft.com/office/drawing/2014/main" id="{78690EB2-9C54-4358-AE4D-F1DAF5635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49275"/>
            <a:ext cx="47434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http://www.riko-ekos.si/content_manager/uploaded/Vsebine/drobljenje_odpadkov3_v.jpg">
            <a:extLst>
              <a:ext uri="{FF2B5EF4-FFF2-40B4-BE49-F238E27FC236}">
                <a16:creationId xmlns:a16="http://schemas.microsoft.com/office/drawing/2014/main" id="{258C8BD2-D89D-4EE8-8AFC-3FCA4562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89200"/>
            <a:ext cx="50673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7713FEA5-1F42-45FE-9F99-E8DA903D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5394325"/>
          </a:xfrm>
        </p:spPr>
        <p:txBody>
          <a:bodyPr/>
          <a:lstStyle/>
          <a:p>
            <a:pPr algn="l"/>
            <a:r>
              <a:rPr lang="sl-SI" altLang="sl-SI" b="1">
                <a:solidFill>
                  <a:schemeClr val="tx1"/>
                </a:solidFill>
              </a:rPr>
              <a:t>Vsako leto povprečen prebivalec Slovenije pridela cca. 400 kg</a:t>
            </a:r>
            <a:br>
              <a:rPr lang="sl-SI" altLang="sl-SI" b="1">
                <a:solidFill>
                  <a:schemeClr val="tx1"/>
                </a:solidFill>
              </a:rPr>
            </a:br>
            <a:r>
              <a:rPr lang="sl-SI" altLang="sl-SI" b="1">
                <a:solidFill>
                  <a:schemeClr val="tx1"/>
                </a:solidFill>
              </a:rPr>
              <a:t>odpadkov. </a:t>
            </a:r>
            <a:br>
              <a:rPr lang="sl-SI" altLang="sl-SI">
                <a:solidFill>
                  <a:schemeClr val="tx1"/>
                </a:solidFill>
              </a:rPr>
            </a:br>
            <a:endParaRPr lang="sl-SI" altLang="sl-SI">
              <a:solidFill>
                <a:schemeClr val="tx1"/>
              </a:solidFill>
            </a:endParaRP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CF5B2671-C9A7-4999-8A20-D7A000E7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29527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CB35D3-5319-42C7-9EBE-A08F0CC1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1989138"/>
            <a:ext cx="7772400" cy="38274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l-SI" sz="3600" b="1" dirty="0">
                <a:solidFill>
                  <a:schemeClr val="bg2">
                    <a:lumMod val="25000"/>
                  </a:schemeClr>
                </a:solidFill>
              </a:rPr>
              <a:t>Odpadke  lahko:</a:t>
            </a:r>
            <a:br>
              <a:rPr lang="sl-SI" sz="36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3600" b="1" dirty="0">
                <a:solidFill>
                  <a:schemeClr val="tx1"/>
                </a:solidFill>
              </a:rPr>
            </a:br>
            <a:r>
              <a:rPr lang="sl-SI" sz="3600" b="1" dirty="0">
                <a:solidFill>
                  <a:schemeClr val="tx1"/>
                </a:solidFill>
              </a:rPr>
              <a:t>*pustimo na smetiščih</a:t>
            </a:r>
            <a:br>
              <a:rPr lang="sl-SI" sz="3600" b="1" dirty="0">
                <a:solidFill>
                  <a:schemeClr val="tx1"/>
                </a:solidFill>
              </a:rPr>
            </a:br>
            <a:r>
              <a:rPr lang="sl-SI" sz="3600" b="1" dirty="0">
                <a:solidFill>
                  <a:schemeClr val="tx1"/>
                </a:solidFill>
              </a:rPr>
              <a:t>*sežgemo v sežigalnicah</a:t>
            </a:r>
            <a:br>
              <a:rPr lang="sl-SI" sz="3600" b="1" dirty="0">
                <a:solidFill>
                  <a:schemeClr val="tx1"/>
                </a:solidFill>
              </a:rPr>
            </a:br>
            <a:r>
              <a:rPr lang="sl-SI" sz="3600" b="1" dirty="0">
                <a:solidFill>
                  <a:schemeClr val="tx1"/>
                </a:solidFill>
              </a:rPr>
              <a:t>*zakopljemo na odlagališčih</a:t>
            </a:r>
            <a:br>
              <a:rPr lang="sl-SI" sz="3600" b="1" dirty="0">
                <a:solidFill>
                  <a:schemeClr val="tx1"/>
                </a:solidFill>
              </a:rPr>
            </a:br>
            <a:r>
              <a:rPr lang="sl-SI" sz="3600" b="1" dirty="0">
                <a:solidFill>
                  <a:schemeClr val="tx1"/>
                </a:solidFill>
              </a:rPr>
              <a:t>*zmanjšamo/preprečimo njihov nastanek</a:t>
            </a:r>
            <a:br>
              <a:rPr lang="sl-SI" sz="3600" b="1" dirty="0">
                <a:solidFill>
                  <a:schemeClr val="tx1"/>
                </a:solidFill>
              </a:rPr>
            </a:br>
            <a:r>
              <a:rPr lang="sl-SI" sz="3600" b="1" dirty="0">
                <a:solidFill>
                  <a:schemeClr val="tx1"/>
                </a:solidFill>
              </a:rPr>
              <a:t>*recikliramo ali znova uporabimo</a:t>
            </a:r>
            <a:br>
              <a:rPr lang="sl-SI" dirty="0"/>
            </a:br>
            <a:endParaRPr lang="sl-SI" dirty="0"/>
          </a:p>
        </p:txBody>
      </p:sp>
      <p:sp>
        <p:nvSpPr>
          <p:cNvPr id="14339" name="Text Placeholder 4">
            <a:extLst>
              <a:ext uri="{FF2B5EF4-FFF2-40B4-BE49-F238E27FC236}">
                <a16:creationId xmlns:a16="http://schemas.microsoft.com/office/drawing/2014/main" id="{3DF7D093-1284-4D89-855C-66F384CD3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8" y="549275"/>
            <a:ext cx="6418262" cy="1008063"/>
          </a:xfrm>
        </p:spPr>
        <p:txBody>
          <a:bodyPr/>
          <a:lstStyle/>
          <a:p>
            <a:r>
              <a:rPr lang="sl-SI" altLang="sl-SI" sz="4400" b="1">
                <a:solidFill>
                  <a:schemeClr val="tx1"/>
                </a:solidFill>
              </a:rPr>
              <a:t>Ravnanje z odpadki</a:t>
            </a:r>
          </a:p>
        </p:txBody>
      </p:sp>
    </p:spTree>
  </p:cSld>
  <p:clrMapOvr>
    <a:masterClrMapping/>
  </p:clrMapOvr>
  <p:transition spd="slow"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eta1.finance.si/pics/cache_F0/F06DO_smeti_ih.1287688137.jpg">
            <a:extLst>
              <a:ext uri="{FF2B5EF4-FFF2-40B4-BE49-F238E27FC236}">
                <a16:creationId xmlns:a16="http://schemas.microsoft.com/office/drawing/2014/main" id="{669AB2CD-5B13-43A0-B195-A0EAACD0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84313"/>
            <a:ext cx="6578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E4391D-1F9A-4682-B96D-F67C28D5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28775"/>
            <a:ext cx="8280400" cy="489585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br>
              <a:rPr lang="sl-SI" sz="2800" b="1" dirty="0">
                <a:solidFill>
                  <a:schemeClr val="tx1"/>
                </a:solidFill>
              </a:rPr>
            </a:br>
            <a:r>
              <a:rPr lang="sl-SI" sz="3200" b="1" dirty="0">
                <a:solidFill>
                  <a:schemeClr val="bg2">
                    <a:lumMod val="25000"/>
                  </a:schemeClr>
                </a:solidFill>
              </a:rPr>
              <a:t>Ker je to eden od prvih korakov k reševanju obremenjevanja okolja. </a:t>
            </a:r>
            <a:br>
              <a:rPr lang="sl-SI" sz="32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200" b="1" dirty="0">
                <a:solidFill>
                  <a:schemeClr val="bg2">
                    <a:lumMod val="25000"/>
                  </a:schemeClr>
                </a:solidFill>
              </a:rPr>
              <a:t>Ločevanje odpadkov je podlaga za izvajanje postopka recikliranja oz. oziroma predelave odpadkov. </a:t>
            </a:r>
            <a:br>
              <a:rPr lang="sl-SI" sz="32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sl-SI" sz="3200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sl-SI" sz="3200" b="1" dirty="0">
                <a:solidFill>
                  <a:schemeClr val="bg2">
                    <a:lumMod val="25000"/>
                  </a:schemeClr>
                </a:solidFill>
              </a:rPr>
              <a:t>Odpadki, ki bi sicer končali na odlagališču in bremenili naše okolje, postanejo v drugačni obliki spet uporabni.</a:t>
            </a:r>
            <a:br>
              <a:rPr lang="sl-SI" sz="2800" dirty="0">
                <a:solidFill>
                  <a:schemeClr val="tx1"/>
                </a:solidFill>
              </a:rPr>
            </a:br>
            <a:endParaRPr lang="sl-SI" sz="2800" dirty="0">
              <a:solidFill>
                <a:schemeClr val="tx1"/>
              </a:solidFill>
            </a:endParaRPr>
          </a:p>
        </p:txBody>
      </p:sp>
      <p:sp>
        <p:nvSpPr>
          <p:cNvPr id="16387" name="Text Placeholder 4">
            <a:extLst>
              <a:ext uri="{FF2B5EF4-FFF2-40B4-BE49-F238E27FC236}">
                <a16:creationId xmlns:a16="http://schemas.microsoft.com/office/drawing/2014/main" id="{5612F050-2028-4F13-B02B-53707FBC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1188" y="476250"/>
            <a:ext cx="7993062" cy="1008063"/>
          </a:xfrm>
        </p:spPr>
        <p:txBody>
          <a:bodyPr/>
          <a:lstStyle/>
          <a:p>
            <a:r>
              <a:rPr lang="sl-SI" altLang="sl-SI" sz="4400" b="1">
                <a:solidFill>
                  <a:schemeClr val="tx1"/>
                </a:solidFill>
              </a:rPr>
              <a:t>Zakaj ločevanje odpadkov?</a:t>
            </a:r>
          </a:p>
        </p:txBody>
      </p: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ovita">
  <a:themeElements>
    <a:clrScheme name="Valovit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ovit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ovit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128</Words>
  <Application>Microsoft Office PowerPoint</Application>
  <PresentationFormat>On-screen Show (4:3)</PresentationFormat>
  <Paragraphs>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Algerian</vt:lpstr>
      <vt:lpstr>Calibri</vt:lpstr>
      <vt:lpstr>Candara</vt:lpstr>
      <vt:lpstr>Symbol</vt:lpstr>
      <vt:lpstr>Valovita</vt:lpstr>
      <vt:lpstr>Odpadki</vt:lpstr>
      <vt:lpstr>Kaj so odpadki?</vt:lpstr>
      <vt:lpstr>PowerPoint Presentation</vt:lpstr>
      <vt:lpstr>Vrste odpadkov</vt:lpstr>
      <vt:lpstr>PowerPoint Presentation</vt:lpstr>
      <vt:lpstr>Vsako leto povprečen prebivalec Slovenije pridela cca. 400 kg odpadkov.  </vt:lpstr>
      <vt:lpstr>Odpadke  lahko:  *pustimo na smetiščih *sežgemo v sežigalnicah *zakopljemo na odlagališčih *zmanjšamo/preprečimo njihov nastanek *recikliramo ali znova uporabimo </vt:lpstr>
      <vt:lpstr>PowerPoint Presentation</vt:lpstr>
      <vt:lpstr> Ker je to eden od prvih korakov k reševanju obremenjevanja okolja.   Ločevanje odpadkov je podlaga za izvajanje postopka recikliranja oz. oziroma predelave odpadkov.   Odpadki, ki bi sicer končali na odlagališču in bremenili naše okolje, postanejo v drugačni obliki spet uporabni. </vt:lpstr>
      <vt:lpstr>PowerPoint Presentation</vt:lpstr>
      <vt:lpstr>                          Kaj zbiramo ločeno  V gospodinjstvih: embalažo (rumen zabojnik) biološke odpadke (rjav zabojnik) ostale gospodinjske odpadke (črn zabojnik)  Na ekoloških otokih: papir (moder zabojnik)  steklo (zeleno-bel zabojnik)  S posebnimi akcijami: večje kosovne odpadke nevarne odpadke </vt:lpstr>
      <vt:lpstr>PowerPoint Presentation</vt:lpstr>
      <vt:lpstr>V zbirnem centru:  papir steklo embalaža les salonitna kritina  zeleni vrtni odpad kosovne odpadke nevarne odpadke gradbene odpadke  odpadna električna in elektronska oprema </vt:lpstr>
      <vt:lpstr>PowerPoint Presentation</vt:lpstr>
      <vt:lpstr> Divje odlagališče je kraj, ponavadi v gozdu, travniku ali ob vodah,  kjer je zavrženih več odpadkov.    Večino materiala na divjih odlagališčih (približno 85%) predstavljajo gradbeni in organski odpadki, približno 10% pa je komunalnih odpadkov.     Odlagališča imajo velik negativen vpliv na tla, vodo (podtalnico) in tudi na ozračje.       </vt:lpstr>
      <vt:lpstr>PowerPoint Presentation</vt:lpstr>
      <vt:lpstr>Kazen za neločevanje odpadkov lahko znaša do 400 evrov.</vt:lpstr>
      <vt:lpstr>Viri in literatura: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2019-06-03T09:06:00Z</dcterms:created>
  <dcterms:modified xsi:type="dcterms:W3CDTF">2019-06-03T09:06:00Z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