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16" autoAdjust="0"/>
    <p:restoredTop sz="94646" autoAdjust="0"/>
  </p:normalViewPr>
  <p:slideViewPr>
    <p:cSldViewPr>
      <p:cViewPr varScale="1">
        <p:scale>
          <a:sx n="108" d="100"/>
          <a:sy n="108" d="100"/>
        </p:scale>
        <p:origin x="19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D8ED83F8-F997-48DF-BF9D-499A8BEBF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B2D7E-0324-4D2B-8905-93B1ED20FC4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A4AB453B-E416-49A1-A887-5F8F397DB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DE25DEB6-B31E-42CE-AD13-77058ABE3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93017-F604-439C-90C7-5ED716D0D10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0664978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B8A10607-20C5-4CA7-84D0-E813C26BD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F7808-952A-4EA2-A67A-366A3229737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AC2105D6-2E17-4E57-BBA3-CB50BFB17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64C5C138-3314-4A53-85C8-47F8964E0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BD3A4-346E-4C77-98DA-221BE60A838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7253548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44D7CA16-130A-4FB8-987B-12E2C8C4E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25508-13B5-41B4-BABB-839A151CEE7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B3640058-6191-4275-BCE5-91BE6FA61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4D618E7D-5CE1-4E88-97AE-D02A1EDB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4D3F5-3EC4-4BA2-8518-1953CF8747A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8446220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7337F9EF-DDBA-40D8-8E8B-6E82837E3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8B8B5-E9A2-48B7-A8DF-B0891530EE4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F811D7CB-B376-4D53-BE3C-71EF2F4C4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8B150F57-495E-4B1F-AB8D-B7DF4CE3E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73B1B-1698-41AA-889F-91CD48D7CDB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2376519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7AA0D215-7EA1-434D-B4E8-AEA270ABE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70613-1E09-4C91-9D52-AC335B50E82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F7D3F10C-EBA1-4AD8-84D3-2C18FDE24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179392FB-1237-4E5B-B060-B26600267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44ADE-9928-4178-9A23-5C8F8C4721B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4466998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E34A7891-E8AC-4EEB-BC90-BABCEB930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2F571-F3B0-4B6D-AF01-4F91820FE1A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386E24D6-F9D9-4108-8C76-1BC66847A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63484E56-694A-43F3-9B20-61D8F9BD9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218F5-0AD5-469D-B192-A361F8E4517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9980451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2086774D-7A58-44E7-9C58-3448610C8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28FA0-D6DE-4D1C-8E1D-5DDB4FB99B7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A87762FC-4908-4F21-B8CF-CBE9F05D8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ECBF4B12-8CE1-4B45-B4A7-6FEDEC777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9D616-C8F3-4A3C-BFB1-CD74FC31062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5811699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4E7BF4C7-DC6D-47B1-8BD2-28E3E9512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5B65F-4437-44B7-A70F-7BF25C1E6FC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A005FC59-9144-4296-8642-675839E27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B53FF44E-B166-4717-A745-A2E424070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48C24-88E0-4579-83BB-0A20668310D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6236052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263A75AA-FB37-4088-A3A0-83B4CD55C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26FDC-D372-4995-8CFA-69F09E0B84F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E9610BBF-476F-4DCB-87DF-4D4EEB4F8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921D29B7-3D0D-4B53-A27A-0676C3637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2F469-5948-4154-87CA-B018F18325E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5154106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2EF4A78F-90E7-4CA1-9AF7-2C4E8D663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BF655-8215-4D83-A470-94A1A6ECC0F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64E7E953-4ECF-436A-A0E7-42AAF0799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01039490-E23B-4959-8FE3-7F9148653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BB63F-9180-420B-BBB0-A07C93AC1EC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0957352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E0D99AD0-5FFF-4155-82DA-62C226EA9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2A526-54B7-4CE3-9FA5-6D62345F946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7A9D1693-F0C9-4B57-A70A-60D71FFDB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E67C363A-A335-451B-B49D-FAFB2C275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73BDA-F482-4353-A45C-5EA313A5630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8067186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5B3C8C52-2C3C-4BDD-9DFF-1069D7D9D81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E7FED428-29B9-4CE6-B8BF-2AA5F6E380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15274DA9-5875-4B36-901F-2C442B8404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45C2CA-C18E-4AF9-8B70-3AA6F99902F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F6925629-B350-4F89-A2B1-77EFF2F22B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3FBF2AAA-AEC1-4694-8422-5A2C78D06D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0E67D33-2308-4767-90DA-C888B3280B34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0" name="Picture 10" descr="http://www.deviantart.com/download/78914041/Beer_by_EmiliyanAtanasov.jpg">
            <a:extLst>
              <a:ext uri="{FF2B5EF4-FFF2-40B4-BE49-F238E27FC236}">
                <a16:creationId xmlns:a16="http://schemas.microsoft.com/office/drawing/2014/main" id="{7A6A68F6-9953-4ACB-A2A0-3DF7A18AE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9563"/>
            <a:ext cx="9144000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737C44F0-DEBA-4890-A016-ECFF8E37D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143000"/>
          </a:xfrm>
        </p:spPr>
        <p:txBody>
          <a:bodyPr/>
          <a:lstStyle/>
          <a:p>
            <a:r>
              <a:rPr lang="sl-SI" altLang="sl-SI" sz="7000" b="1">
                <a:solidFill>
                  <a:schemeClr val="bg1"/>
                </a:solidFill>
                <a:latin typeface="Adobe Garamond Pro Bold" panose="02020702060506020403" pitchFamily="18" charset="-18"/>
              </a:rPr>
              <a:t>ZGODOV</a:t>
            </a:r>
            <a:r>
              <a:rPr lang="sl-SI" altLang="sl-SI" sz="7000" b="1">
                <a:latin typeface="Adobe Garamond Pro Bold" panose="02020702060506020403" pitchFamily="18" charset="-18"/>
              </a:rPr>
              <a:t>INA PIVA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F4977C3-DE7A-4A12-BB28-93FACA9DA5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6275" y="4429125"/>
            <a:ext cx="4038600" cy="135731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4400">
                <a:solidFill>
                  <a:schemeClr val="bg1"/>
                </a:solidFill>
                <a:latin typeface="Adobe Garamond Pro" pitchFamily="18" charset="-18"/>
                <a:ea typeface="Adobe Song Std L" pitchFamily="18" charset="-128"/>
              </a:rPr>
              <a:t> </a:t>
            </a:r>
            <a:endParaRPr lang="sl-SI" sz="4400" dirty="0">
              <a:solidFill>
                <a:schemeClr val="bg1"/>
              </a:solidFill>
              <a:latin typeface="Adobe Garamond Pro" pitchFamily="18" charset="-18"/>
              <a:ea typeface="Adobe Song Std L" pitchFamily="18" charset="-128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4400" dirty="0">
                <a:solidFill>
                  <a:schemeClr val="bg1"/>
                </a:solidFill>
                <a:latin typeface="Adobe Garamond Pro" pitchFamily="18" charset="-18"/>
                <a:ea typeface="Adobe Song Std L" pitchFamily="18" charset="-128"/>
              </a:rPr>
              <a:t>         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11E9ED-3771-4FDD-94D1-0A41ED613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00625" y="4457700"/>
            <a:ext cx="4038600" cy="140017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>
                <a:latin typeface="Adobe Garamond Pro" pitchFamily="18" charset="0"/>
              </a:rPr>
              <a:t>Tehnica oblikovanja, </a:t>
            </a:r>
            <a:r>
              <a:rPr lang="en-US" dirty="0" err="1">
                <a:latin typeface="Adobe Garamond Pro" pitchFamily="18" charset="0"/>
              </a:rPr>
              <a:t>grafična</a:t>
            </a:r>
            <a:r>
              <a:rPr lang="en-US" dirty="0">
                <a:latin typeface="Adobe Garamond Pro" pitchFamily="18" charset="0"/>
              </a:rPr>
              <a:t> </a:t>
            </a:r>
            <a:r>
              <a:rPr lang="en-US" dirty="0" err="1">
                <a:latin typeface="Adobe Garamond Pro" pitchFamily="18" charset="0"/>
              </a:rPr>
              <a:t>oblikovalka</a:t>
            </a:r>
            <a:r>
              <a:rPr lang="sl-SI" dirty="0">
                <a:latin typeface="Adobe Garamond Pro" pitchFamily="18" charset="0"/>
              </a:rPr>
              <a:t> </a:t>
            </a:r>
            <a:endParaRPr lang="en-US" dirty="0">
              <a:latin typeface="Adobe Garamond Pro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6520A-DB48-401E-AF1D-6C921C98E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1143000"/>
          </a:xfrm>
        </p:spPr>
        <p:txBody>
          <a:bodyPr/>
          <a:lstStyle/>
          <a:p>
            <a:r>
              <a:rPr lang="sl-SI" altLang="sl-SI" sz="6000" b="1">
                <a:solidFill>
                  <a:srgbClr val="FF0000"/>
                </a:solidFill>
                <a:latin typeface="Adobe Garamond Pro" panose="02020502060506020403" pitchFamily="18" charset="-18"/>
              </a:rPr>
              <a:t>PIVO</a:t>
            </a:r>
            <a:endParaRPr lang="en-US" altLang="sl-SI" sz="6000" b="1">
              <a:solidFill>
                <a:srgbClr val="FF0000"/>
              </a:solidFill>
              <a:latin typeface="Adobe Garamond Pro" panose="02020502060506020403" pitchFamily="18" charset="-1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FCF53-BCC8-45DB-9B5E-A8DF15918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600200"/>
            <a:ext cx="8258175" cy="4525963"/>
          </a:xfrm>
        </p:spPr>
        <p:txBody>
          <a:bodyPr rtlCol="0">
            <a:normAutofit lnSpcReduction="10000"/>
          </a:bodyPr>
          <a:lstStyle/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>
                <a:solidFill>
                  <a:schemeClr val="bg1"/>
                </a:solidFill>
              </a:rPr>
              <a:t>    </a:t>
            </a:r>
            <a:r>
              <a:rPr lang="en-US" sz="3000" dirty="0" err="1">
                <a:solidFill>
                  <a:schemeClr val="bg1"/>
                </a:solidFill>
              </a:rPr>
              <a:t>Pivo</a:t>
            </a:r>
            <a:r>
              <a:rPr lang="en-US" sz="3000" dirty="0">
                <a:solidFill>
                  <a:schemeClr val="bg1"/>
                </a:solidFill>
              </a:rPr>
              <a:t> je </a:t>
            </a:r>
            <a:r>
              <a:rPr lang="en-US" sz="3000" b="1" dirty="0" err="1">
                <a:solidFill>
                  <a:srgbClr val="FFFF00"/>
                </a:solidFill>
              </a:rPr>
              <a:t>alkoholna</a:t>
            </a:r>
            <a:r>
              <a:rPr lang="en-US" sz="3000" b="1" dirty="0">
                <a:solidFill>
                  <a:srgbClr val="FFFF00"/>
                </a:solidFill>
              </a:rPr>
              <a:t> </a:t>
            </a:r>
            <a:r>
              <a:rPr lang="en-US" sz="3000" b="1" dirty="0" err="1">
                <a:solidFill>
                  <a:srgbClr val="FFFF00"/>
                </a:solidFill>
              </a:rPr>
              <a:t>pijača</a:t>
            </a:r>
            <a:r>
              <a:rPr lang="en-US" sz="3000" dirty="0">
                <a:solidFill>
                  <a:schemeClr val="bg1"/>
                </a:solidFill>
              </a:rPr>
              <a:t>, </a:t>
            </a:r>
            <a:r>
              <a:rPr lang="en-US" sz="3000" dirty="0" err="1">
                <a:solidFill>
                  <a:schemeClr val="bg1"/>
                </a:solidFill>
              </a:rPr>
              <a:t>pripravljenja</a:t>
            </a:r>
            <a:r>
              <a:rPr lang="en-US" sz="3000" dirty="0">
                <a:solidFill>
                  <a:schemeClr val="bg1"/>
                </a:solidFill>
              </a:rPr>
              <a:t> z </a:t>
            </a:r>
            <a:r>
              <a:rPr lang="en-US" sz="3000" dirty="0" err="1">
                <a:solidFill>
                  <a:schemeClr val="bg1"/>
                </a:solidFill>
              </a:rPr>
              <a:t>varjenjem</a:t>
            </a:r>
            <a:r>
              <a:rPr lang="en-US" sz="3000" dirty="0">
                <a:solidFill>
                  <a:schemeClr val="bg1"/>
                </a:solidFill>
              </a:rPr>
              <a:t> in </a:t>
            </a:r>
            <a:r>
              <a:rPr lang="en-US" sz="3000" dirty="0" err="1">
                <a:solidFill>
                  <a:schemeClr val="bg1"/>
                </a:solidFill>
              </a:rPr>
              <a:t>fermentiranjem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škroba</a:t>
            </a:r>
            <a:r>
              <a:rPr lang="en-US" sz="3000" dirty="0">
                <a:solidFill>
                  <a:schemeClr val="bg1"/>
                </a:solidFill>
              </a:rPr>
              <a:t>, </a:t>
            </a:r>
            <a:r>
              <a:rPr lang="en-US" sz="3000" dirty="0" err="1">
                <a:solidFill>
                  <a:schemeClr val="bg1"/>
                </a:solidFill>
              </a:rPr>
              <a:t>ki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izhaja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večinoma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iz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žita</a:t>
            </a:r>
            <a:r>
              <a:rPr lang="en-US" sz="3000" dirty="0">
                <a:solidFill>
                  <a:schemeClr val="bg1"/>
                </a:solidFill>
              </a:rPr>
              <a:t>. </a:t>
            </a:r>
            <a:r>
              <a:rPr lang="en-US" sz="3000" dirty="0" err="1">
                <a:solidFill>
                  <a:schemeClr val="bg1"/>
                </a:solidFill>
              </a:rPr>
              <a:t>Velja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za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rgbClr val="FFFF00"/>
                </a:solidFill>
              </a:rPr>
              <a:t>najstarejšo</a:t>
            </a:r>
            <a:r>
              <a:rPr lang="en-US" sz="3000" dirty="0">
                <a:solidFill>
                  <a:schemeClr val="bg1"/>
                </a:solidFill>
              </a:rPr>
              <a:t> in </a:t>
            </a:r>
            <a:r>
              <a:rPr lang="en-US" sz="3000" b="1" dirty="0" err="1">
                <a:solidFill>
                  <a:srgbClr val="FFFF00"/>
                </a:solidFill>
              </a:rPr>
              <a:t>najbolj</a:t>
            </a:r>
            <a:r>
              <a:rPr lang="en-US" sz="3000" dirty="0">
                <a:solidFill>
                  <a:srgbClr val="FFFF00"/>
                </a:solidFill>
              </a:rPr>
              <a:t> </a:t>
            </a:r>
            <a:r>
              <a:rPr lang="en-US" sz="3000" b="1" dirty="0" err="1">
                <a:solidFill>
                  <a:srgbClr val="FFFF00"/>
                </a:solidFill>
              </a:rPr>
              <a:t>priljubljeno</a:t>
            </a:r>
            <a:r>
              <a:rPr lang="en-US" sz="3000" dirty="0">
                <a:solidFill>
                  <a:srgbClr val="FFFF00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alkoholno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pijačo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na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svetu</a:t>
            </a:r>
            <a:r>
              <a:rPr lang="en-US" sz="3000" dirty="0">
                <a:solidFill>
                  <a:schemeClr val="bg1"/>
                </a:solidFill>
              </a:rPr>
              <a:t>. Med </a:t>
            </a:r>
            <a:r>
              <a:rPr lang="en-US" sz="3000" dirty="0" err="1">
                <a:solidFill>
                  <a:schemeClr val="bg1"/>
                </a:solidFill>
              </a:rPr>
              <a:t>vsemi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pijačami</a:t>
            </a:r>
            <a:r>
              <a:rPr lang="en-US" sz="3000" dirty="0">
                <a:solidFill>
                  <a:schemeClr val="bg1"/>
                </a:solidFill>
              </a:rPr>
              <a:t> je </a:t>
            </a:r>
            <a:r>
              <a:rPr lang="en-US" sz="3000" dirty="0" err="1">
                <a:solidFill>
                  <a:schemeClr val="bg1"/>
                </a:solidFill>
              </a:rPr>
              <a:t>pivo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na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rgbClr val="FFFF00"/>
                </a:solidFill>
              </a:rPr>
              <a:t>tretjem</a:t>
            </a:r>
            <a:r>
              <a:rPr lang="en-US" sz="3000" b="1" dirty="0">
                <a:solidFill>
                  <a:srgbClr val="FFFF00"/>
                </a:solidFill>
              </a:rPr>
              <a:t> </a:t>
            </a:r>
            <a:r>
              <a:rPr lang="en-US" sz="3000" b="1" dirty="0" err="1">
                <a:solidFill>
                  <a:srgbClr val="FFFF00"/>
                </a:solidFill>
              </a:rPr>
              <a:t>mestu</a:t>
            </a:r>
            <a:r>
              <a:rPr lang="en-US" sz="3000" b="1" dirty="0">
                <a:solidFill>
                  <a:srgbClr val="FFFF00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po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svetovni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porabi</a:t>
            </a:r>
            <a:r>
              <a:rPr lang="en-US" sz="3000" dirty="0">
                <a:solidFill>
                  <a:schemeClr val="bg1"/>
                </a:solidFill>
              </a:rPr>
              <a:t>. </a:t>
            </a:r>
            <a:r>
              <a:rPr lang="en-US" sz="3000" dirty="0" err="1">
                <a:solidFill>
                  <a:schemeClr val="bg1"/>
                </a:solidFill>
              </a:rPr>
              <a:t>Dejavnost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proizvodnje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piva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imenujemo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rgbClr val="FFFF00"/>
                </a:solidFill>
              </a:rPr>
              <a:t>pivovarstvo</a:t>
            </a:r>
            <a:r>
              <a:rPr lang="en-US" sz="3000" dirty="0">
                <a:solidFill>
                  <a:schemeClr val="bg1"/>
                </a:solidFill>
              </a:rPr>
              <a:t>. </a:t>
            </a:r>
            <a:r>
              <a:rPr lang="en-US" sz="3000" dirty="0" err="1">
                <a:solidFill>
                  <a:schemeClr val="bg1"/>
                </a:solidFill>
              </a:rPr>
              <a:t>Pivo</a:t>
            </a:r>
            <a:r>
              <a:rPr lang="en-US" sz="3000" dirty="0">
                <a:solidFill>
                  <a:schemeClr val="bg1"/>
                </a:solidFill>
              </a:rPr>
              <a:t> je </a:t>
            </a:r>
            <a:r>
              <a:rPr lang="en-US" sz="3000" dirty="0" err="1">
                <a:solidFill>
                  <a:schemeClr val="bg1"/>
                </a:solidFill>
              </a:rPr>
              <a:t>bilo</a:t>
            </a:r>
            <a:r>
              <a:rPr lang="en-US" sz="3000" dirty="0">
                <a:solidFill>
                  <a:schemeClr val="bg1"/>
                </a:solidFill>
              </a:rPr>
              <a:t> v </a:t>
            </a:r>
            <a:r>
              <a:rPr lang="en-US" sz="3000" dirty="0" err="1">
                <a:solidFill>
                  <a:schemeClr val="bg1"/>
                </a:solidFill>
              </a:rPr>
              <a:t>zgodovini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poznano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že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starim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rgbClr val="FFFF00"/>
                </a:solidFill>
              </a:rPr>
              <a:t>Egipčanom</a:t>
            </a:r>
            <a:r>
              <a:rPr lang="en-US" sz="3000" b="1" dirty="0">
                <a:solidFill>
                  <a:srgbClr val="FFFF00"/>
                </a:solidFill>
              </a:rPr>
              <a:t> in </a:t>
            </a:r>
            <a:r>
              <a:rPr lang="en-US" sz="3000" b="1" dirty="0" err="1">
                <a:solidFill>
                  <a:srgbClr val="FFFF00"/>
                </a:solidFill>
              </a:rPr>
              <a:t>Mezopotamcem</a:t>
            </a:r>
            <a:r>
              <a:rPr lang="en-US" sz="3000" dirty="0">
                <a:solidFill>
                  <a:schemeClr val="bg1"/>
                </a:solidFill>
              </a:rPr>
              <a:t>, </a:t>
            </a:r>
            <a:r>
              <a:rPr lang="en-US" sz="3000" dirty="0" err="1">
                <a:solidFill>
                  <a:schemeClr val="bg1"/>
                </a:solidFill>
              </a:rPr>
              <a:t>vendar</a:t>
            </a:r>
            <a:r>
              <a:rPr lang="en-US" sz="3000" dirty="0">
                <a:solidFill>
                  <a:schemeClr val="bg1"/>
                </a:solidFill>
              </a:rPr>
              <a:t> so </a:t>
            </a:r>
            <a:r>
              <a:rPr lang="en-US" sz="3000" dirty="0" err="1">
                <a:solidFill>
                  <a:schemeClr val="bg1"/>
                </a:solidFill>
              </a:rPr>
              <a:t>bila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njihova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piva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popolnoma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drugačna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od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današnjih</a:t>
            </a:r>
            <a:r>
              <a:rPr lang="en-US" sz="3000" dirty="0">
                <a:solidFill>
                  <a:schemeClr val="bg1"/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sz="2800" dirty="0"/>
          </a:p>
          <a:p>
            <a:pPr fontAlgn="auto">
              <a:spcAft>
                <a:spcPts val="0"/>
              </a:spcAft>
              <a:defRPr/>
            </a:pPr>
            <a:endParaRPr lang="sl-SI" sz="2800" dirty="0"/>
          </a:p>
          <a:p>
            <a:pPr fontAlgn="auto">
              <a:spcAft>
                <a:spcPts val="0"/>
              </a:spcAft>
              <a:defRPr/>
            </a:pPr>
            <a:endParaRPr lang="sl-SI" sz="2800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2DAB39-CE3D-4318-8CF8-E59C5D0E3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7" r="4688" b="9337"/>
          <a:stretch>
            <a:fillRect/>
          </a:stretch>
        </p:blipFill>
        <p:spPr bwMode="auto">
          <a:xfrm>
            <a:off x="857250" y="2571750"/>
            <a:ext cx="3571875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BB74FC-8892-4DE1-ADB1-7C205D81B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63" y="3192463"/>
            <a:ext cx="36703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0" nodeType="click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CE6F94-80EE-499E-B67D-0D5DCC7B2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6000" b="1">
                <a:solidFill>
                  <a:srgbClr val="FFFF00"/>
                </a:solidFill>
                <a:latin typeface="Adobe Garamond Pro" panose="02020502060506020403" pitchFamily="18" charset="-18"/>
              </a:rPr>
              <a:t>ZGODOVINA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4E7450CF-9BA6-4C15-AE9B-01050E1FE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00"/>
              </a:buClr>
            </a:pPr>
            <a:r>
              <a:rPr lang="en-US" altLang="sl-SI" sz="4000">
                <a:solidFill>
                  <a:schemeClr val="bg1"/>
                </a:solidFill>
              </a:rPr>
              <a:t>Mezopotamij</a:t>
            </a:r>
            <a:r>
              <a:rPr lang="sl-SI" altLang="sl-SI" sz="4000">
                <a:solidFill>
                  <a:schemeClr val="bg1"/>
                </a:solidFill>
              </a:rPr>
              <a:t>a, Egipt, ...</a:t>
            </a:r>
          </a:p>
          <a:p>
            <a:pPr>
              <a:buClr>
                <a:srgbClr val="FFFF00"/>
              </a:buClr>
            </a:pPr>
            <a:r>
              <a:rPr lang="sl-SI" altLang="sl-SI" sz="4000">
                <a:solidFill>
                  <a:schemeClr val="bg1"/>
                </a:solidFill>
              </a:rPr>
              <a:t>Prapivo</a:t>
            </a:r>
          </a:p>
          <a:p>
            <a:pPr>
              <a:buClr>
                <a:srgbClr val="FFFF00"/>
              </a:buClr>
            </a:pPr>
            <a:r>
              <a:rPr lang="sl-SI" altLang="sl-SI" sz="4000">
                <a:solidFill>
                  <a:schemeClr val="bg1"/>
                </a:solidFill>
              </a:rPr>
              <a:t>Na Slovenskem</a:t>
            </a:r>
          </a:p>
          <a:p>
            <a:pPr>
              <a:buClr>
                <a:srgbClr val="FFFF00"/>
              </a:buClr>
            </a:pPr>
            <a:r>
              <a:rPr lang="sl-SI" altLang="sl-SI" sz="4000">
                <a:solidFill>
                  <a:schemeClr val="bg1"/>
                </a:solidFill>
              </a:rPr>
              <a:t>Pivovarna Laško	</a:t>
            </a:r>
          </a:p>
          <a:p>
            <a:pPr>
              <a:buClr>
                <a:srgbClr val="FFFF00"/>
              </a:buClr>
            </a:pPr>
            <a:r>
              <a:rPr lang="sl-SI" altLang="sl-SI" sz="4000">
                <a:solidFill>
                  <a:schemeClr val="bg1"/>
                </a:solidFill>
              </a:rPr>
              <a:t>Pivovarna Union</a:t>
            </a:r>
          </a:p>
          <a:p>
            <a:endParaRPr lang="sl-SI" altLang="sl-SI" sz="4000"/>
          </a:p>
          <a:p>
            <a:endParaRPr lang="sl-SI" altLang="sl-SI" sz="4000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DA701E-4AF4-4144-BA2B-00EA66BC5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1571625"/>
            <a:ext cx="175895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8BB658-81C4-4D76-9DBA-3374D98C9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786063"/>
            <a:ext cx="393065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25F622B-B70D-41A1-A310-14FC6ED07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428875"/>
            <a:ext cx="283845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A57BB992-F190-41B8-A7C9-BF90F3833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857500"/>
            <a:ext cx="29908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13D17E-B65A-41E8-A3C9-448ACC3E0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6000" b="1">
                <a:solidFill>
                  <a:srgbClr val="FF0000"/>
                </a:solidFill>
                <a:latin typeface="Adobe Garamond Pro" panose="02020502060506020403" pitchFamily="18" charset="-18"/>
              </a:rPr>
              <a:t>VARJENJE PIVA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5577A293-77D2-4163-9692-03C0B6942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00"/>
              </a:buClr>
            </a:pPr>
            <a:r>
              <a:rPr lang="en-US" altLang="sl-SI" sz="4000">
                <a:solidFill>
                  <a:schemeClr val="bg1"/>
                </a:solidFill>
              </a:rPr>
              <a:t>P</a:t>
            </a:r>
            <a:r>
              <a:rPr lang="sl-SI" altLang="sl-SI" sz="4000">
                <a:solidFill>
                  <a:schemeClr val="bg1"/>
                </a:solidFill>
              </a:rPr>
              <a:t>riprava slada</a:t>
            </a:r>
          </a:p>
          <a:p>
            <a:pPr>
              <a:buClr>
                <a:srgbClr val="FFFF00"/>
              </a:buClr>
            </a:pPr>
            <a:r>
              <a:rPr lang="sl-SI" altLang="sl-SI" sz="4000">
                <a:solidFill>
                  <a:schemeClr val="bg1"/>
                </a:solidFill>
              </a:rPr>
              <a:t>Drozganje</a:t>
            </a:r>
          </a:p>
          <a:p>
            <a:pPr>
              <a:buClr>
                <a:srgbClr val="FFFF00"/>
              </a:buClr>
            </a:pPr>
            <a:r>
              <a:rPr lang="sl-SI" altLang="sl-SI" sz="4000">
                <a:solidFill>
                  <a:schemeClr val="bg1"/>
                </a:solidFill>
              </a:rPr>
              <a:t>Odcejanje</a:t>
            </a:r>
          </a:p>
          <a:p>
            <a:pPr>
              <a:buClr>
                <a:srgbClr val="FFFF00"/>
              </a:buClr>
            </a:pPr>
            <a:r>
              <a:rPr lang="sl-SI" altLang="sl-SI" sz="4000">
                <a:solidFill>
                  <a:schemeClr val="bg1"/>
                </a:solidFill>
              </a:rPr>
              <a:t>Varjenje</a:t>
            </a:r>
          </a:p>
          <a:p>
            <a:pPr>
              <a:buClr>
                <a:srgbClr val="FFFF00"/>
              </a:buClr>
            </a:pPr>
            <a:r>
              <a:rPr lang="sl-SI" altLang="sl-SI" sz="4000">
                <a:solidFill>
                  <a:schemeClr val="bg1"/>
                </a:solidFill>
              </a:rPr>
              <a:t>Fermentiranje</a:t>
            </a:r>
          </a:p>
          <a:p>
            <a:pPr>
              <a:buClr>
                <a:srgbClr val="FFFF00"/>
              </a:buClr>
            </a:pPr>
            <a:r>
              <a:rPr lang="sl-SI" altLang="sl-SI" sz="4000">
                <a:solidFill>
                  <a:schemeClr val="bg1"/>
                </a:solidFill>
              </a:rPr>
              <a:t>Kondicioniranje</a:t>
            </a:r>
          </a:p>
          <a:p>
            <a:endParaRPr lang="sl-SI" altLang="sl-SI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8B01FB-20B5-4325-A763-14004FF48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1785938"/>
            <a:ext cx="4305300" cy="346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ABEF40-EE41-4F35-B397-108F4010D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6000" b="1">
                <a:solidFill>
                  <a:srgbClr val="FFFF00"/>
                </a:solidFill>
                <a:latin typeface="Adobe Garamond Pro" panose="02020502060506020403" pitchFamily="18" charset="-18"/>
              </a:rPr>
              <a:t>SESTAVINE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42BDDAA3-FE4D-438F-86A4-8A0C67219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00"/>
              </a:buClr>
            </a:pPr>
            <a:r>
              <a:rPr lang="sl-SI" altLang="sl-SI" sz="4000">
                <a:solidFill>
                  <a:schemeClr val="bg1"/>
                </a:solidFill>
              </a:rPr>
              <a:t>Voda</a:t>
            </a:r>
          </a:p>
          <a:p>
            <a:pPr>
              <a:buClr>
                <a:srgbClr val="FFFF00"/>
              </a:buClr>
            </a:pPr>
            <a:r>
              <a:rPr lang="sl-SI" altLang="sl-SI" sz="4000">
                <a:solidFill>
                  <a:schemeClr val="bg1"/>
                </a:solidFill>
              </a:rPr>
              <a:t>Škrob</a:t>
            </a:r>
          </a:p>
          <a:p>
            <a:pPr>
              <a:buClr>
                <a:srgbClr val="FFFF00"/>
              </a:buClr>
            </a:pPr>
            <a:r>
              <a:rPr lang="sl-SI" altLang="sl-SI" sz="4000">
                <a:solidFill>
                  <a:schemeClr val="bg1"/>
                </a:solidFill>
              </a:rPr>
              <a:t>Hmelj</a:t>
            </a:r>
          </a:p>
          <a:p>
            <a:pPr>
              <a:buClr>
                <a:srgbClr val="FFFF00"/>
              </a:buClr>
            </a:pPr>
            <a:r>
              <a:rPr lang="sl-SI" altLang="sl-SI" sz="4000">
                <a:solidFill>
                  <a:schemeClr val="bg1"/>
                </a:solidFill>
              </a:rPr>
              <a:t>Kvas</a:t>
            </a:r>
          </a:p>
          <a:p>
            <a:pPr>
              <a:buClr>
                <a:srgbClr val="FFFF00"/>
              </a:buClr>
            </a:pPr>
            <a:r>
              <a:rPr lang="sl-SI" altLang="sl-SI" sz="4000">
                <a:solidFill>
                  <a:schemeClr val="bg1"/>
                </a:solidFill>
              </a:rPr>
              <a:t>Bistrila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9AFF22-F85B-47C9-8424-01A0B2A43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1785938"/>
            <a:ext cx="5715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FD0319-67B5-40A1-A9A4-5D902059E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6000" b="1">
                <a:solidFill>
                  <a:srgbClr val="FF0000"/>
                </a:solidFill>
                <a:latin typeface="Adobe Garamond Pro" panose="02020502060506020403" pitchFamily="18" charset="-18"/>
              </a:rPr>
              <a:t>DELITEV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04C9E35E-4D13-4175-8965-CF0EA3BD9D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1963" y="2600325"/>
            <a:ext cx="5253037" cy="828675"/>
          </a:xfrm>
        </p:spPr>
        <p:txBody>
          <a:bodyPr/>
          <a:lstStyle/>
          <a:p>
            <a:pPr>
              <a:buClr>
                <a:srgbClr val="FFFF00"/>
              </a:buClr>
            </a:pPr>
            <a:r>
              <a:rPr lang="sl-SI" altLang="sl-SI" sz="4000">
                <a:solidFill>
                  <a:schemeClr val="bg1"/>
                </a:solidFill>
              </a:rPr>
              <a:t>Pivo zgornjega vrenja</a:t>
            </a:r>
          </a:p>
          <a:p>
            <a:endParaRPr lang="sl-SI" altLang="sl-SI" sz="40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2D603C-0F64-4831-ACCE-FA471E453D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43313" y="4357688"/>
            <a:ext cx="5043487" cy="69691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Clr>
                <a:srgbClr val="FFFF00"/>
              </a:buClr>
              <a:defRPr/>
            </a:pPr>
            <a:r>
              <a:rPr lang="sl-SI" sz="4000" dirty="0">
                <a:solidFill>
                  <a:schemeClr val="bg1"/>
                </a:solidFill>
              </a:rPr>
              <a:t>Pivo spodnjega vrenja</a:t>
            </a:r>
          </a:p>
          <a:p>
            <a:pPr fontAlgn="auto">
              <a:spcAft>
                <a:spcPts val="0"/>
              </a:spcAft>
              <a:defRPr/>
            </a:pP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E40FAF-DDAD-4E5F-88CF-10C18DB2F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5600" b="1">
                <a:solidFill>
                  <a:srgbClr val="FFFF00"/>
                </a:solidFill>
                <a:latin typeface="Adobe Garamond Pro" panose="02020502060506020403" pitchFamily="18" charset="-18"/>
              </a:rPr>
              <a:t>ALKOHOLNE</a:t>
            </a:r>
            <a:r>
              <a:rPr lang="sl-SI" altLang="sl-SI" sz="5600" b="1">
                <a:solidFill>
                  <a:srgbClr val="FF0000"/>
                </a:solidFill>
                <a:latin typeface="Adobe Garamond Pro" panose="02020502060506020403" pitchFamily="18" charset="-18"/>
              </a:rPr>
              <a:t> </a:t>
            </a:r>
            <a:r>
              <a:rPr lang="sl-SI" altLang="sl-SI" sz="5600" b="1">
                <a:solidFill>
                  <a:srgbClr val="FFFF00"/>
                </a:solidFill>
                <a:latin typeface="Adobe Garamond Pro" panose="02020502060506020403" pitchFamily="18" charset="-18"/>
              </a:rPr>
              <a:t>STOPNJE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84BF1298-C24E-45EF-9194-4295B93E4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00"/>
              </a:buClr>
            </a:pPr>
            <a:r>
              <a:rPr lang="sl-SI" altLang="sl-SI" sz="3600">
                <a:solidFill>
                  <a:schemeClr val="bg1"/>
                </a:solidFill>
              </a:rPr>
              <a:t>M</a:t>
            </a:r>
            <a:r>
              <a:rPr lang="en-US" altLang="sl-SI" sz="3600">
                <a:solidFill>
                  <a:schemeClr val="bg1"/>
                </a:solidFill>
              </a:rPr>
              <a:t>ed 3% in 30%</a:t>
            </a:r>
            <a:r>
              <a:rPr lang="sl-SI" altLang="sl-SI" sz="3600">
                <a:solidFill>
                  <a:schemeClr val="bg1"/>
                </a:solidFill>
              </a:rPr>
              <a:t> </a:t>
            </a:r>
            <a:r>
              <a:rPr lang="en-US" altLang="sl-SI" sz="3600">
                <a:solidFill>
                  <a:schemeClr val="bg1"/>
                </a:solidFill>
              </a:rPr>
              <a:t>volumenskih procentov</a:t>
            </a:r>
            <a:endParaRPr lang="sl-SI" altLang="sl-SI" sz="360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r>
              <a:rPr lang="en-US" altLang="sl-SI" sz="3600">
                <a:solidFill>
                  <a:schemeClr val="bg1"/>
                </a:solidFill>
              </a:rPr>
              <a:t>Svetli lager</a:t>
            </a:r>
            <a:r>
              <a:rPr lang="sl-SI" altLang="sl-SI" sz="3600">
                <a:solidFill>
                  <a:schemeClr val="bg1"/>
                </a:solidFill>
              </a:rPr>
              <a:t> (4 - 6%)</a:t>
            </a:r>
          </a:p>
          <a:p>
            <a:pPr>
              <a:buClr>
                <a:srgbClr val="FFFF00"/>
              </a:buClr>
            </a:pPr>
            <a:r>
              <a:rPr lang="sl-SI" altLang="sl-SI" sz="3600">
                <a:solidFill>
                  <a:schemeClr val="bg1"/>
                </a:solidFill>
              </a:rPr>
              <a:t>VB znamke (4%)</a:t>
            </a:r>
          </a:p>
          <a:p>
            <a:pPr>
              <a:buClr>
                <a:srgbClr val="FFFF00"/>
              </a:buClr>
            </a:pPr>
            <a:r>
              <a:rPr lang="sl-SI" altLang="sl-SI" sz="3600">
                <a:solidFill>
                  <a:schemeClr val="bg1"/>
                </a:solidFill>
              </a:rPr>
              <a:t>Belgijske znamke (1%)</a:t>
            </a:r>
          </a:p>
          <a:p>
            <a:pPr>
              <a:buClr>
                <a:srgbClr val="FFFF00"/>
              </a:buClr>
            </a:pPr>
            <a:r>
              <a:rPr lang="en-US" altLang="sl-SI" sz="3600">
                <a:solidFill>
                  <a:schemeClr val="bg1"/>
                </a:solidFill>
              </a:rPr>
              <a:t>Alkohol v pivu nastane s fermentacijo sladkorjev</a:t>
            </a:r>
            <a:endParaRPr lang="sl-SI" altLang="sl-SI" sz="360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r>
              <a:rPr lang="sl-SI" altLang="sl-SI" sz="3600">
                <a:solidFill>
                  <a:schemeClr val="bg1"/>
                </a:solidFill>
              </a:rPr>
              <a:t>Dodajanje sladkorja</a:t>
            </a:r>
          </a:p>
          <a:p>
            <a:pPr>
              <a:buClr>
                <a:srgbClr val="FFFF00"/>
              </a:buClr>
            </a:pPr>
            <a:endParaRPr lang="sl-SI" altLang="sl-SI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601B1D92-946F-4A6C-8FD3-1E7745D10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2000250"/>
            <a:ext cx="32385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EE07C42F-2886-4077-AF1E-8A8CD246B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6000" b="1">
                <a:solidFill>
                  <a:srgbClr val="FF0000"/>
                </a:solidFill>
                <a:latin typeface="Adobe Garamond Pro" panose="02020502060506020403" pitchFamily="18" charset="-18"/>
              </a:rPr>
              <a:t>SERVIRANJE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AF4989B-2D6E-45CB-ACEE-CE93A87C6D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1963" y="1857375"/>
            <a:ext cx="4038600" cy="1643063"/>
          </a:xfrm>
        </p:spPr>
        <p:txBody>
          <a:bodyPr/>
          <a:lstStyle/>
          <a:p>
            <a:pPr>
              <a:buClr>
                <a:srgbClr val="FFFF00"/>
              </a:buClr>
            </a:pPr>
            <a:r>
              <a:rPr lang="sl-SI" altLang="sl-SI" sz="4000">
                <a:solidFill>
                  <a:schemeClr val="bg1"/>
                </a:solidFill>
              </a:rPr>
              <a:t>Pakirano pivo</a:t>
            </a:r>
          </a:p>
          <a:p>
            <a:pPr>
              <a:buClr>
                <a:srgbClr val="FFFF00"/>
              </a:buClr>
            </a:pPr>
            <a:r>
              <a:rPr lang="sl-SI" altLang="sl-SI" sz="4000">
                <a:solidFill>
                  <a:schemeClr val="bg1"/>
                </a:solidFill>
              </a:rPr>
              <a:t>Točeno pivo</a:t>
            </a:r>
          </a:p>
          <a:p>
            <a:pPr>
              <a:buClr>
                <a:srgbClr val="FFFF00"/>
              </a:buClr>
            </a:pPr>
            <a:endParaRPr lang="sl-SI" altLang="sl-SI" sz="400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endParaRPr lang="en-US" altLang="sl-SI"/>
          </a:p>
          <a:p>
            <a:pPr>
              <a:buClr>
                <a:srgbClr val="FFFF00"/>
              </a:buClr>
            </a:pPr>
            <a:endParaRPr lang="sl-SI" altLang="sl-SI"/>
          </a:p>
          <a:p>
            <a:pPr>
              <a:buClr>
                <a:srgbClr val="FFFF00"/>
              </a:buClr>
            </a:pPr>
            <a:endParaRPr lang="sl-SI" alt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05AF4E-B064-4791-9E4C-3CC7E64F5D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3438" y="4000500"/>
            <a:ext cx="4038600" cy="2454275"/>
          </a:xfrm>
        </p:spPr>
        <p:txBody>
          <a:bodyPr/>
          <a:lstStyle/>
          <a:p>
            <a:pPr>
              <a:buClr>
                <a:srgbClr val="FFFF00"/>
              </a:buClr>
            </a:pPr>
            <a:r>
              <a:rPr lang="sl-SI" altLang="sl-SI" sz="4000">
                <a:solidFill>
                  <a:schemeClr val="bg1"/>
                </a:solidFill>
              </a:rPr>
              <a:t>Kozarci za pivo</a:t>
            </a:r>
          </a:p>
          <a:p>
            <a:pPr>
              <a:buClr>
                <a:srgbClr val="FFFF00"/>
              </a:buClr>
            </a:pPr>
            <a:r>
              <a:rPr lang="sl-SI" altLang="sl-SI" sz="4000">
                <a:solidFill>
                  <a:schemeClr val="bg1"/>
                </a:solidFill>
              </a:rPr>
              <a:t>Servirna temperatura</a:t>
            </a:r>
          </a:p>
          <a:p>
            <a:endParaRPr lang="en-US" altLang="sl-SI"/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id="{81EAD40F-3A3E-4CB5-8330-DE307884F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571875"/>
            <a:ext cx="338137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9DB29D-DEFE-4CBF-A269-BA3295F72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5200" b="1">
                <a:solidFill>
                  <a:srgbClr val="FFFF00"/>
                </a:solidFill>
                <a:latin typeface="Adobe Garamond Pro" panose="02020502060506020403" pitchFamily="18" charset="-18"/>
              </a:rPr>
              <a:t>VPLIV PIVA NA ZDRAVJE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074227AB-6A78-4FAC-BC59-904B5D73E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00"/>
              </a:buClr>
            </a:pPr>
            <a:r>
              <a:rPr lang="sl-SI" altLang="sl-SI" sz="4000">
                <a:solidFill>
                  <a:schemeClr val="bg1"/>
                </a:solidFill>
              </a:rPr>
              <a:t>Prehranska vrednost piva</a:t>
            </a:r>
          </a:p>
          <a:p>
            <a:pPr>
              <a:buClr>
                <a:srgbClr val="FFFF00"/>
              </a:buClr>
            </a:pPr>
            <a:r>
              <a:rPr lang="sl-SI" altLang="sl-SI" sz="4000">
                <a:solidFill>
                  <a:schemeClr val="bg1"/>
                </a:solidFill>
              </a:rPr>
              <a:t>Vitamini</a:t>
            </a:r>
          </a:p>
          <a:p>
            <a:pPr>
              <a:buClr>
                <a:srgbClr val="FFFF00"/>
              </a:buClr>
            </a:pPr>
            <a:r>
              <a:rPr lang="sl-SI" altLang="sl-SI" sz="4000">
                <a:solidFill>
                  <a:schemeClr val="bg1"/>
                </a:solidFill>
              </a:rPr>
              <a:t>Zmanjšuje možnost rakavih obolenj</a:t>
            </a:r>
          </a:p>
          <a:p>
            <a:pPr>
              <a:buClr>
                <a:srgbClr val="FFFF00"/>
              </a:buClr>
            </a:pPr>
            <a:r>
              <a:rPr lang="sl-SI" altLang="sl-SI" sz="4000">
                <a:solidFill>
                  <a:schemeClr val="bg1"/>
                </a:solidFill>
              </a:rPr>
              <a:t>Alkoholizem</a:t>
            </a:r>
          </a:p>
          <a:p>
            <a:pPr>
              <a:buClr>
                <a:srgbClr val="FFFF00"/>
              </a:buClr>
            </a:pPr>
            <a:r>
              <a:rPr lang="sl-SI" altLang="sl-SI" sz="4000">
                <a:solidFill>
                  <a:schemeClr val="bg1"/>
                </a:solidFill>
              </a:rPr>
              <a:t>Jetrna obolenja</a:t>
            </a:r>
          </a:p>
          <a:p>
            <a:endParaRPr lang="sl-SI" altLang="sl-SI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</Words>
  <Application>Microsoft Office PowerPoint</Application>
  <PresentationFormat>On-screen Show (4:3)</PresentationFormat>
  <Paragraphs>54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Adobe Garamond Pro</vt:lpstr>
      <vt:lpstr>Adobe Garamond Pro Bold</vt:lpstr>
      <vt:lpstr>Arial</vt:lpstr>
      <vt:lpstr>Calibri</vt:lpstr>
      <vt:lpstr>Officeova tema</vt:lpstr>
      <vt:lpstr>ZGODOVINA PIVA</vt:lpstr>
      <vt:lpstr>PIVO</vt:lpstr>
      <vt:lpstr>ZGODOVINA</vt:lpstr>
      <vt:lpstr>VARJENJE PIVA</vt:lpstr>
      <vt:lpstr>SESTAVINE</vt:lpstr>
      <vt:lpstr>DELITEV</vt:lpstr>
      <vt:lpstr>ALKOHOLNE STOPNJE</vt:lpstr>
      <vt:lpstr>SERVIRANJE</vt:lpstr>
      <vt:lpstr>VPLIV PIVA NA ZDRAVJE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2019-06-03T09:06:01Z</dcterms:created>
  <dcterms:modified xsi:type="dcterms:W3CDTF">2019-06-03T09:06:01Z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