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867E325-8EC8-445E-9E46-DE500B6E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7539-1967-42CE-8C7A-2B38E2FEEC84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3EB29BA-2943-4521-86C0-F52FEB4B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7BE2E67-3E6D-46E2-96F8-9143AE31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6F00A-EE11-49BA-9F6B-8C44262E338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8002547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968CECB-1CA5-400F-AD4D-855FE067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B35F-9A2F-4C3D-B13A-5DC301B7413E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6A21D70-95FE-4654-98B5-664BCB08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26B3982-458B-4BA1-A80D-65F6E249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5A694-0D56-488B-9D7A-065A255A57D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0775978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F8FBFC7-05DF-4BA5-AC40-D3BABF395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C279-9C2C-4B70-9381-E31D85B58A94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6FB8EC8-8183-4609-AAF5-A0FC72BD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3B8E8CE-1D84-47D7-B806-76D2B580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38EA5-2571-47E9-BAA1-8629CB7E423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2478702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6E9A1EB-7CE3-467F-A973-74037156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CCC5-13DE-4AF8-B74B-1FC33B7E4763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52820CB-1B31-4309-8A31-2474AB2F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BAD49DC-5205-4E16-8B16-67E82FB3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2A01E-45A5-4337-BE84-68D7EEA2C2A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7325674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7E5B047-78C3-4590-AD72-3012E9A1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62BA-9BC4-4D23-977F-A117EFBD0190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63182DD-07F5-4905-ADDB-4C50E2BC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49830DB-305C-483A-BA74-32FBCE45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EFF4B-182B-47FC-AB70-8E131421D83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4692425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566ABF3-0C90-46FD-963C-FBB30583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378E-00F4-4D32-BC9C-169335EC7564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9CCE428-B5A0-4C7C-9DC6-60EE3F2D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3194424-AB3C-465E-9A68-2EC4C91A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687C1-2FF7-4F55-90A8-DF2521BA067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2665661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5E7F7D35-894F-416F-962D-EAB69C42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209C-CA99-433C-A0B8-188008A26D5F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897AFF53-5FB8-45CF-A084-2B772B2B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6BAD1641-0192-4AB7-A6D8-118259DA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76BC4-AD49-4221-9003-1351C051412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8641593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7DD626BC-5A66-4871-98C1-842A11EC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BCE-E586-4882-B6F7-AC06EAA7BFEE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23E09ABF-C533-459B-94A3-48F0894C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DDB4C8C8-210E-4A02-8C42-7E904A35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66659-D24D-4BFC-8D9B-0A3AFC5D903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5999277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A6669A4A-2201-43EF-8518-8D2B52F7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37EF-BB2E-413A-B34A-91D3FA2FEB93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EEAD9B7D-4D25-40F8-AF19-CF255678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D5A3E01C-951B-4D98-B27A-888449E4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31011-8F28-487F-8661-727DB91A770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009978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FAD5ACF-AE17-4C98-93DE-6E74AA5B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0F3C-1310-4920-940B-093D80CD9F56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D137C2D-E8C7-4509-903E-7EAC725D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67B9EDF-368A-4716-B651-8C568C01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AB246-8191-444F-A8BD-AC9BE867971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4597784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7A93EF1-6940-498A-A90C-E6E0C88A2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B63E-9E3C-4491-9F65-DA113A866285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A6ECDCF-E724-4953-8361-45B959D8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BA3E637-A77D-4F38-B325-C6349970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56131-DE98-4B0F-8124-69E67534199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8642728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8746440F-D487-4AD2-9393-A94458BE91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A9B9039D-2B8C-49DB-8AB6-4F96BFAADC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D3F654D-8240-4828-9344-1AC23D8EE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390229-B951-46D4-90D4-10DC4543F9AA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1DD1065-4BAD-469A-AAB2-2BA2335C7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1B5DE29-FDA5-46F0-B530-DE571D5F2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8F5FB06-B942-4584-81D4-DBF56E1E0275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ribnica.info/index.php/ribniska-dolina/obrt-v-dolin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GhrKmZTrY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BB3988-C177-4711-A73E-597D9EA0C1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Suhorobarstvo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4321BF7-D754-42C6-8673-6EB527D86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059A429B-C020-4A24-8238-B6A23D0D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Suhorobarstvo danes</a:t>
            </a:r>
            <a:endParaRPr lang="en-US" altLang="sl-SI">
              <a:solidFill>
                <a:srgbClr val="800000"/>
              </a:solidFill>
            </a:endParaRP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70616E25-5EB7-4C9B-92C9-06678D578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S sodobno tehniko podprto, produktivno</a:t>
            </a:r>
          </a:p>
          <a:p>
            <a:r>
              <a:rPr lang="sl-SI" altLang="sl-SI" b="1"/>
              <a:t>Trajna vrednost in toplina ročno narejenih izdelkov</a:t>
            </a:r>
          </a:p>
          <a:p>
            <a:r>
              <a:rPr lang="sl-SI" altLang="sl-SI" b="1"/>
              <a:t>Ročno delo je sedaj dragoceno</a:t>
            </a:r>
          </a:p>
          <a:p>
            <a:r>
              <a:rPr lang="sl-SI" altLang="sl-SI" b="1"/>
              <a:t>Zavest za ohranjanje znanja in veščin naših prednikov</a:t>
            </a:r>
            <a:endParaRPr lang="en-US" altLang="sl-SI" b="1"/>
          </a:p>
        </p:txBody>
      </p:sp>
      <p:pic>
        <p:nvPicPr>
          <p:cNvPr id="11268" name="Picture 2" descr="http://www.delo.si/assets/media/picture/20140312/DBD__Mihelicc_Andrej_005_hires.jpeg1.jpeg?rev=1">
            <a:extLst>
              <a:ext uri="{FF2B5EF4-FFF2-40B4-BE49-F238E27FC236}">
                <a16:creationId xmlns:a16="http://schemas.microsoft.com/office/drawing/2014/main" id="{CD791172-7AAC-42BF-A36B-74EDB70C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941888"/>
            <a:ext cx="29527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www.ossostanj.si/w3_programi/Domacaobrt/images/suhorobarstvo.jpg">
            <a:extLst>
              <a:ext uri="{FF2B5EF4-FFF2-40B4-BE49-F238E27FC236}">
                <a16:creationId xmlns:a16="http://schemas.microsoft.com/office/drawing/2014/main" id="{08CDAED9-36B9-4D22-874D-0F929E17D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65625"/>
            <a:ext cx="36480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4B4DFADF-F5BE-4B82-944F-EDED8F2A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7AE3F43-854F-4606-965A-832AECB56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Enciklopedija Slovenije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http://www.ribnica.info/index.php/ribniska-dolina/obrt-v-dolini</a:t>
            </a:r>
            <a:endParaRPr lang="sl-SI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http://www.mk.gov.si/fileadmin/mk.gov.si/pageuploads/Ministrstvo/Razvidi/RKD_Ziva/Rzd-02_00038.pdf</a:t>
            </a:r>
          </a:p>
        </p:txBody>
      </p:sp>
      <p:pic>
        <p:nvPicPr>
          <p:cNvPr id="26626" name="Picture 2" descr="http://os-mislinja.mojasola.si/EvropaVSoli/Slikice/Viri.jpg">
            <a:extLst>
              <a:ext uri="{FF2B5EF4-FFF2-40B4-BE49-F238E27FC236}">
                <a16:creationId xmlns:a16="http://schemas.microsoft.com/office/drawing/2014/main" id="{7CC4D251-D6C5-4192-B69C-6A053DA3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6429375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www.google.si/intl/sl_ALL/images/logos/images_logo_lg.gif">
            <a:extLst>
              <a:ext uri="{FF2B5EF4-FFF2-40B4-BE49-F238E27FC236}">
                <a16:creationId xmlns:a16="http://schemas.microsoft.com/office/drawing/2014/main" id="{FF2E80E5-5963-4422-8FDA-794F21259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869160"/>
            <a:ext cx="2628900" cy="104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2" descr="http://www.mysmiles.ru/0092.gif">
            <a:extLst>
              <a:ext uri="{FF2B5EF4-FFF2-40B4-BE49-F238E27FC236}">
                <a16:creationId xmlns:a16="http://schemas.microsoft.com/office/drawing/2014/main" id="{663A2C41-EA96-4264-8E10-F871BB771E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4088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B7444F-97F3-4F2D-B7EF-30F08E5A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!!!!!HVALA ZA POZORNOST!!!!!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41F1069A-EA23-4532-96FC-D1D16CEED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sl-SI"/>
          </a:p>
        </p:txBody>
      </p:sp>
      <p:pic>
        <p:nvPicPr>
          <p:cNvPr id="23554" name="Picture 2" descr="http://2.bp.blogspot.com/-kH-_63g8X1k/UfkJQLlkPkI/AAAAAAAAAjc/yWPiGTCMghA/s1600/smajli-ushko+verzija+2.gif">
            <a:extLst>
              <a:ext uri="{FF2B5EF4-FFF2-40B4-BE49-F238E27FC236}">
                <a16:creationId xmlns:a16="http://schemas.microsoft.com/office/drawing/2014/main" id="{F35D4F44-B944-4BD6-95A6-639D6AFE74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4523656" cy="452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5997C4A4-C93B-4E98-A066-AC46A0D2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VIDEO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276DA5C-7375-42A2-91C3-17178D1EF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VIDEO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FD824507-29FE-47C1-A79F-44EF0480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Kaj je suhorobarstvo?</a:t>
            </a:r>
            <a:endParaRPr lang="en-US" altLang="sl-SI">
              <a:solidFill>
                <a:srgbClr val="CC0000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0AFF3CC-3B14-487F-BE6B-736F55A74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Rokodelska obrtna dejavnost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Včasih povsem ročna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Danes uporabljajo stroje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Izdelki so iz lesa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2" descr="http://www.slovenskenovice.si/sites/slovenskenovice.si/files/styles/s_1280_1024/public/dti_import/2015/02/23/image_12846597_7.jpg?itok=wfGeHivw">
            <a:extLst>
              <a:ext uri="{FF2B5EF4-FFF2-40B4-BE49-F238E27FC236}">
                <a16:creationId xmlns:a16="http://schemas.microsoft.com/office/drawing/2014/main" id="{4D735BE5-49EA-4ED6-ACBD-D6C8BA09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37449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www.rokodelstvo-ribnica.si/images/prikaz_izdelovanja_suhe_robe_G-jaklic.jpg">
            <a:extLst>
              <a:ext uri="{FF2B5EF4-FFF2-40B4-BE49-F238E27FC236}">
                <a16:creationId xmlns:a16="http://schemas.microsoft.com/office/drawing/2014/main" id="{CB8511F7-346E-4FFE-AA42-EE5511D7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20938"/>
            <a:ext cx="23987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g.rtvslo.si/upload/zabava/4_1_show.jpg">
            <a:extLst>
              <a:ext uri="{FF2B5EF4-FFF2-40B4-BE49-F238E27FC236}">
                <a16:creationId xmlns:a16="http://schemas.microsoft.com/office/drawing/2014/main" id="{3085F2C3-96D7-4FB7-9BFF-75D11BB93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716338"/>
            <a:ext cx="2667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http://www.sfpkr.si/projekti/EU/SuhaRoba/roba.jpg">
            <a:extLst>
              <a:ext uri="{FF2B5EF4-FFF2-40B4-BE49-F238E27FC236}">
                <a16:creationId xmlns:a16="http://schemas.microsoft.com/office/drawing/2014/main" id="{92277573-002A-4845-86C3-959865F42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644900"/>
            <a:ext cx="1928812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Naslov 1">
            <a:extLst>
              <a:ext uri="{FF2B5EF4-FFF2-40B4-BE49-F238E27FC236}">
                <a16:creationId xmlns:a16="http://schemas.microsoft.com/office/drawing/2014/main" id="{35134ACD-EC0E-4E4D-B0BD-47E05927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Panoge</a:t>
            </a:r>
            <a:endParaRPr lang="en-US" altLang="sl-SI">
              <a:solidFill>
                <a:srgbClr val="800000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8496D4D-BA80-48CE-8210-F6B21DDD7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obodarstvo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podnarstvo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posodarstvo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žličarstvo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ročno mizarstvo, orodjarstvo, strugarstvo, pletarstvo,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zobotrebčarstvo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rešetarstvo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spominkarstvo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Picture 6" descr="http://www.suharoba-posode.com/Images/golida.gif">
            <a:extLst>
              <a:ext uri="{FF2B5EF4-FFF2-40B4-BE49-F238E27FC236}">
                <a16:creationId xmlns:a16="http://schemas.microsoft.com/office/drawing/2014/main" id="{88C7403D-55C9-4300-9643-0B93F359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644900"/>
            <a:ext cx="1979612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6" name="Picture 8" descr="http://www.sfpkr.si/projekti/EU/SuhaRoba/resetarstvo.jpg">
            <a:extLst>
              <a:ext uri="{FF2B5EF4-FFF2-40B4-BE49-F238E27FC236}">
                <a16:creationId xmlns:a16="http://schemas.microsoft.com/office/drawing/2014/main" id="{61027265-0EED-4B7F-BD52-22033BD40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3573463"/>
            <a:ext cx="2268537" cy="328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enterizobrazbe.com/images/Smreka.jpg">
            <a:extLst>
              <a:ext uri="{FF2B5EF4-FFF2-40B4-BE49-F238E27FC236}">
                <a16:creationId xmlns:a16="http://schemas.microsoft.com/office/drawing/2014/main" id="{53209985-473E-449B-B85E-0DC07B598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208" r="9434" b="3774"/>
          <a:stretch>
            <a:fillRect/>
          </a:stretch>
        </p:blipFill>
        <p:spPr bwMode="auto">
          <a:xfrm>
            <a:off x="5724525" y="1700213"/>
            <a:ext cx="2951163" cy="489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Naslov 1">
            <a:extLst>
              <a:ext uri="{FF2B5EF4-FFF2-40B4-BE49-F238E27FC236}">
                <a16:creationId xmlns:a16="http://schemas.microsoft.com/office/drawing/2014/main" id="{4326EF9D-EB72-45CC-86AF-73070137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Material </a:t>
            </a:r>
            <a:endParaRPr lang="en-US" altLang="sl-SI">
              <a:solidFill>
                <a:srgbClr val="800000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997512E-07B8-495D-B1EA-DBC774DB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Vsaka panoga zahteva drugačen les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smreke, drena, leske, javorja, lipe in vrbe,sadno drevje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je treba pravilno obdelati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2" descr="http://m.gifmania.ec/Gifs-Animados-Personas/Imagenes-Animadas-Profesiones/Lenadores/Lenador-Intentando-Talar-60026.gif">
            <a:extLst>
              <a:ext uri="{FF2B5EF4-FFF2-40B4-BE49-F238E27FC236}">
                <a16:creationId xmlns:a16="http://schemas.microsoft.com/office/drawing/2014/main" id="{272AD625-9B74-42DA-9B3F-A61A7317BB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jostgantar.com/wp-content/uploads/2012/10/Ribnica_ITP_Jo%C5%A1t_Gantar_11.jpg">
            <a:extLst>
              <a:ext uri="{FF2B5EF4-FFF2-40B4-BE49-F238E27FC236}">
                <a16:creationId xmlns:a16="http://schemas.microsoft.com/office/drawing/2014/main" id="{FE2B88D4-EAEB-46CE-B561-AEEB1BBC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59324"/>
            <a:ext cx="1865784" cy="279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http://www.sfpkr.si/projekti/EU/SuhaRoba/delavec.jpg">
            <a:extLst>
              <a:ext uri="{FF2B5EF4-FFF2-40B4-BE49-F238E27FC236}">
                <a16:creationId xmlns:a16="http://schemas.microsoft.com/office/drawing/2014/main" id="{513490EA-DF51-4B7B-A24C-CC36C5E2D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1701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8" name="Naslov 1">
            <a:extLst>
              <a:ext uri="{FF2B5EF4-FFF2-40B4-BE49-F238E27FC236}">
                <a16:creationId xmlns:a16="http://schemas.microsoft.com/office/drawing/2014/main" id="{C535DABC-75D5-45DA-90D9-CB92D5FB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Pretežno ročne panoge</a:t>
            </a:r>
            <a:endParaRPr lang="en-US" altLang="sl-SI">
              <a:solidFill>
                <a:srgbClr val="800000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268D6B2-2AF7-447C-9126-B3D6C3C43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Obodarstvo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podnarstvo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rešetarstvo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pletarstv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ročno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babo in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viternik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klin,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bəte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ərzevnike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rezilni stol, strug, obliče, žage, brusilne papirje in nože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30" name="Picture 10" descr="http://img.rtvslo.si/_up/upload/2012/08/08/64902886_h_50470523.jpg">
            <a:extLst>
              <a:ext uri="{FF2B5EF4-FFF2-40B4-BE49-F238E27FC236}">
                <a16:creationId xmlns:a16="http://schemas.microsoft.com/office/drawing/2014/main" id="{97588CDB-8E1F-40C0-8393-7C43CC92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9" y="3933056"/>
            <a:ext cx="217752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4" name="Picture 14" descr="http://splet-stari.fnm.uni-mb.si/mojaslo/predstavitve/predstavitve/sodrazica/vd23.jpg">
            <a:extLst>
              <a:ext uri="{FF2B5EF4-FFF2-40B4-BE49-F238E27FC236}">
                <a16:creationId xmlns:a16="http://schemas.microsoft.com/office/drawing/2014/main" id="{82537ED0-7E06-4239-9F3C-3A62D3495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5389563"/>
            <a:ext cx="2159000" cy="146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http://www.etno-muzej.si/files/oc/teren_21/21_613.jpg">
            <a:extLst>
              <a:ext uri="{FF2B5EF4-FFF2-40B4-BE49-F238E27FC236}">
                <a16:creationId xmlns:a16="http://schemas.microsoft.com/office/drawing/2014/main" id="{D374F382-10F4-4ED9-A0CE-73D165DD4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1669" t="8620"/>
          <a:stretch>
            <a:fillRect/>
          </a:stretch>
        </p:blipFill>
        <p:spPr bwMode="auto">
          <a:xfrm>
            <a:off x="5724525" y="3948113"/>
            <a:ext cx="3233738" cy="2909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duo-kunsthandwerk.eu/images/uploads/461/zdravko_hren_na_stari_struYnici_z_noYnim_pogonom__large.jpg">
            <a:extLst>
              <a:ext uri="{FF2B5EF4-FFF2-40B4-BE49-F238E27FC236}">
                <a16:creationId xmlns:a16="http://schemas.microsoft.com/office/drawing/2014/main" id="{8296C0AD-E881-4A47-9E1D-730B9CFD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36838"/>
            <a:ext cx="2919413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Naslov 1">
            <a:extLst>
              <a:ext uri="{FF2B5EF4-FFF2-40B4-BE49-F238E27FC236}">
                <a16:creationId xmlns:a16="http://schemas.microsoft.com/office/drawing/2014/main" id="{C51E99E0-47AD-43AA-9F77-F6EB878B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Pretežno strojne panoge</a:t>
            </a:r>
            <a:endParaRPr lang="en-US" altLang="sl-SI">
              <a:solidFill>
                <a:srgbClr val="800000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142041E-AA9D-47E5-95F4-F86588D14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strugarstvo,  mizarstvo,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žličarstvo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zobotrebčarstvo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delno orodjarstvo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Uporaba strojev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2" descr="http://splet-stari.fnm.uni-mb.si/mojaslo/predstavitve/predstavitve/sodrazica/vobodi.jpg">
            <a:extLst>
              <a:ext uri="{FF2B5EF4-FFF2-40B4-BE49-F238E27FC236}">
                <a16:creationId xmlns:a16="http://schemas.microsoft.com/office/drawing/2014/main" id="{57AFE405-88F9-4B40-AA39-2960B9EC0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3857625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video.siol.net/PSV/14/024/635261944649290960_Ribncan_720p.jpg">
            <a:extLst>
              <a:ext uri="{FF2B5EF4-FFF2-40B4-BE49-F238E27FC236}">
                <a16:creationId xmlns:a16="http://schemas.microsoft.com/office/drawing/2014/main" id="{53125D24-AC38-4860-942D-4F329738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0" t="11430" r="18027" b="14276"/>
          <a:stretch>
            <a:fillRect/>
          </a:stretch>
        </p:blipFill>
        <p:spPr bwMode="auto">
          <a:xfrm>
            <a:off x="6264275" y="2708275"/>
            <a:ext cx="28797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odrijan.si/slv/content/download/12567/135195/file/161.jpg">
            <a:extLst>
              <a:ext uri="{FF2B5EF4-FFF2-40B4-BE49-F238E27FC236}">
                <a16:creationId xmlns:a16="http://schemas.microsoft.com/office/drawing/2014/main" id="{39C45543-1CC5-46EE-A85D-FF3FF8F8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644900"/>
            <a:ext cx="13382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Naslov 1">
            <a:extLst>
              <a:ext uri="{FF2B5EF4-FFF2-40B4-BE49-F238E27FC236}">
                <a16:creationId xmlns:a16="http://schemas.microsoft.com/office/drawing/2014/main" id="{AFF580FD-8BD8-46E9-A9D3-CD3126B4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Krošnarji</a:t>
            </a:r>
            <a:endParaRPr lang="en-US" altLang="sl-SI">
              <a:solidFill>
                <a:srgbClr val="800000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9374215-01B1-499E-B6B7-624A251F4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Okoli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jurjevega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odšli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Krošnje visoke do 4m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Vrnitev domov jeseni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Izdelke so prodajali in popravljali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197" name="Picture 2" descr="http://www.pictureslovenia.com/media/img/pic/500/840/1440410457999926.jpg">
            <a:extLst>
              <a:ext uri="{FF2B5EF4-FFF2-40B4-BE49-F238E27FC236}">
                <a16:creationId xmlns:a16="http://schemas.microsoft.com/office/drawing/2014/main" id="{718DE7D6-5726-47A4-851B-60C582CAE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476250"/>
            <a:ext cx="28209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D54BB657-6E25-4F1A-845C-D48304C6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52525"/>
          </a:xfrm>
        </p:spPr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Začetki suhorobarstva</a:t>
            </a:r>
            <a:endParaRPr lang="en-US" altLang="sl-SI">
              <a:solidFill>
                <a:srgbClr val="800000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BCEA462-8BFF-402D-A6AA-4A7C86EEB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929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Cesar Friderik III. leta 1492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Ribničanom dal dovoljenje za prodajo in izdelavo suhe robe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Prodajali so jo po Evropi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Nekateri v Mali Aziji, Afriki</a:t>
            </a:r>
          </a:p>
          <a:p>
            <a:pPr fontAlgn="auto">
              <a:spcAft>
                <a:spcPts val="0"/>
              </a:spcAft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220" name="Picture 2" descr="http://www.zgodovina.eu/slovenci/koroska/images/genocid/friderik3.jpg">
            <a:extLst>
              <a:ext uri="{FF2B5EF4-FFF2-40B4-BE49-F238E27FC236}">
                <a16:creationId xmlns:a16="http://schemas.microsoft.com/office/drawing/2014/main" id="{A7AE4783-3DC7-40BA-9FF1-D2FC4F10C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1125538"/>
            <a:ext cx="6746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http://upload.wikimedia.org/wikipedia/commons/b/b1/Europe_satellite_globe.jpg">
            <a:extLst>
              <a:ext uri="{FF2B5EF4-FFF2-40B4-BE49-F238E27FC236}">
                <a16:creationId xmlns:a16="http://schemas.microsoft.com/office/drawing/2014/main" id="{64E84DA3-D609-4687-BBBC-4B9AD7FD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781300"/>
            <a:ext cx="324167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ročno 9">
            <a:extLst>
              <a:ext uri="{FF2B5EF4-FFF2-40B4-BE49-F238E27FC236}">
                <a16:creationId xmlns:a16="http://schemas.microsoft.com/office/drawing/2014/main" id="{49A8F185-97A6-477B-8881-31A652535328}"/>
              </a:ext>
            </a:extLst>
          </p:cNvPr>
          <p:cNvSpPr/>
          <p:nvPr/>
        </p:nvSpPr>
        <p:spPr>
          <a:xfrm>
            <a:off x="6478588" y="4111625"/>
            <a:ext cx="1458912" cy="1295400"/>
          </a:xfrm>
          <a:custGeom>
            <a:avLst/>
            <a:gdLst>
              <a:gd name="connsiteX0" fmla="*/ 2209 w 1459948"/>
              <a:gd name="connsiteY0" fmla="*/ 512954 h 1294832"/>
              <a:gd name="connsiteX1" fmla="*/ 28713 w 1459948"/>
              <a:gd name="connsiteY1" fmla="*/ 592467 h 1294832"/>
              <a:gd name="connsiteX2" fmla="*/ 68470 w 1459948"/>
              <a:gd name="connsiteY2" fmla="*/ 658728 h 1294832"/>
              <a:gd name="connsiteX3" fmla="*/ 108226 w 1459948"/>
              <a:gd name="connsiteY3" fmla="*/ 671980 h 1294832"/>
              <a:gd name="connsiteX4" fmla="*/ 174487 w 1459948"/>
              <a:gd name="connsiteY4" fmla="*/ 711736 h 1294832"/>
              <a:gd name="connsiteX5" fmla="*/ 214244 w 1459948"/>
              <a:gd name="connsiteY5" fmla="*/ 698484 h 1294832"/>
              <a:gd name="connsiteX6" fmla="*/ 293757 w 1459948"/>
              <a:gd name="connsiteY6" fmla="*/ 658728 h 1294832"/>
              <a:gd name="connsiteX7" fmla="*/ 373270 w 1459948"/>
              <a:gd name="connsiteY7" fmla="*/ 671980 h 1294832"/>
              <a:gd name="connsiteX8" fmla="*/ 452783 w 1459948"/>
              <a:gd name="connsiteY8" fmla="*/ 698484 h 1294832"/>
              <a:gd name="connsiteX9" fmla="*/ 492539 w 1459948"/>
              <a:gd name="connsiteY9" fmla="*/ 711736 h 1294832"/>
              <a:gd name="connsiteX10" fmla="*/ 532296 w 1459948"/>
              <a:gd name="connsiteY10" fmla="*/ 791249 h 1294832"/>
              <a:gd name="connsiteX11" fmla="*/ 585305 w 1459948"/>
              <a:gd name="connsiteY11" fmla="*/ 844258 h 1294832"/>
              <a:gd name="connsiteX12" fmla="*/ 625061 w 1459948"/>
              <a:gd name="connsiteY12" fmla="*/ 937023 h 1294832"/>
              <a:gd name="connsiteX13" fmla="*/ 664818 w 1459948"/>
              <a:gd name="connsiteY13" fmla="*/ 950275 h 1294832"/>
              <a:gd name="connsiteX14" fmla="*/ 717826 w 1459948"/>
              <a:gd name="connsiteY14" fmla="*/ 1016536 h 1294832"/>
              <a:gd name="connsiteX15" fmla="*/ 731079 w 1459948"/>
              <a:gd name="connsiteY15" fmla="*/ 1056293 h 1294832"/>
              <a:gd name="connsiteX16" fmla="*/ 717826 w 1459948"/>
              <a:gd name="connsiteY16" fmla="*/ 1135806 h 1294832"/>
              <a:gd name="connsiteX17" fmla="*/ 572053 w 1459948"/>
              <a:gd name="connsiteY17" fmla="*/ 1149058 h 1294832"/>
              <a:gd name="connsiteX18" fmla="*/ 558800 w 1459948"/>
              <a:gd name="connsiteY18" fmla="*/ 1188815 h 1294832"/>
              <a:gd name="connsiteX19" fmla="*/ 625061 w 1459948"/>
              <a:gd name="connsiteY19" fmla="*/ 1228571 h 1294832"/>
              <a:gd name="connsiteX20" fmla="*/ 717826 w 1459948"/>
              <a:gd name="connsiteY20" fmla="*/ 1294832 h 1294832"/>
              <a:gd name="connsiteX21" fmla="*/ 731079 w 1459948"/>
              <a:gd name="connsiteY21" fmla="*/ 1255075 h 1294832"/>
              <a:gd name="connsiteX22" fmla="*/ 770835 w 1459948"/>
              <a:gd name="connsiteY22" fmla="*/ 1162310 h 1294832"/>
              <a:gd name="connsiteX23" fmla="*/ 810592 w 1459948"/>
              <a:gd name="connsiteY23" fmla="*/ 1149058 h 1294832"/>
              <a:gd name="connsiteX24" fmla="*/ 823844 w 1459948"/>
              <a:gd name="connsiteY24" fmla="*/ 1082797 h 1294832"/>
              <a:gd name="connsiteX25" fmla="*/ 876853 w 1459948"/>
              <a:gd name="connsiteY25" fmla="*/ 1096049 h 1294832"/>
              <a:gd name="connsiteX26" fmla="*/ 850348 w 1459948"/>
              <a:gd name="connsiteY26" fmla="*/ 1069545 h 1294832"/>
              <a:gd name="connsiteX27" fmla="*/ 797339 w 1459948"/>
              <a:gd name="connsiteY27" fmla="*/ 1043041 h 1294832"/>
              <a:gd name="connsiteX28" fmla="*/ 770835 w 1459948"/>
              <a:gd name="connsiteY28" fmla="*/ 1003284 h 1294832"/>
              <a:gd name="connsiteX29" fmla="*/ 678070 w 1459948"/>
              <a:gd name="connsiteY29" fmla="*/ 897267 h 1294832"/>
              <a:gd name="connsiteX30" fmla="*/ 664818 w 1459948"/>
              <a:gd name="connsiteY30" fmla="*/ 685232 h 1294832"/>
              <a:gd name="connsiteX31" fmla="*/ 704574 w 1459948"/>
              <a:gd name="connsiteY31" fmla="*/ 671980 h 1294832"/>
              <a:gd name="connsiteX32" fmla="*/ 744331 w 1459948"/>
              <a:gd name="connsiteY32" fmla="*/ 685232 h 1294832"/>
              <a:gd name="connsiteX33" fmla="*/ 757583 w 1459948"/>
              <a:gd name="connsiteY33" fmla="*/ 724988 h 1294832"/>
              <a:gd name="connsiteX34" fmla="*/ 784087 w 1459948"/>
              <a:gd name="connsiteY34" fmla="*/ 751493 h 1294832"/>
              <a:gd name="connsiteX35" fmla="*/ 823844 w 1459948"/>
              <a:gd name="connsiteY35" fmla="*/ 817754 h 1294832"/>
              <a:gd name="connsiteX36" fmla="*/ 850348 w 1459948"/>
              <a:gd name="connsiteY36" fmla="*/ 857510 h 1294832"/>
              <a:gd name="connsiteX37" fmla="*/ 956366 w 1459948"/>
              <a:gd name="connsiteY37" fmla="*/ 950275 h 1294832"/>
              <a:gd name="connsiteX38" fmla="*/ 996122 w 1459948"/>
              <a:gd name="connsiteY38" fmla="*/ 963528 h 1294832"/>
              <a:gd name="connsiteX39" fmla="*/ 1022626 w 1459948"/>
              <a:gd name="connsiteY39" fmla="*/ 1003284 h 1294832"/>
              <a:gd name="connsiteX40" fmla="*/ 1049131 w 1459948"/>
              <a:gd name="connsiteY40" fmla="*/ 1082797 h 1294832"/>
              <a:gd name="connsiteX41" fmla="*/ 1102139 w 1459948"/>
              <a:gd name="connsiteY41" fmla="*/ 1241823 h 1294832"/>
              <a:gd name="connsiteX42" fmla="*/ 1141896 w 1459948"/>
              <a:gd name="connsiteY42" fmla="*/ 1255075 h 1294832"/>
              <a:gd name="connsiteX43" fmla="*/ 1181653 w 1459948"/>
              <a:gd name="connsiteY43" fmla="*/ 1228571 h 1294832"/>
              <a:gd name="connsiteX44" fmla="*/ 1208157 w 1459948"/>
              <a:gd name="connsiteY44" fmla="*/ 1135806 h 1294832"/>
              <a:gd name="connsiteX45" fmla="*/ 1247913 w 1459948"/>
              <a:gd name="connsiteY45" fmla="*/ 1122554 h 1294832"/>
              <a:gd name="connsiteX46" fmla="*/ 1420192 w 1459948"/>
              <a:gd name="connsiteY46" fmla="*/ 1109302 h 1294832"/>
              <a:gd name="connsiteX47" fmla="*/ 1406939 w 1459948"/>
              <a:gd name="connsiteY47" fmla="*/ 950275 h 1294832"/>
              <a:gd name="connsiteX48" fmla="*/ 1446696 w 1459948"/>
              <a:gd name="connsiteY48" fmla="*/ 937023 h 1294832"/>
              <a:gd name="connsiteX49" fmla="*/ 1459948 w 1459948"/>
              <a:gd name="connsiteY49" fmla="*/ 897267 h 1294832"/>
              <a:gd name="connsiteX50" fmla="*/ 1433444 w 1459948"/>
              <a:gd name="connsiteY50" fmla="*/ 738241 h 1294832"/>
              <a:gd name="connsiteX51" fmla="*/ 1406939 w 1459948"/>
              <a:gd name="connsiteY51" fmla="*/ 711736 h 1294832"/>
              <a:gd name="connsiteX52" fmla="*/ 1327426 w 1459948"/>
              <a:gd name="connsiteY52" fmla="*/ 671980 h 1294832"/>
              <a:gd name="connsiteX53" fmla="*/ 1300922 w 1459948"/>
              <a:gd name="connsiteY53" fmla="*/ 645475 h 1294832"/>
              <a:gd name="connsiteX54" fmla="*/ 1274418 w 1459948"/>
              <a:gd name="connsiteY54" fmla="*/ 605719 h 1294832"/>
              <a:gd name="connsiteX55" fmla="*/ 1234661 w 1459948"/>
              <a:gd name="connsiteY55" fmla="*/ 592467 h 1294832"/>
              <a:gd name="connsiteX56" fmla="*/ 1194905 w 1459948"/>
              <a:gd name="connsiteY56" fmla="*/ 526206 h 1294832"/>
              <a:gd name="connsiteX57" fmla="*/ 1168400 w 1459948"/>
              <a:gd name="connsiteY57" fmla="*/ 499702 h 1294832"/>
              <a:gd name="connsiteX58" fmla="*/ 1141896 w 1459948"/>
              <a:gd name="connsiteY58" fmla="*/ 314171 h 1294832"/>
              <a:gd name="connsiteX59" fmla="*/ 1115392 w 1459948"/>
              <a:gd name="connsiteY59" fmla="*/ 221406 h 1294832"/>
              <a:gd name="connsiteX60" fmla="*/ 1075635 w 1459948"/>
              <a:gd name="connsiteY60" fmla="*/ 208154 h 1294832"/>
              <a:gd name="connsiteX61" fmla="*/ 784087 w 1459948"/>
              <a:gd name="connsiteY61" fmla="*/ 208154 h 1294832"/>
              <a:gd name="connsiteX62" fmla="*/ 757583 w 1459948"/>
              <a:gd name="connsiteY62" fmla="*/ 181649 h 1294832"/>
              <a:gd name="connsiteX63" fmla="*/ 744331 w 1459948"/>
              <a:gd name="connsiteY63" fmla="*/ 141893 h 1294832"/>
              <a:gd name="connsiteX64" fmla="*/ 784087 w 1459948"/>
              <a:gd name="connsiteY64" fmla="*/ 62380 h 1294832"/>
              <a:gd name="connsiteX65" fmla="*/ 770835 w 1459948"/>
              <a:gd name="connsiteY65" fmla="*/ 9371 h 1294832"/>
              <a:gd name="connsiteX66" fmla="*/ 717826 w 1459948"/>
              <a:gd name="connsiteY66" fmla="*/ 22623 h 1294832"/>
              <a:gd name="connsiteX67" fmla="*/ 664818 w 1459948"/>
              <a:gd name="connsiteY67" fmla="*/ 88884 h 1294832"/>
              <a:gd name="connsiteX68" fmla="*/ 651566 w 1459948"/>
              <a:gd name="connsiteY68" fmla="*/ 128641 h 1294832"/>
              <a:gd name="connsiteX69" fmla="*/ 545548 w 1459948"/>
              <a:gd name="connsiteY69" fmla="*/ 181649 h 1294832"/>
              <a:gd name="connsiteX70" fmla="*/ 373270 w 1459948"/>
              <a:gd name="connsiteY70" fmla="*/ 208154 h 1294832"/>
              <a:gd name="connsiteX71" fmla="*/ 293757 w 1459948"/>
              <a:gd name="connsiteY71" fmla="*/ 247910 h 1294832"/>
              <a:gd name="connsiteX72" fmla="*/ 254000 w 1459948"/>
              <a:gd name="connsiteY72" fmla="*/ 261162 h 1294832"/>
              <a:gd name="connsiteX73" fmla="*/ 174487 w 1459948"/>
              <a:gd name="connsiteY73" fmla="*/ 221406 h 1294832"/>
              <a:gd name="connsiteX74" fmla="*/ 134731 w 1459948"/>
              <a:gd name="connsiteY74" fmla="*/ 194902 h 1294832"/>
              <a:gd name="connsiteX75" fmla="*/ 81722 w 1459948"/>
              <a:gd name="connsiteY75" fmla="*/ 208154 h 1294832"/>
              <a:gd name="connsiteX76" fmla="*/ 94974 w 1459948"/>
              <a:gd name="connsiteY76" fmla="*/ 327423 h 1294832"/>
              <a:gd name="connsiteX77" fmla="*/ 81722 w 1459948"/>
              <a:gd name="connsiteY77" fmla="*/ 459945 h 1294832"/>
              <a:gd name="connsiteX78" fmla="*/ 41966 w 1459948"/>
              <a:gd name="connsiteY78" fmla="*/ 473197 h 1294832"/>
              <a:gd name="connsiteX79" fmla="*/ 2209 w 1459948"/>
              <a:gd name="connsiteY79" fmla="*/ 512954 h 129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459948" h="1294832">
                <a:moveTo>
                  <a:pt x="2209" y="512954"/>
                </a:moveTo>
                <a:cubicBezTo>
                  <a:pt x="0" y="532832"/>
                  <a:pt x="19878" y="565963"/>
                  <a:pt x="28713" y="592467"/>
                </a:cubicBezTo>
                <a:cubicBezTo>
                  <a:pt x="39136" y="623736"/>
                  <a:pt x="38154" y="640538"/>
                  <a:pt x="68470" y="658728"/>
                </a:cubicBezTo>
                <a:cubicBezTo>
                  <a:pt x="80448" y="665915"/>
                  <a:pt x="94974" y="667563"/>
                  <a:pt x="108226" y="671980"/>
                </a:cubicBezTo>
                <a:cubicBezTo>
                  <a:pt x="129221" y="692974"/>
                  <a:pt x="140082" y="711736"/>
                  <a:pt x="174487" y="711736"/>
                </a:cubicBezTo>
                <a:cubicBezTo>
                  <a:pt x="188456" y="711736"/>
                  <a:pt x="200992" y="702901"/>
                  <a:pt x="214244" y="698484"/>
                </a:cubicBezTo>
                <a:cubicBezTo>
                  <a:pt x="234346" y="685083"/>
                  <a:pt x="266323" y="658728"/>
                  <a:pt x="293757" y="658728"/>
                </a:cubicBezTo>
                <a:cubicBezTo>
                  <a:pt x="320627" y="658728"/>
                  <a:pt x="346766" y="667563"/>
                  <a:pt x="373270" y="671980"/>
                </a:cubicBezTo>
                <a:lnTo>
                  <a:pt x="452783" y="698484"/>
                </a:lnTo>
                <a:lnTo>
                  <a:pt x="492539" y="711736"/>
                </a:lnTo>
                <a:cubicBezTo>
                  <a:pt x="505366" y="750215"/>
                  <a:pt x="504272" y="758554"/>
                  <a:pt x="532296" y="791249"/>
                </a:cubicBezTo>
                <a:cubicBezTo>
                  <a:pt x="548558" y="810222"/>
                  <a:pt x="585305" y="844258"/>
                  <a:pt x="585305" y="844258"/>
                </a:cubicBezTo>
                <a:cubicBezTo>
                  <a:pt x="593262" y="876088"/>
                  <a:pt x="596462" y="914144"/>
                  <a:pt x="625061" y="937023"/>
                </a:cubicBezTo>
                <a:cubicBezTo>
                  <a:pt x="635969" y="945749"/>
                  <a:pt x="651566" y="945858"/>
                  <a:pt x="664818" y="950275"/>
                </a:cubicBezTo>
                <a:cubicBezTo>
                  <a:pt x="689469" y="974927"/>
                  <a:pt x="701109" y="983102"/>
                  <a:pt x="717826" y="1016536"/>
                </a:cubicBezTo>
                <a:cubicBezTo>
                  <a:pt x="724073" y="1029030"/>
                  <a:pt x="726661" y="1043041"/>
                  <a:pt x="731079" y="1056293"/>
                </a:cubicBezTo>
                <a:cubicBezTo>
                  <a:pt x="726661" y="1082797"/>
                  <a:pt x="729843" y="1111773"/>
                  <a:pt x="717826" y="1135806"/>
                </a:cubicBezTo>
                <a:cubicBezTo>
                  <a:pt x="691975" y="1187507"/>
                  <a:pt x="596520" y="1152116"/>
                  <a:pt x="572053" y="1149058"/>
                </a:cubicBezTo>
                <a:cubicBezTo>
                  <a:pt x="547041" y="1124047"/>
                  <a:pt x="511692" y="1078898"/>
                  <a:pt x="558800" y="1188815"/>
                </a:cubicBezTo>
                <a:cubicBezTo>
                  <a:pt x="570927" y="1217111"/>
                  <a:pt x="600570" y="1220407"/>
                  <a:pt x="625061" y="1228571"/>
                </a:cubicBezTo>
                <a:cubicBezTo>
                  <a:pt x="687947" y="1291457"/>
                  <a:pt x="654364" y="1273678"/>
                  <a:pt x="717826" y="1294832"/>
                </a:cubicBezTo>
                <a:cubicBezTo>
                  <a:pt x="722244" y="1281580"/>
                  <a:pt x="727691" y="1268627"/>
                  <a:pt x="731079" y="1255075"/>
                </a:cubicBezTo>
                <a:cubicBezTo>
                  <a:pt x="742400" y="1209791"/>
                  <a:pt x="730835" y="1186311"/>
                  <a:pt x="770835" y="1162310"/>
                </a:cubicBezTo>
                <a:cubicBezTo>
                  <a:pt x="782813" y="1155123"/>
                  <a:pt x="797340" y="1153475"/>
                  <a:pt x="810592" y="1149058"/>
                </a:cubicBezTo>
                <a:cubicBezTo>
                  <a:pt x="815009" y="1126971"/>
                  <a:pt x="806255" y="1096868"/>
                  <a:pt x="823844" y="1082797"/>
                </a:cubicBezTo>
                <a:cubicBezTo>
                  <a:pt x="838066" y="1071419"/>
                  <a:pt x="860562" y="1104194"/>
                  <a:pt x="876853" y="1096049"/>
                </a:cubicBezTo>
                <a:cubicBezTo>
                  <a:pt x="888028" y="1090461"/>
                  <a:pt x="860744" y="1076475"/>
                  <a:pt x="850348" y="1069545"/>
                </a:cubicBezTo>
                <a:cubicBezTo>
                  <a:pt x="833911" y="1058587"/>
                  <a:pt x="815009" y="1051876"/>
                  <a:pt x="797339" y="1043041"/>
                </a:cubicBezTo>
                <a:cubicBezTo>
                  <a:pt x="788504" y="1029789"/>
                  <a:pt x="781323" y="1015270"/>
                  <a:pt x="770835" y="1003284"/>
                </a:cubicBezTo>
                <a:cubicBezTo>
                  <a:pt x="662300" y="879243"/>
                  <a:pt x="737713" y="986732"/>
                  <a:pt x="678070" y="897267"/>
                </a:cubicBezTo>
                <a:cubicBezTo>
                  <a:pt x="650249" y="813802"/>
                  <a:pt x="628572" y="784910"/>
                  <a:pt x="664818" y="685232"/>
                </a:cubicBezTo>
                <a:cubicBezTo>
                  <a:pt x="669592" y="672104"/>
                  <a:pt x="691322" y="676397"/>
                  <a:pt x="704574" y="671980"/>
                </a:cubicBezTo>
                <a:cubicBezTo>
                  <a:pt x="717826" y="676397"/>
                  <a:pt x="734453" y="675354"/>
                  <a:pt x="744331" y="685232"/>
                </a:cubicBezTo>
                <a:cubicBezTo>
                  <a:pt x="754209" y="695109"/>
                  <a:pt x="750396" y="713010"/>
                  <a:pt x="757583" y="724988"/>
                </a:cubicBezTo>
                <a:cubicBezTo>
                  <a:pt x="764011" y="735702"/>
                  <a:pt x="775252" y="742658"/>
                  <a:pt x="784087" y="751493"/>
                </a:cubicBezTo>
                <a:cubicBezTo>
                  <a:pt x="807101" y="820534"/>
                  <a:pt x="782264" y="765779"/>
                  <a:pt x="823844" y="817754"/>
                </a:cubicBezTo>
                <a:cubicBezTo>
                  <a:pt x="833793" y="830191"/>
                  <a:pt x="839860" y="845524"/>
                  <a:pt x="850348" y="857510"/>
                </a:cubicBezTo>
                <a:cubicBezTo>
                  <a:pt x="877219" y="888220"/>
                  <a:pt x="916447" y="930315"/>
                  <a:pt x="956366" y="950275"/>
                </a:cubicBezTo>
                <a:cubicBezTo>
                  <a:pt x="968860" y="956522"/>
                  <a:pt x="982870" y="959110"/>
                  <a:pt x="996122" y="963528"/>
                </a:cubicBezTo>
                <a:cubicBezTo>
                  <a:pt x="1004957" y="976780"/>
                  <a:pt x="1016157" y="988730"/>
                  <a:pt x="1022626" y="1003284"/>
                </a:cubicBezTo>
                <a:cubicBezTo>
                  <a:pt x="1033973" y="1028814"/>
                  <a:pt x="1049131" y="1082797"/>
                  <a:pt x="1049131" y="1082797"/>
                </a:cubicBezTo>
                <a:cubicBezTo>
                  <a:pt x="1060217" y="1193661"/>
                  <a:pt x="1026790" y="1204149"/>
                  <a:pt x="1102139" y="1241823"/>
                </a:cubicBezTo>
                <a:cubicBezTo>
                  <a:pt x="1114633" y="1248070"/>
                  <a:pt x="1128644" y="1250658"/>
                  <a:pt x="1141896" y="1255075"/>
                </a:cubicBezTo>
                <a:cubicBezTo>
                  <a:pt x="1155148" y="1246240"/>
                  <a:pt x="1172818" y="1241823"/>
                  <a:pt x="1181653" y="1228571"/>
                </a:cubicBezTo>
                <a:cubicBezTo>
                  <a:pt x="1182341" y="1227540"/>
                  <a:pt x="1201380" y="1142583"/>
                  <a:pt x="1208157" y="1135806"/>
                </a:cubicBezTo>
                <a:cubicBezTo>
                  <a:pt x="1218034" y="1125929"/>
                  <a:pt x="1234052" y="1124287"/>
                  <a:pt x="1247913" y="1122554"/>
                </a:cubicBezTo>
                <a:cubicBezTo>
                  <a:pt x="1305064" y="1115410"/>
                  <a:pt x="1362766" y="1113719"/>
                  <a:pt x="1420192" y="1109302"/>
                </a:cubicBezTo>
                <a:cubicBezTo>
                  <a:pt x="1370183" y="1059293"/>
                  <a:pt x="1364419" y="1067205"/>
                  <a:pt x="1406939" y="950275"/>
                </a:cubicBezTo>
                <a:cubicBezTo>
                  <a:pt x="1411713" y="937147"/>
                  <a:pt x="1433444" y="941440"/>
                  <a:pt x="1446696" y="937023"/>
                </a:cubicBezTo>
                <a:cubicBezTo>
                  <a:pt x="1451113" y="923771"/>
                  <a:pt x="1459948" y="911236"/>
                  <a:pt x="1459948" y="897267"/>
                </a:cubicBezTo>
                <a:cubicBezTo>
                  <a:pt x="1459948" y="887668"/>
                  <a:pt x="1454179" y="772799"/>
                  <a:pt x="1433444" y="738241"/>
                </a:cubicBezTo>
                <a:cubicBezTo>
                  <a:pt x="1427016" y="727527"/>
                  <a:pt x="1417653" y="718164"/>
                  <a:pt x="1406939" y="711736"/>
                </a:cubicBezTo>
                <a:cubicBezTo>
                  <a:pt x="1308962" y="652949"/>
                  <a:pt x="1427961" y="752408"/>
                  <a:pt x="1327426" y="671980"/>
                </a:cubicBezTo>
                <a:cubicBezTo>
                  <a:pt x="1317670" y="664175"/>
                  <a:pt x="1308727" y="655231"/>
                  <a:pt x="1300922" y="645475"/>
                </a:cubicBezTo>
                <a:cubicBezTo>
                  <a:pt x="1290973" y="633038"/>
                  <a:pt x="1286855" y="615668"/>
                  <a:pt x="1274418" y="605719"/>
                </a:cubicBezTo>
                <a:cubicBezTo>
                  <a:pt x="1263510" y="596993"/>
                  <a:pt x="1247913" y="596884"/>
                  <a:pt x="1234661" y="592467"/>
                </a:cubicBezTo>
                <a:cubicBezTo>
                  <a:pt x="1167501" y="525304"/>
                  <a:pt x="1246519" y="612228"/>
                  <a:pt x="1194905" y="526206"/>
                </a:cubicBezTo>
                <a:cubicBezTo>
                  <a:pt x="1188477" y="515492"/>
                  <a:pt x="1177235" y="508537"/>
                  <a:pt x="1168400" y="499702"/>
                </a:cubicBezTo>
                <a:cubicBezTo>
                  <a:pt x="1136486" y="403959"/>
                  <a:pt x="1167703" y="507730"/>
                  <a:pt x="1141896" y="314171"/>
                </a:cubicBezTo>
                <a:cubicBezTo>
                  <a:pt x="1141843" y="313774"/>
                  <a:pt x="1121682" y="227696"/>
                  <a:pt x="1115392" y="221406"/>
                </a:cubicBezTo>
                <a:cubicBezTo>
                  <a:pt x="1105514" y="211528"/>
                  <a:pt x="1088887" y="212571"/>
                  <a:pt x="1075635" y="208154"/>
                </a:cubicBezTo>
                <a:cubicBezTo>
                  <a:pt x="980951" y="215437"/>
                  <a:pt x="879010" y="234042"/>
                  <a:pt x="784087" y="208154"/>
                </a:cubicBezTo>
                <a:cubicBezTo>
                  <a:pt x="772033" y="204866"/>
                  <a:pt x="766418" y="190484"/>
                  <a:pt x="757583" y="181649"/>
                </a:cubicBezTo>
                <a:cubicBezTo>
                  <a:pt x="753166" y="168397"/>
                  <a:pt x="744331" y="155862"/>
                  <a:pt x="744331" y="141893"/>
                </a:cubicBezTo>
                <a:cubicBezTo>
                  <a:pt x="744331" y="114459"/>
                  <a:pt x="770686" y="82482"/>
                  <a:pt x="784087" y="62380"/>
                </a:cubicBezTo>
                <a:cubicBezTo>
                  <a:pt x="779670" y="44710"/>
                  <a:pt x="786453" y="18742"/>
                  <a:pt x="770835" y="9371"/>
                </a:cubicBezTo>
                <a:cubicBezTo>
                  <a:pt x="755217" y="0"/>
                  <a:pt x="734117" y="14478"/>
                  <a:pt x="717826" y="22623"/>
                </a:cubicBezTo>
                <a:cubicBezTo>
                  <a:pt x="698944" y="32064"/>
                  <a:pt x="674180" y="74841"/>
                  <a:pt x="664818" y="88884"/>
                </a:cubicBezTo>
                <a:cubicBezTo>
                  <a:pt x="660401" y="102136"/>
                  <a:pt x="658753" y="116663"/>
                  <a:pt x="651566" y="128641"/>
                </a:cubicBezTo>
                <a:cubicBezTo>
                  <a:pt x="628437" y="167190"/>
                  <a:pt x="585192" y="168434"/>
                  <a:pt x="545548" y="181649"/>
                </a:cubicBezTo>
                <a:cubicBezTo>
                  <a:pt x="463669" y="208942"/>
                  <a:pt x="519713" y="193510"/>
                  <a:pt x="373270" y="208154"/>
                </a:cubicBezTo>
                <a:cubicBezTo>
                  <a:pt x="273339" y="241464"/>
                  <a:pt x="396516" y="196531"/>
                  <a:pt x="293757" y="247910"/>
                </a:cubicBezTo>
                <a:cubicBezTo>
                  <a:pt x="281263" y="254157"/>
                  <a:pt x="267252" y="256745"/>
                  <a:pt x="254000" y="261162"/>
                </a:cubicBezTo>
                <a:cubicBezTo>
                  <a:pt x="140066" y="185206"/>
                  <a:pt x="284219" y="276271"/>
                  <a:pt x="174487" y="221406"/>
                </a:cubicBezTo>
                <a:cubicBezTo>
                  <a:pt x="160241" y="214283"/>
                  <a:pt x="147983" y="203737"/>
                  <a:pt x="134731" y="194902"/>
                </a:cubicBezTo>
                <a:cubicBezTo>
                  <a:pt x="117061" y="199319"/>
                  <a:pt x="86956" y="190709"/>
                  <a:pt x="81722" y="208154"/>
                </a:cubicBezTo>
                <a:cubicBezTo>
                  <a:pt x="70228" y="246468"/>
                  <a:pt x="94974" y="287422"/>
                  <a:pt x="94974" y="327423"/>
                </a:cubicBezTo>
                <a:cubicBezTo>
                  <a:pt x="94974" y="371817"/>
                  <a:pt x="96893" y="418223"/>
                  <a:pt x="81722" y="459945"/>
                </a:cubicBezTo>
                <a:cubicBezTo>
                  <a:pt x="76948" y="473073"/>
                  <a:pt x="54460" y="466950"/>
                  <a:pt x="41966" y="473197"/>
                </a:cubicBezTo>
                <a:cubicBezTo>
                  <a:pt x="36378" y="475991"/>
                  <a:pt x="4418" y="493076"/>
                  <a:pt x="2209" y="51295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AutoShape 2" descr="data:image/jpeg;base64,/9j/4AAQSkZJRgABAQAAAQABAAD/2wCEAAkGBxQSEhUUEhQVFRQVFRcUFRUVGBUXFBUUFBQYGBUUGBQYHCggHBolHBUVITEhJSkrLi4uFx80ODMsNygtLisBCgoKDg0OGhAQGy0kICQsLCwsLCwxLDQsLDQsLCwsLCwsLCwsLCwsLCwsLC4sLCwsLCwsLCwsLCwsLCwsLCwsLP/AABEIAMYA/wMBIgACEQEDEQH/xAAcAAABBQEBAQAAAAAAAAAAAAAEAAECAwUGBwj/xABGEAACAQIEAgcFBQQHBwUAAAABAhEAAwQSITEFQQYTIlFhcYEyQpGhsRQjwdHwB1Lh8RYkM2JygqIVU1RjkrLiQ0SDw9L/xAAaAQADAQEBAQAAAAAAAAAAAAAAAQMCBAUG/8QAMBEAAgIBAwMCAwYHAAAAAAAAAAECEQMSITETQVEEIjJh8BQjcZGhsQVCUoHB0eH/2gAMAwEAAhEDEQA/AOAKU2SiCtNlr6Wjy7KMlLJV+WllpUBTkpBKvC0stFBZRkp8lX5afLSodg+Slkq/LSK0UFg+SnyVdlpwtFBYPkpurokrTZaVDsHKU3V0RlpZaKCyjJTZKvy0stKgsoyU2SiMtNlooLKclLJV+Wmy0qHZTkpwlXZacLRQWUZKfJV4WllooLKMlOEq7LT5aKCwfJTlKuC1LLRQ7B8lSCVblqSrRQWKKaKsIporooiNFNFTinilQyEUgKnFPFFAQAp4qUU8UgK4q/CYN7rhLalmPLQfEnQetFcJwHXXVTUKT2iBJVRqx+ANdNxT+qXwLCZEt5DsdXy6y255/rWoTyU9K5Kxjtb4OfxXAGt3epd1D5QQd7ckTkz8jOm2/wAaBwnD7l2ciE5fa2AHLUtAnwrpbuA+0XrZnKbgUH90ZpEzz1G9X2LHVX7mHuXYRC2X91pEt/mgQAfe7oioLPJLfko8avY57EdH76WutZIWYiZbUAjQciDv+MTlRXZ47pFceVYr1L+yMqnJBBUabjvBnc+dYV+zmEaeGgHrMVbFKbXuROaj2MiKUVbcSDFRirkyuKUVPLTRSoCBFNFTiniih2QilFTilFKgIRTgVOKQFFARilUwKeKKCyEU9SikBRQEIqUU+WpRRQyEVICpZacLRQECKaKsIpoqpMalFSpRTAjFOBUoonhmE626luYzMATvA5mPASfSsyaStjSvYt4PwtsRcyKYHvMQSFB0G3Mn9aVojgduSudtDGbsxHl+M103FsuGs21tLlQNtoM+ZDOc7sxE+HaHcKxsK0zyrhWdz9y4OjpqOzNy1jLeFRTatBbchWmCSQvZdiYkzJOvI6CuY409w33LEsM/fPZJlSAdtDPr51vcdttZw9nNbzoIuXO3GXMZEjy007/WuTxWOuM5eZkk6CNTqCI7tKhha1X+JWd1R2PR7h/VrmvsFW0wyqd9Nco82uKI7ye6hsRZ+1XLucAIA7B5H3eUElZjUAkT4a90ENiS2DttdUa3lfmAYPaYzrz/ANWlEpik6q5kGdixBJgL1clh6Fipjnl7hWHJ3q7jS7HAXLZEg6eB3B3ohcaoTI6ydOrYaFYOoPeDJ079eZlukvEy+KMtmCjJoIPZJzTH97MfIihNH9NNa7YS1xT7kJR0slibGYSN/rQBFGSV7/OlcVW/xRpynz+dXUiTQFSipkU1bMkIp4qRpqAGpRUopRSGRilFSpUUA0U9PSoAaKeKeKVAEYqUUhUqAGipAU8U4oA7C7DkSs6ECQIXTTSIjc/ChrmDw5Y/dmDzgg7ydttNZjaaxF4hv7RmYkySTET/AAqX27mCZywA0H3iTvrEE156xzXDOlyi+QvG8PsgSubnryEnsiDJOhHxFZV3DQeyQ2k6aHeIg86ud1IG4IJPfMkaeXh4eNUTPl8966scpLlkZJPgrAruegnRp8xvXlKLkItyBmLMYzZTyAnca5q5Tg2IS3ftvcTOisGK/Q+Ousc4ivRcT0hNy2r2WDEnVVBBGpmVbf67HnUvVZZNaIrnuUwwS9zKuknDewwJz6GABD5vdiO7w8e+s3hHB2UBr65QFEK0Zm0GmUGRuJmtbhHEMNEuzG8SGY3lKLnWSuUHsjfTWahxm6bhlWgj2WBiPGRXHCMo3Eu2nuAdJL4dbaF/adQRvAZYDGDrAB37q4tFiYI8PDvGmlF4jPmYzLZwxzTuJERtHpWtwjosbioc47YDLoezBEljy2bTWdKtCHS+InKWvghwzFviLbJcIJVVCEbnM40jSfZXu0FaHHG6iwbVrQOpzncmRHMamCwjxmNZoq3wq1hWVyxZywE7KACCTGpJ5VXe4bce3c60glnyqJ7REkqoOggRsNY8q58nPt4Kx435PM0uuMzGSXGXMZncEwfMCiLTEbka/Qc6J4vaIfJMKgCgcswRQzAbCTr6ms/WJnTwroxulZOW7o0GbT9aVB0JGkdxoIXyPKNNuVFYLEiNeex7/CuiM1LZknFrcJABBkA+PvAjuNCvbPLUd9GqBGlMPKuiOxJgLWyNxT27RO0VffG0d+tRtHtc59TH5UnMFEg9kjcetQitBDvpPLzoe5Z5j4d1aTFQPFKKlFPFMCEU9SinigCEU9SilFAERUhSAqQFACpAU4FSAoArJAopbQYeNZyPvOsb+X6NX2sZBIjTaoKS7m2n2Lxa/iPCor9avsPI150zW4Ppr+dOtrQr7FDtl11p0JkQfI7eVWFQdOWw8+6q3QrvqPnFZZpMPw3EHUjN21y5SCYOU8g3w18KtwOLueyjEdykj5A6fCsdvrt6VcjEr8x/P51nbsPfubeIt9kM8qSDEq4By76xHdsTvyrqOh7FFyvzDZRIJUHvXcazXCYbiLro3bUTCuAwUkycs7b1u4HHpdc/eEA+45kg6aKxmR3a1PJcoUzcaTtG5xS2WaCJB0/Qp2x1wIAshlGrEasYj4cvKszEWLmuW6B4SY+kc96Bx1/FW1KMzBT7uYMuvcJMelZjBSSVo05VuB8Zc3CZUKwGoA3jmCfp/OudfTs6ROu0/GtpcQ4EZjp38vjQuKVW3GpO66b10PFS2JKdvcDe13xl7j8o8abDIACvjqPOiWtCIB0I2/jVViyc5Hd+NJRphqtBCpyppjeqS5B12592nOavIqsXfBhoZyOdOqDWqXE7DnUpI32p2InbWNZ79PWoXrmhHOPrVs6UxXmRsN/wofGw1yB2h9Oe9Tirj4A/rxpFQdRp50oOlTCS7lIFPFTVZqTJFUsyVxSirIpZaYiqKmBT5alFAyMVIClFSApAZSsAGPhEfKoo0nXn8pgT86sVdZEan8xr8KOucOhBEgaGWyDtMJIg65RETPPbevPnPTR0RjYFaukEeGv5fSizic3r+hUMbhOry7kMgMlcusdqIJkDv/lQz/rzM/wrUJ2rQSjuE2roG/I/XSjbyyCOcSDWV5fr9b0bhr4gA/oafxqkZdmYku6KyxHpp+VStXY08Joq5ZDCj+BcGzEPdIS0mrZhLNAByonvEyInQ7a7VnI+nuxxWrYysJue7l4elO1oEkcyKO4rg0V4QkTMAiCIJjQeFCWmnzGh/nWoNSSFLZkVxBQQWbTYgxHmOdGW+JXCsTKzBkTvyM6cqDuKCCeWvyNM4ZdVJ10Mc9t6bjXYEwjNzqM0Ml0nx/XdVtt5HlVVNMw40WRSUazTCNqQcbd1MRXetyD46VW7gQPCiqrZPKlXgdlc0jSYVW9MQRZ2/W9TNV26sDUAMbVVOCJ5zV4au+6D9GrBtDFYgZ5J6tCJUBSVJK+8ZB0Ogj4QzzWONlMcXJ0efYXCXGWUt3HA0lUYjTxAiiGwVyNbdweat+VewYbpHhrt5sNqjoF0YQva2UMNA2xy9zDvqHFODg7CuOHrrdUXl6c8abDsN1YehqMV3+M4eV2msy8rDvrtj6iyDxUcmBUiK6BiOaqfMCmKWzui/AD6VTq/IzoMCKkBW2cLaPuD0LD8aj9gt+I8j+Yp9VC0M5jhWFZu0oLBYJIWYgaCYO87cwD3VvXb3Uoj3NXW5JGZBBEkCA50C668xrqIqPRqwwW4c4sZhIuMOQ0LBlBadG0899jOzh3JKWMJbvkpqWbWEn2XcBpYgCQR8a8fNP3nbBe0hxDheKayt66iJZKhUZ7it2JlWCgaEgATqT5ECuaywe8CZ9P5VvYHH4UYQC9avm7qsv2FRlOltesDLpPhHrWJieydVy76d87wdvhVvTvajGRbkC3y/hTK0HSOR+Ohpsv8qN4JhOsvKsT4aGTsNJGlVnKlZhK3QTw3EBiqk5SToWErvJnvida6XjPGL7KFW2b722LkMTllpgLIBMQp1OsjXWs2+n2cL1dxYyBboSSzHMf7TL3HJ2ddyOQoe3dBCB/u8zSCRIhG1YsQM0sIy7eIrmyT6lX2KRWngbB2r15iWtpbDKpckjODsM590QoIX2iB3ChnXKc37w9POmxN0KbjA5WymMpDW3udXJZm9oa8lmB38rLGHYINDECe+Yk6V0+nb4ZPL5BlJzFY7zVlqANT8+7lVr2yD4j9RQzOCYO289x5eXOul7EeRmHcIPxHlQ9qV2/ke6jsJazXVVjGYhZAzRJiQgMncaVq8XwlkAZAVZQFIKEF/wDmPqQpM7AmOcaARlNKSXcols2YaXuR/Luj5k1NF1mJ5a/j+dCX1g+H1/UU1u8R4itqXZi0+DR5aa+f0kUfwXh7X7yW1UtLDMAYhJGZieQjnWbgLqZhnJyHcrGby15zz9ddq63hHE0SThl6m3mUOXLNduRmO6NlVQubcDWPA1jNn0R2/wCDx49TMfimDDOeqCrlHbDOqrK6HKCdfKZ8Ky7etapR8SSxKLbAyhiSodhHZCCSBqDrA39AuJcMawQ2e04b9y4GPkQNR60vT5vak2PJDe0QC0opKZqsyDr8D+vKuttEKL0t5iFAJJIAA3JJ0A8a9QQrwnh5a4S7DZJkNeuGEtINgMxAkeLVjfs64Fmb7S47Kki0Dzf3n9Nh4z3VhdO+NLjsWbIeMNhc3WPyDIPvbk+AlB/njlXj/wAS9UkqXb9zv9Hht2zHucTFhRexN3NcxdyV5AxmzXZ91SXgHkI2g16v0K44cVaKXdbqQC0QGUjskn97RgR/dmvl7pDxU4m8X1CKBbtKd0tJoi+fM+JNdP0N6XXLKrY6xkkrkuBspEZhkY9wBMT3kHSI8eMJ4qyc+V+v6HfqjkuH5M+heJYCucxmCroei3FPtOHt9ZHWlW5yXW2wQ3I5akfGlj8FXp4c1pNHJkhTaZwt/CUHcsEV1mJwlZmIwnhXoQynNKBz5BpBq0L2GoQ26upJkmgwZLFmwSxs6EFLZm9BzFpeNAWmN5iOemNxTpJegWkIVJ+7tky5EkjOw3MnbXfw1M4nxy392os+2Mqi4RcYDLDGS+QaFgFDaAgETArjGcWoIPWOLmVh3lcxl57KkTM6V5cY92dTfZG3hr922r2GuW1R2L5PdkCIDiSBGmkg1i4u0gYqukHYjs+QMnbb05iKMbClySGjIG6ojZSQIbXdSVnXkdIrPxV52XthGklQ6SCGDQynl6HvNdaaS2W3YixFYjxMes12XR7h72bbG9IH+6IVlto9vM1xiDKkppEaZddxWT0YusW6xGUOiGcxIzp7wkI3LfTYHzrTxWMdWDLeZbasCvaGVWBEAT4x8dhzWRanpX4ji6VsyON3LStmVUIVdYbLpm7Mln7W59o67TtQ+Nc3yM0kDNdBUs8ZNyR7QUxsw5k8hTYw4dZe4ysCzQNGDtmknLz7Rj41n4viFxgxUspIPYCkMUkqMwH0JiJqMkoqrNJ3ua/G+K3bqqn3ji2ALZa2ik9WAG0TTfSBlkEnWhcPxUzLSBCiDM7EQFgRPifOtjgPBXvWLl43VViqHqiDnmJBzd5hj4QdhFZSkNoWCYgNlIbtbk8vQiR41qEfmEmNfxLABoInv8PD1o3D4XNZuNzIlFlCWO+hOvhAEyfOAse0qFuFhcQEAR2GM8j/AD/Ctt2W7by2snVgLaD3Sod8sAsAQAok7CSMp1OpG82SVJChFclvQzDK97PCNcUHLabMAfdLyNIAY6E+cAE0RisF1lu4x6lOpuMgZIBuuAGKhYEBUIj1gUZwq+bGFIS3kBUB37Oa8xDMVEboJAksNuWoqi7hs2GKW7Zm+xcsq/2d5YNtFEnRkLN4z51F5G8tm9K0UcvctgmD6GgHUqcvjpR2OssR3MPSe+gresjmO/x21rvmc8TpehTgSvXFGuOFVEAFwlROZ7xEraHMAzudImtu/hb9y5dVOpE3BbN50dCdZGTrBEkTOpOh11q7otw9bNm3fWyXuNJNxwqxczQArNqtoKGLONCTE8gBjOL3O21x0u3GKxA/q4MvkV5PamACIkZTrDV5eR3N0dceEYnGsE74gor2bRKgFRcZUzLId7edIQMxmDpoe+rcPw/OzIZF4Adh2sjNpBbP2QRI075nWgOk9xsyOFUK9olerUAK4IkESdihGh1DEwIMAYdLlzq2F3MywMhjQHfxkxzPr32xyUfgJyV/EbFqxD5ToVOoblB1B105zqNjWnhOBnEX1sqQc2rMNQiDc+YHzIFCcCKTeYoXYZ5hsqDcEq+fWROkRDV6J0K4cuFwzYi8crXF61yxJFu0qyBJ2EDMfPwrWT1O9rx+4o4tv7g/T7jq8Owa2rByXLim1ZjUoijt3fHKD6sy99eE9Kcb1VlcKujNFy9BOinW1ZPiBDHxI8a6XpN0i+03L2Ouj7tCEw9tp11m1bI05g3G+HIV5m7tccsxJZiSxO5JMk15C+9yW+I/ud7+7hpXLHw9hmMKpJ7gCfWugwHDE6rOyyQQDJI0Of8A/MetZgtEBYfIGEn2tYJ0hRrz3rpssJlhoJWdFGmZojtbaxWPUTdKn3K4MaTdrsE8A4+1q5bKsc1s/dMrAiAQApiQdT6ia9+6P8YXG2EcgI7BuzI7XVkKzKNysmPA/E/MeGww5SAN5iZm2dxXb8J4w9m9ZuK/atiFBOjI6K7qAdATJmN4J3E1KORYZ7cMpPE8sPmey4nCVnX8HWp0d4wmNsLdUZTqrLrow3AJ30g+tHvgpr1IZdrR50o06ZxWIwNZ97BEcq71+H+FCX8Io3iuiOcm4HkHSzFC9ls4VJUM0XWchgpYljofZnKNBrAPM0Ngeg2OuoEW04tHV7zFbTOBPZVGObIdDMDbnNd1+zzg4ut9qeyFtwGsFhJZmCjrCDrpkJAMAdYSPDR4v+0CxYxyYYkFZKXW7rhiFB27PPxMaEGozzRhx9fXc1GDkef4foTiLDGbYZZJ1ZYbNHunaO1z1pXOit0MAqjI2rAssqZ3nMJ3Ne038OriRBB1BGoIOxmsfGcJq2PKjEoHlvR/gmKwzF+rBzIyMnWW+0GjmHEagGrsX0ee6wL2BorbFCM26iC+gBk7kzBM8+1xGBy1nXrwXdh8ar04zdmNTRx9volczKotQkMS5ZQ3bMlBBkSeY25V1OA6F22U9a6283tC12nOnNzpPLY6U320cmqQxZ8ap0mlS2M6l3NheheCAlAxYGcxdsx5a5Y08Nqw+JdH7SkykySTJJ1O51nWibWPcd9EHH9YIYa1iOOUXvuackzl/wDZVkMGPWHLyZldfVWU0dbdItK/bSzIRHUFYO4IWJ1M+POanjrcVmXHrpWGE1uiWuUTdTHKFyplVYgdgSCBAiCIAJJAAGsEzzos2LXWm4zlpXaCuS4AQjplbltBnSRzrE6ynF80n6OA+uwjHYKdR1YPPKGXNGxymQD5QPAVncJ4dnxNuVBVWzvmZUTIuvaZgQFmATB30BJAo3r6il0o4dQJBmCJU+BHMeFUli9jijCn7rOi49Z+0lbhuAh80FmZLWW3DJ1dkGSk7kzsD3Cn4lxSxhcPZtpZNzskIxUZc2js4WRMiGz6mAuuuag8dxB8a4ZmVBmXQARbzdjOZkvAEk9wA7qp6Xcdsi4gw9x2S1bCKdxmg9qYmfZG3IARpXkPHJOn2OzUmtjnOkeKxPWqGt5LQUdchyFRdUFrpJRYRnIkqANc2/apsM6EBio6twMpYCYkdh+WgIA56UPZ4kzYoW3H3dwFS5HZa46QsySAo7HwnxrUwdrqmgErbEHskakkghdfAa8sw8K6Ma50715Jy7WHYQtddLYgi64LMG1ZjcXtOQAC2U7cwN5rd/arxwuycPsnV8rXyNlWZS2eUaFmE7BR71YWExXUdW5UsEYP1ZUOEBvKc+sFQWjtzI131FczfD3TduBhee+7NdYkoziR90gAYgHUGeQA2Fef6jU17Fu/0OrDpTuXY5TpVxYXnW3a/sLAKW/7xPt3T4sR8AKAwdnUE+J/0MfwrQxvR2/bdOuB7UEkawpncnZuy2h108RJNnhRB0IOhAmfLu31NRbjjjoRbGnOWpkcXbUICSF7Gh155x7o8RW/jNYA7iD6EfQms+5wkuBmu5hBGiEgE6byJiflRZQ5u1duHQyItpEFcsKokjby0rin7kt+L8nZGVNgvDjqYUyWUwY12EAbe6O+tPFgRZkgENaJMxAFtRmnlBrKTBiSAlzaNQWJAn4DWrvshPZW1PPuPwilOKcrv6/McZNKjp+BdNbtprOVlPUoSEKwjznznTd+0Zjzju9W6PdLlxOaciDQoVdbhgjZ1XVTz5iDvXzxxHCsEIKWk21YKANebEmeXKptaUGXUBioIOUEjsACGB8jXThyaVu7ObNi1PZH1NZxCts6n1E/Cuf6THUDXXz/AArwO30hxNtH6m9cUqhYdolQF19gyDoCKzsV07xlxwxukHKF07MwIJhYG8n1rsxZVdnJkxuOx73096Spw3Ci3aIW6yFbXPq0UQbp8tAO9iOQNfOtoG/ca6ZKqTEk5i2RmBnzWSfzr0npl0N4hxDENcPVKjEe0+uVdFUBQYUCYHjJ1q/hn7PHtrDmxtEZ7hGzCYCrrDHnUpxyP4UUxuC+Jmh+znpgbATD4kk2nIFu4f8A02cSEb+6T8Pp6XxPFi0sxMnSvOMZ0NsFCjXbVtN/eLyBAOdrgEx3KB4VtYK9bSzbsvijfW2uUEgMx10koJMDSqelxZVtNGc88bdwZZjYu+0WA7hIoB7FtNlHmRP1rR+02jtbvN5Wrn1IFNAbbC3T/ia2o+BuT8q9JSa2ONpMxmflAj0ru+D8PtNh7U5WOQSdN+Y/D0rBTBt/w9kf4nk/AIfrRtmw426pP8Kk/iKnllqRqCo1bvBLfu5flWLxPCC3smbwUSflRRttzc+igfWaQtf3mPw/AVOLa7m2YDW3b/2zEeOVfqarbgYbfD5f/kUfSa6TIPH4mllqvXa4/wA/7MaE+TlW6KT3Dzcn/wCul/RH/mAehP5V1UUstP7Tk8h0o+DlP6ID/e/6P/KrB0TXncP/AEj866crTZaX2nJ5DpQ8HMf0OQyDcfUEGABodCKqXoJaCOnWP94ylni31kLqFD5ZCzJjnMbaV1mWny1Oc3PeRqMVHg5W/wBB7DKFJbbKT2ZI1jWNInSKCt/s5sqGC374BMgSpCjMGAURoJANdtlpZazY6MBujQNprZuv2gAWhc+URCgnQDsjYCqML0OtIGGdyHbMQQsBogEQOW/ma6aKUUXvY62o5DivQCxiHW473AyqqdkIAyrPtAg5jqdd5NVW/wBnlhdneO6LcfSuzimipSxQlyjccko8HJp0Gsj37nwtDlH7lTToTaBkXb4Pg1oCO6OrrqstLLWfs+L+lGutk8nKt0HsHQveP+ZB6aJSboPhyAC14gd9z/x28K6qKUVpYca/lQurPyckf2e4EiGtFvN3/Aij16IYSQepkgAavcOgAAHtdwFb0VILWunDwha5eWYg6MYTX+r29QQZkyCII1O1Nb6JYH/hMP62kP1FbuWpKlNRiuEZbb5OaToxcP8AaYl2/wCr65qNs9Hba7kt5wf+4GtiBTRVnmm+5NY4oFs8MtLso9AB/wBsVeLK/wA9frU4pVNybNUIIO4VOKjSmlYycVKKrmnpASNRpGmosYjTTT000WAxNKaeaU0WAxmlSLUi1ADRTxTZqRegBEUoqJakXoAnFNFQzGmJoAmaVV60qALJpTVUUooAsmkWqqKVMCzNUs9Ug1KaALM9SV6qmpKaBE5pTVBemzVkZfNODVGamz0AETTTVGemzUAEzTFqoz0xakBfmpZqHz0i9MAjPTZqoLU2agYRmpiaHzUi1IC+aU0Pnpi1MAnMKWYUKbo76icQo5igAwtTZqz3x6Ddx8aHu8bsru4pqMnwhWjYz0i1YDdJLI94n0qpulNvkGNb6U/AtcfJ0ZNKa5n+ks+zbJp/9s3m9m3HnNHRl3FrR0malNc6L+Kb91fSrFw99t7keQo0Vy0PV8jdLioteUcxWMvDGPtXG+MVYnC05lj5k0qj5C34NI4tP3h8qgcenfVFvAWx7o9auW0o2UUvaPcmMavKasTETyNMKmp1otBRUWqOelSrAxF6bPSpUgK7uJy7zQlziwGkH5U1KqwimZbHTiDNsAKvV2PP4UqVZkqBblqz31Fr0UqVZRoHvcQC8jWbf6RgbIaVKunFjjLklKTQFc6VNyQUO/Se6e6lSrqWCHgk8kih+kN086pfjl0+8aVKtLHDwZ1vyV/7Sut7xqxLVx93+tPSrM/bwajvyEJwUt7T0Xa6PJpJJpqVcss0/JZY4hlrgtocpoyzgLY2UfKmpVJzk+WaUUglLajYCrA0cqVKsGiXWUjcpUqQDi7SNylSoAXWmn6001KmgJC9Trep6VID/9k=">
            <a:extLst>
              <a:ext uri="{FF2B5EF4-FFF2-40B4-BE49-F238E27FC236}">
                <a16:creationId xmlns:a16="http://schemas.microsoft.com/office/drawing/2014/main" id="{ED547A2F-5ABC-4022-BF69-0E54932EF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9224" name="AutoShape 4" descr="data:image/jpeg;base64,/9j/4AAQSkZJRgABAQAAAQABAAD/2wCEAAkGBxQSEhUUEhQVFRQVFRcUFRUVGBUXFBUUFBQYGBUUGBQYHCggHBolHBUVITEhJSkrLi4uFx80ODMsNygtLisBCgoKDg0OGhAQGy0kICQsLCwsLCwxLDQsLDQsLCwsLCwsLCwsLCwsLCwsLC4sLCwsLCwsLCwsLCwsLCwsLCwsLP/AABEIAMYA/wMBIgACEQEDEQH/xAAcAAABBQEBAQAAAAAAAAAAAAAEAAECAwUGBwj/xABGEAACAQIEAgcFBQQHBwUAAAABAhEAAwQSITEFQQYTIlFhcYEyQpGhsRQjwdHwB1Lh8RYkM2JygqIVU1RjkrLiQ0SDw9L/xAAaAQADAQEBAQAAAAAAAAAAAAAAAQMCBAUG/8QAMBEAAgIBAwMCAwYHAAAAAAAAAAECEQMSITETQVEEIjJh8BQjcZGhsQVCUoHB0eH/2gAMAwEAAhEDEQA/AOAKU2SiCtNlr6Wjy7KMlLJV+WllpUBTkpBKvC0stFBZRkp8lX5afLSodg+Slkq/LSK0UFg+SnyVdlpwtFBYPkpurokrTZaVDsHKU3V0RlpZaKCyjJTZKvy0stKgsoyU2SiMtNlooLKclLJV+Wmy0qHZTkpwlXZacLRQWUZKfJV4WllooLKMlOEq7LT5aKCwfJTlKuC1LLRQ7B8lSCVblqSrRQWKKaKsIporooiNFNFTinilQyEUgKnFPFFAQAp4qUU8UgK4q/CYN7rhLalmPLQfEnQetFcJwHXXVTUKT2iBJVRqx+ANdNxT+qXwLCZEt5DsdXy6y255/rWoTyU9K5Kxjtb4OfxXAGt3epd1D5QQd7ckTkz8jOm2/wAaBwnD7l2ciE5fa2AHLUtAnwrpbuA+0XrZnKbgUH90ZpEzz1G9X2LHVX7mHuXYRC2X91pEt/mgQAfe7oioLPJLfko8avY57EdH76WutZIWYiZbUAjQciDv+MTlRXZ47pFceVYr1L+yMqnJBBUabjvBnc+dYV+zmEaeGgHrMVbFKbXuROaj2MiKUVbcSDFRirkyuKUVPLTRSoCBFNFTiniih2QilFTilFKgIRTgVOKQFFARilUwKeKKCyEU9SikBRQEIqUU+WpRRQyEVICpZacLRQECKaKsIpoqpMalFSpRTAjFOBUoonhmE626luYzMATvA5mPASfSsyaStjSvYt4PwtsRcyKYHvMQSFB0G3Mn9aVojgduSudtDGbsxHl+M103FsuGs21tLlQNtoM+ZDOc7sxE+HaHcKxsK0zyrhWdz9y4OjpqOzNy1jLeFRTatBbchWmCSQvZdiYkzJOvI6CuY409w33LEsM/fPZJlSAdtDPr51vcdttZw9nNbzoIuXO3GXMZEjy007/WuTxWOuM5eZkk6CNTqCI7tKhha1X+JWd1R2PR7h/VrmvsFW0wyqd9Nco82uKI7ye6hsRZ+1XLucAIA7B5H3eUElZjUAkT4a90ENiS2DttdUa3lfmAYPaYzrz/ANWlEpik6q5kGdixBJgL1clh6Fipjnl7hWHJ3q7jS7HAXLZEg6eB3B3ohcaoTI6ydOrYaFYOoPeDJ079eZlukvEy+KMtmCjJoIPZJzTH97MfIihNH9NNa7YS1xT7kJR0slibGYSN/rQBFGSV7/OlcVW/xRpynz+dXUiTQFSipkU1bMkIp4qRpqAGpRUopRSGRilFSpUUA0U9PSoAaKeKeKVAEYqUUhUqAGipAU8U4oA7C7DkSs6ECQIXTTSIjc/ChrmDw5Y/dmDzgg7ydttNZjaaxF4hv7RmYkySTET/AAqX27mCZywA0H3iTvrEE156xzXDOlyi+QvG8PsgSubnryEnsiDJOhHxFZV3DQeyQ2k6aHeIg86ud1IG4IJPfMkaeXh4eNUTPl8966scpLlkZJPgrAruegnRp8xvXlKLkItyBmLMYzZTyAnca5q5Tg2IS3ftvcTOisGK/Q+Ousc4ivRcT0hNy2r2WDEnVVBBGpmVbf67HnUvVZZNaIrnuUwwS9zKuknDewwJz6GABD5vdiO7w8e+s3hHB2UBr65QFEK0Zm0GmUGRuJmtbhHEMNEuzG8SGY3lKLnWSuUHsjfTWahxm6bhlWgj2WBiPGRXHCMo3Eu2nuAdJL4dbaF/adQRvAZYDGDrAB37q4tFiYI8PDvGmlF4jPmYzLZwxzTuJERtHpWtwjosbioc47YDLoezBEljy2bTWdKtCHS+InKWvghwzFviLbJcIJVVCEbnM40jSfZXu0FaHHG6iwbVrQOpzncmRHMamCwjxmNZoq3wq1hWVyxZywE7KACCTGpJ5VXe4bce3c60glnyqJ7REkqoOggRsNY8q58nPt4Kx435PM0uuMzGSXGXMZncEwfMCiLTEbka/Qc6J4vaIfJMKgCgcswRQzAbCTr6ms/WJnTwroxulZOW7o0GbT9aVB0JGkdxoIXyPKNNuVFYLEiNeex7/CuiM1LZknFrcJABBkA+PvAjuNCvbPLUd9GqBGlMPKuiOxJgLWyNxT27RO0VffG0d+tRtHtc59TH5UnMFEg9kjcetQitBDvpPLzoe5Z5j4d1aTFQPFKKlFPFMCEU9SinigCEU9SilFAERUhSAqQFACpAU4FSAoArJAopbQYeNZyPvOsb+X6NX2sZBIjTaoKS7m2n2Lxa/iPCor9avsPI150zW4Ppr+dOtrQr7FDtl11p0JkQfI7eVWFQdOWw8+6q3QrvqPnFZZpMPw3EHUjN21y5SCYOU8g3w18KtwOLueyjEdykj5A6fCsdvrt6VcjEr8x/P51nbsPfubeIt9kM8qSDEq4By76xHdsTvyrqOh7FFyvzDZRIJUHvXcazXCYbiLro3bUTCuAwUkycs7b1u4HHpdc/eEA+45kg6aKxmR3a1PJcoUzcaTtG5xS2WaCJB0/Qp2x1wIAshlGrEasYj4cvKszEWLmuW6B4SY+kc96Bx1/FW1KMzBT7uYMuvcJMelZjBSSVo05VuB8Zc3CZUKwGoA3jmCfp/OudfTs6ROu0/GtpcQ4EZjp38vjQuKVW3GpO66b10PFS2JKdvcDe13xl7j8o8abDIACvjqPOiWtCIB0I2/jVViyc5Hd+NJRphqtBCpyppjeqS5B12592nOavIqsXfBhoZyOdOqDWqXE7DnUpI32p2InbWNZ79PWoXrmhHOPrVs6UxXmRsN/wofGw1yB2h9Oe9Tirj4A/rxpFQdRp50oOlTCS7lIFPFTVZqTJFUsyVxSirIpZaYiqKmBT5alFAyMVIClFSApAZSsAGPhEfKoo0nXn8pgT86sVdZEan8xr8KOucOhBEgaGWyDtMJIg65RETPPbevPnPTR0RjYFaukEeGv5fSizic3r+hUMbhOry7kMgMlcusdqIJkDv/lQz/rzM/wrUJ2rQSjuE2roG/I/XSjbyyCOcSDWV5fr9b0bhr4gA/oafxqkZdmYku6KyxHpp+VStXY08Joq5ZDCj+BcGzEPdIS0mrZhLNAByonvEyInQ7a7VnI+nuxxWrYysJue7l4elO1oEkcyKO4rg0V4QkTMAiCIJjQeFCWmnzGh/nWoNSSFLZkVxBQQWbTYgxHmOdGW+JXCsTKzBkTvyM6cqDuKCCeWvyNM4ZdVJ10Mc9t6bjXYEwjNzqM0Ml0nx/XdVtt5HlVVNMw40WRSUazTCNqQcbd1MRXetyD46VW7gQPCiqrZPKlXgdlc0jSYVW9MQRZ2/W9TNV26sDUAMbVVOCJ5zV4au+6D9GrBtDFYgZ5J6tCJUBSVJK+8ZB0Ogj4QzzWONlMcXJ0efYXCXGWUt3HA0lUYjTxAiiGwVyNbdweat+VewYbpHhrt5sNqjoF0YQva2UMNA2xy9zDvqHFODg7CuOHrrdUXl6c8abDsN1YehqMV3+M4eV2msy8rDvrtj6iyDxUcmBUiK6BiOaqfMCmKWzui/AD6VTq/IzoMCKkBW2cLaPuD0LD8aj9gt+I8j+Yp9VC0M5jhWFZu0oLBYJIWYgaCYO87cwD3VvXb3Uoj3NXW5JGZBBEkCA50C668xrqIqPRqwwW4c4sZhIuMOQ0LBlBadG0899jOzh3JKWMJbvkpqWbWEn2XcBpYgCQR8a8fNP3nbBe0hxDheKayt66iJZKhUZ7it2JlWCgaEgATqT5ECuaywe8CZ9P5VvYHH4UYQC9avm7qsv2FRlOltesDLpPhHrWJieydVy76d87wdvhVvTvajGRbkC3y/hTK0HSOR+Ohpsv8qN4JhOsvKsT4aGTsNJGlVnKlZhK3QTw3EBiqk5SToWErvJnvida6XjPGL7KFW2b722LkMTllpgLIBMQp1OsjXWs2+n2cL1dxYyBboSSzHMf7TL3HJ2ddyOQoe3dBCB/u8zSCRIhG1YsQM0sIy7eIrmyT6lX2KRWngbB2r15iWtpbDKpckjODsM590QoIX2iB3ChnXKc37w9POmxN0KbjA5WymMpDW3udXJZm9oa8lmB38rLGHYINDECe+Yk6V0+nb4ZPL5BlJzFY7zVlqANT8+7lVr2yD4j9RQzOCYO289x5eXOul7EeRmHcIPxHlQ9qV2/ke6jsJazXVVjGYhZAzRJiQgMncaVq8XwlkAZAVZQFIKEF/wDmPqQpM7AmOcaARlNKSXcols2YaXuR/Luj5k1NF1mJ5a/j+dCX1g+H1/UU1u8R4itqXZi0+DR5aa+f0kUfwXh7X7yW1UtLDMAYhJGZieQjnWbgLqZhnJyHcrGby15zz9ddq63hHE0SThl6m3mUOXLNduRmO6NlVQubcDWPA1jNn0R2/wCDx49TMfimDDOeqCrlHbDOqrK6HKCdfKZ8Ky7etapR8SSxKLbAyhiSodhHZCCSBqDrA39AuJcMawQ2e04b9y4GPkQNR60vT5vak2PJDe0QC0opKZqsyDr8D+vKuttEKL0t5iFAJJIAA3JJ0A8a9QQrwnh5a4S7DZJkNeuGEtINgMxAkeLVjfs64Fmb7S47Kki0Dzf3n9Nh4z3VhdO+NLjsWbIeMNhc3WPyDIPvbk+AlB/njlXj/wAS9UkqXb9zv9Hht2zHucTFhRexN3NcxdyV5AxmzXZ91SXgHkI2g16v0K44cVaKXdbqQC0QGUjskn97RgR/dmvl7pDxU4m8X1CKBbtKd0tJoi+fM+JNdP0N6XXLKrY6xkkrkuBspEZhkY9wBMT3kHSI8eMJ4qyc+V+v6HfqjkuH5M+heJYCucxmCroei3FPtOHt9ZHWlW5yXW2wQ3I5akfGlj8FXp4c1pNHJkhTaZwt/CUHcsEV1mJwlZmIwnhXoQynNKBz5BpBq0L2GoQ26upJkmgwZLFmwSxs6EFLZm9BzFpeNAWmN5iOemNxTpJegWkIVJ+7tky5EkjOw3MnbXfw1M4nxy392os+2Mqi4RcYDLDGS+QaFgFDaAgETArjGcWoIPWOLmVh3lcxl57KkTM6V5cY92dTfZG3hr922r2GuW1R2L5PdkCIDiSBGmkg1i4u0gYqukHYjs+QMnbb05iKMbClySGjIG6ojZSQIbXdSVnXkdIrPxV52XthGklQ6SCGDQynl6HvNdaaS2W3YixFYjxMes12XR7h72bbG9IH+6IVlto9vM1xiDKkppEaZddxWT0YusW6xGUOiGcxIzp7wkI3LfTYHzrTxWMdWDLeZbasCvaGVWBEAT4x8dhzWRanpX4ji6VsyON3LStmVUIVdYbLpm7Mln7W59o67TtQ+Nc3yM0kDNdBUs8ZNyR7QUxsw5k8hTYw4dZe4ysCzQNGDtmknLz7Rj41n4viFxgxUspIPYCkMUkqMwH0JiJqMkoqrNJ3ua/G+K3bqqn3ji2ALZa2ik9WAG0TTfSBlkEnWhcPxUzLSBCiDM7EQFgRPifOtjgPBXvWLl43VViqHqiDnmJBzd5hj4QdhFZSkNoWCYgNlIbtbk8vQiR41qEfmEmNfxLABoInv8PD1o3D4XNZuNzIlFlCWO+hOvhAEyfOAse0qFuFhcQEAR2GM8j/AD/Ctt2W7by2snVgLaD3Sod8sAsAQAok7CSMp1OpG82SVJChFclvQzDK97PCNcUHLabMAfdLyNIAY6E+cAE0RisF1lu4x6lOpuMgZIBuuAGKhYEBUIj1gUZwq+bGFIS3kBUB37Oa8xDMVEboJAksNuWoqi7hs2GKW7Zm+xcsq/2d5YNtFEnRkLN4z51F5G8tm9K0UcvctgmD6GgHUqcvjpR2OssR3MPSe+gresjmO/x21rvmc8TpehTgSvXFGuOFVEAFwlROZ7xEraHMAzudImtu/hb9y5dVOpE3BbN50dCdZGTrBEkTOpOh11q7otw9bNm3fWyXuNJNxwqxczQArNqtoKGLONCTE8gBjOL3O21x0u3GKxA/q4MvkV5PamACIkZTrDV5eR3N0dceEYnGsE74gor2bRKgFRcZUzLId7edIQMxmDpoe+rcPw/OzIZF4Adh2sjNpBbP2QRI075nWgOk9xsyOFUK9olerUAK4IkESdihGh1DEwIMAYdLlzq2F3MywMhjQHfxkxzPr32xyUfgJyV/EbFqxD5ToVOoblB1B105zqNjWnhOBnEX1sqQc2rMNQiDc+YHzIFCcCKTeYoXYZ5hsqDcEq+fWROkRDV6J0K4cuFwzYi8crXF61yxJFu0qyBJ2EDMfPwrWT1O9rx+4o4tv7g/T7jq8Owa2rByXLim1ZjUoijt3fHKD6sy99eE9Kcb1VlcKujNFy9BOinW1ZPiBDHxI8a6XpN0i+03L2Ouj7tCEw9tp11m1bI05g3G+HIV5m7tccsxJZiSxO5JMk15C+9yW+I/ud7+7hpXLHw9hmMKpJ7gCfWugwHDE6rOyyQQDJI0Of8A/MetZgtEBYfIGEn2tYJ0hRrz3rpssJlhoJWdFGmZojtbaxWPUTdKn3K4MaTdrsE8A4+1q5bKsc1s/dMrAiAQApiQdT6ia9+6P8YXG2EcgI7BuzI7XVkKzKNysmPA/E/MeGww5SAN5iZm2dxXb8J4w9m9ZuK/atiFBOjI6K7qAdATJmN4J3E1KORYZ7cMpPE8sPmey4nCVnX8HWp0d4wmNsLdUZTqrLrow3AJ30g+tHvgpr1IZdrR50o06ZxWIwNZ97BEcq71+H+FCX8Io3iuiOcm4HkHSzFC9ls4VJUM0XWchgpYljofZnKNBrAPM0Ngeg2OuoEW04tHV7zFbTOBPZVGObIdDMDbnNd1+zzg4ut9qeyFtwGsFhJZmCjrCDrpkJAMAdYSPDR4v+0CxYxyYYkFZKXW7rhiFB27PPxMaEGozzRhx9fXc1GDkef4foTiLDGbYZZJ1ZYbNHunaO1z1pXOit0MAqjI2rAssqZ3nMJ3Ne038OriRBB1BGoIOxmsfGcJq2PKjEoHlvR/gmKwzF+rBzIyMnWW+0GjmHEagGrsX0ee6wL2BorbFCM26iC+gBk7kzBM8+1xGBy1nXrwXdh8ar04zdmNTRx9volczKotQkMS5ZQ3bMlBBkSeY25V1OA6F22U9a6283tC12nOnNzpPLY6U320cmqQxZ8ap0mlS2M6l3NheheCAlAxYGcxdsx5a5Y08Nqw+JdH7SkykySTJJ1O51nWibWPcd9EHH9YIYa1iOOUXvuackzl/wDZVkMGPWHLyZldfVWU0dbdItK/bSzIRHUFYO4IWJ1M+POanjrcVmXHrpWGE1uiWuUTdTHKFyplVYgdgSCBAiCIAJJAAGsEzzos2LXWm4zlpXaCuS4AQjplbltBnSRzrE6ynF80n6OA+uwjHYKdR1YPPKGXNGxymQD5QPAVncJ4dnxNuVBVWzvmZUTIuvaZgQFmATB30BJAo3r6il0o4dQJBmCJU+BHMeFUli9jijCn7rOi49Z+0lbhuAh80FmZLWW3DJ1dkGSk7kzsD3Cn4lxSxhcPZtpZNzskIxUZc2js4WRMiGz6mAuuuag8dxB8a4ZmVBmXQARbzdjOZkvAEk9wA7qp6Xcdsi4gw9x2S1bCKdxmg9qYmfZG3IARpXkPHJOn2OzUmtjnOkeKxPWqGt5LQUdchyFRdUFrpJRYRnIkqANc2/apsM6EBio6twMpYCYkdh+WgIA56UPZ4kzYoW3H3dwFS5HZa46QsySAo7HwnxrUwdrqmgErbEHskakkghdfAa8sw8K6Ma50715Jy7WHYQtddLYgi64LMG1ZjcXtOQAC2U7cwN5rd/arxwuycPsnV8rXyNlWZS2eUaFmE7BR71YWExXUdW5UsEYP1ZUOEBvKc+sFQWjtzI131FczfD3TduBhee+7NdYkoziR90gAYgHUGeQA2Fef6jU17Fu/0OrDpTuXY5TpVxYXnW3a/sLAKW/7xPt3T4sR8AKAwdnUE+J/0MfwrQxvR2/bdOuB7UEkawpncnZuy2h108RJNnhRB0IOhAmfLu31NRbjjjoRbGnOWpkcXbUICSF7Gh155x7o8RW/jNYA7iD6EfQms+5wkuBmu5hBGiEgE6byJiflRZQ5u1duHQyItpEFcsKokjby0rin7kt+L8nZGVNgvDjqYUyWUwY12EAbe6O+tPFgRZkgENaJMxAFtRmnlBrKTBiSAlzaNQWJAn4DWrvshPZW1PPuPwilOKcrv6/McZNKjp+BdNbtprOVlPUoSEKwjznznTd+0Zjzju9W6PdLlxOaciDQoVdbhgjZ1XVTz5iDvXzxxHCsEIKWk21YKANebEmeXKptaUGXUBioIOUEjsACGB8jXThyaVu7ObNi1PZH1NZxCts6n1E/Cuf6THUDXXz/AArwO30hxNtH6m9cUqhYdolQF19gyDoCKzsV07xlxwxukHKF07MwIJhYG8n1rsxZVdnJkxuOx73096Spw3Ci3aIW6yFbXPq0UQbp8tAO9iOQNfOtoG/ca6ZKqTEk5i2RmBnzWSfzr0npl0N4hxDENcPVKjEe0+uVdFUBQYUCYHjJ1q/hn7PHtrDmxtEZ7hGzCYCrrDHnUpxyP4UUxuC+Jmh+znpgbATD4kk2nIFu4f8A02cSEb+6T8Pp6XxPFi0sxMnSvOMZ0NsFCjXbVtN/eLyBAOdrgEx3KB4VtYK9bSzbsvijfW2uUEgMx10koJMDSqelxZVtNGc88bdwZZjYu+0WA7hIoB7FtNlHmRP1rR+02jtbvN5Wrn1IFNAbbC3T/ia2o+BuT8q9JSa2ONpMxmflAj0ru+D8PtNh7U5WOQSdN+Y/D0rBTBt/w9kf4nk/AIfrRtmw426pP8Kk/iKnllqRqCo1bvBLfu5flWLxPCC3smbwUSflRRttzc+igfWaQtf3mPw/AVOLa7m2YDW3b/2zEeOVfqarbgYbfD5f/kUfSa6TIPH4mllqvXa4/wA/7MaE+TlW6KT3Dzcn/wCul/RH/mAehP5V1UUstP7Tk8h0o+DlP6ID/e/6P/KrB0TXncP/AEj866crTZaX2nJ5DpQ8HMf0OQyDcfUEGABodCKqXoJaCOnWP94ylni31kLqFD5ZCzJjnMbaV1mWny1Oc3PeRqMVHg5W/wBB7DKFJbbKT2ZI1jWNInSKCt/s5sqGC374BMgSpCjMGAURoJANdtlpZazY6MBujQNprZuv2gAWhc+URCgnQDsjYCqML0OtIGGdyHbMQQsBogEQOW/ma6aKUUXvY62o5DivQCxiHW473AyqqdkIAyrPtAg5jqdd5NVW/wBnlhdneO6LcfSuzimipSxQlyjccko8HJp0Gsj37nwtDlH7lTToTaBkXb4Pg1oCO6OrrqstLLWfs+L+lGutk8nKt0HsHQveP+ZB6aJSboPhyAC14gd9z/x28K6qKUVpYca/lQurPyckf2e4EiGtFvN3/Aij16IYSQepkgAavcOgAAHtdwFb0VILWunDwha5eWYg6MYTX+r29QQZkyCII1O1Nb6JYH/hMP62kP1FbuWpKlNRiuEZbb5OaToxcP8AaYl2/wCr65qNs9Hba7kt5wf+4GtiBTRVnmm+5NY4oFs8MtLso9AB/wBsVeLK/wA9frU4pVNybNUIIO4VOKjSmlYycVKKrmnpASNRpGmosYjTTT000WAxNKaeaU0WAxmlSLUi1ADRTxTZqRegBEUoqJakXoAnFNFQzGmJoAmaVV60qALJpTVUUooAsmkWqqKVMCzNUs9Ug1KaALM9SV6qmpKaBE5pTVBemzVkZfNODVGamz0AETTTVGemzUAEzTFqoz0xakBfmpZqHz0i9MAjPTZqoLU2agYRmpiaHzUi1IC+aU0Pnpi1MAnMKWYUKbo76icQo5igAwtTZqz3x6Ddx8aHu8bsru4pqMnwhWjYz0i1YDdJLI94n0qpulNvkGNb6U/AtcfJ0ZNKa5n+ks+zbJp/9s3m9m3HnNHRl3FrR0malNc6L+Kb91fSrFw99t7keQo0Vy0PV8jdLioteUcxWMvDGPtXG+MVYnC05lj5k0qj5C34NI4tP3h8qgcenfVFvAWx7o9auW0o2UUvaPcmMavKasTETyNMKmp1otBRUWqOelSrAxF6bPSpUgK7uJy7zQlziwGkH5U1KqwimZbHTiDNsAKvV2PP4UqVZkqBblqz31Fr0UqVZRoHvcQC8jWbf6RgbIaVKunFjjLklKTQFc6VNyQUO/Se6e6lSrqWCHgk8kih+kN086pfjl0+8aVKtLHDwZ1vyV/7Sut7xqxLVx93+tPSrM/bwajvyEJwUt7T0Xa6PJpJJpqVcss0/JZY4hlrgtocpoyzgLY2UfKmpVJzk+WaUUglLajYCrA0cqVKsGiXWUjcpUqQDi7SNylSoAXWmn6001KmgJC9Trep6VID/9k=">
            <a:extLst>
              <a:ext uri="{FF2B5EF4-FFF2-40B4-BE49-F238E27FC236}">
                <a16:creationId xmlns:a16="http://schemas.microsoft.com/office/drawing/2014/main" id="{BD3C313B-D335-468A-8A02-04ECC9E7F2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9225" name="AutoShape 6" descr="data:image/jpeg;base64,/9j/4AAQSkZJRgABAQAAAQABAAD/2wCEAAkGBxQSEhUUEhQVFRQVFRcUFRUVGBUXFBUUFBQYGBUUGBQYHCggHBolHBUVITEhJSkrLi4uFx80ODMsNygtLisBCgoKDg0OGhAQGy0kICQsLCwsLCwxLDQsLDQsLCwsLCwsLCwsLCwsLCwsLC4sLCwsLCwsLCwsLCwsLCwsLCwsLP/AABEIAMYA/wMBIgACEQEDEQH/xAAcAAABBQEBAQAAAAAAAAAAAAAEAAECAwUGBwj/xABGEAACAQIEAgcFBQQHBwUAAAABAhEAAwQSITEFQQYTIlFhcYEyQpGhsRQjwdHwB1Lh8RYkM2JygqIVU1RjkrLiQ0SDw9L/xAAaAQADAQEBAQAAAAAAAAAAAAAAAQMCBAUG/8QAMBEAAgIBAwMCAwYHAAAAAAAAAAECEQMSITETQVEEIjJh8BQjcZGhsQVCUoHB0eH/2gAMAwEAAhEDEQA/AOAKU2SiCtNlr6Wjy7KMlLJV+WllpUBTkpBKvC0stFBZRkp8lX5afLSodg+Slkq/LSK0UFg+SnyVdlpwtFBYPkpurokrTZaVDsHKU3V0RlpZaKCyjJTZKvy0stKgsoyU2SiMtNlooLKclLJV+Wmy0qHZTkpwlXZacLRQWUZKfJV4WllooLKMlOEq7LT5aKCwfJTlKuC1LLRQ7B8lSCVblqSrRQWKKaKsIporooiNFNFTinilQyEUgKnFPFFAQAp4qUU8UgK4q/CYN7rhLalmPLQfEnQetFcJwHXXVTUKT2iBJVRqx+ANdNxT+qXwLCZEt5DsdXy6y255/rWoTyU9K5Kxjtb4OfxXAGt3epd1D5QQd7ckTkz8jOm2/wAaBwnD7l2ciE5fa2AHLUtAnwrpbuA+0XrZnKbgUH90ZpEzz1G9X2LHVX7mHuXYRC2X91pEt/mgQAfe7oioLPJLfko8avY57EdH76WutZIWYiZbUAjQciDv+MTlRXZ47pFceVYr1L+yMqnJBBUabjvBnc+dYV+zmEaeGgHrMVbFKbXuROaj2MiKUVbcSDFRirkyuKUVPLTRSoCBFNFTiniih2QilFTilFKgIRTgVOKQFFARilUwKeKKCyEU9SikBRQEIqUU+WpRRQyEVICpZacLRQECKaKsIpoqpMalFSpRTAjFOBUoonhmE626luYzMATvA5mPASfSsyaStjSvYt4PwtsRcyKYHvMQSFB0G3Mn9aVojgduSudtDGbsxHl+M103FsuGs21tLlQNtoM+ZDOc7sxE+HaHcKxsK0zyrhWdz9y4OjpqOzNy1jLeFRTatBbchWmCSQvZdiYkzJOvI6CuY409w33LEsM/fPZJlSAdtDPr51vcdttZw9nNbzoIuXO3GXMZEjy007/WuTxWOuM5eZkk6CNTqCI7tKhha1X+JWd1R2PR7h/VrmvsFW0wyqd9Nco82uKI7ye6hsRZ+1XLucAIA7B5H3eUElZjUAkT4a90ENiS2DttdUa3lfmAYPaYzrz/ANWlEpik6q5kGdixBJgL1clh6Fipjnl7hWHJ3q7jS7HAXLZEg6eB3B3ohcaoTI6ydOrYaFYOoPeDJ079eZlukvEy+KMtmCjJoIPZJzTH97MfIihNH9NNa7YS1xT7kJR0slibGYSN/rQBFGSV7/OlcVW/xRpynz+dXUiTQFSipkU1bMkIp4qRpqAGpRUopRSGRilFSpUUA0U9PSoAaKeKeKVAEYqUUhUqAGipAU8U4oA7C7DkSs6ECQIXTTSIjc/ChrmDw5Y/dmDzgg7ydttNZjaaxF4hv7RmYkySTET/AAqX27mCZywA0H3iTvrEE156xzXDOlyi+QvG8PsgSubnryEnsiDJOhHxFZV3DQeyQ2k6aHeIg86ud1IG4IJPfMkaeXh4eNUTPl8966scpLlkZJPgrAruegnRp8xvXlKLkItyBmLMYzZTyAnca5q5Tg2IS3ftvcTOisGK/Q+Ousc4ivRcT0hNy2r2WDEnVVBBGpmVbf67HnUvVZZNaIrnuUwwS9zKuknDewwJz6GABD5vdiO7w8e+s3hHB2UBr65QFEK0Zm0GmUGRuJmtbhHEMNEuzG8SGY3lKLnWSuUHsjfTWahxm6bhlWgj2WBiPGRXHCMo3Eu2nuAdJL4dbaF/adQRvAZYDGDrAB37q4tFiYI8PDvGmlF4jPmYzLZwxzTuJERtHpWtwjosbioc47YDLoezBEljy2bTWdKtCHS+InKWvghwzFviLbJcIJVVCEbnM40jSfZXu0FaHHG6iwbVrQOpzncmRHMamCwjxmNZoq3wq1hWVyxZywE7KACCTGpJ5VXe4bce3c60glnyqJ7REkqoOggRsNY8q58nPt4Kx435PM0uuMzGSXGXMZncEwfMCiLTEbka/Qc6J4vaIfJMKgCgcswRQzAbCTr6ms/WJnTwroxulZOW7o0GbT9aVB0JGkdxoIXyPKNNuVFYLEiNeex7/CuiM1LZknFrcJABBkA+PvAjuNCvbPLUd9GqBGlMPKuiOxJgLWyNxT27RO0VffG0d+tRtHtc59TH5UnMFEg9kjcetQitBDvpPLzoe5Z5j4d1aTFQPFKKlFPFMCEU9SinigCEU9SilFAERUhSAqQFACpAU4FSAoArJAopbQYeNZyPvOsb+X6NX2sZBIjTaoKS7m2n2Lxa/iPCor9avsPI150zW4Ppr+dOtrQr7FDtl11p0JkQfI7eVWFQdOWw8+6q3QrvqPnFZZpMPw3EHUjN21y5SCYOU8g3w18KtwOLueyjEdykj5A6fCsdvrt6VcjEr8x/P51nbsPfubeIt9kM8qSDEq4By76xHdsTvyrqOh7FFyvzDZRIJUHvXcazXCYbiLro3bUTCuAwUkycs7b1u4HHpdc/eEA+45kg6aKxmR3a1PJcoUzcaTtG5xS2WaCJB0/Qp2x1wIAshlGrEasYj4cvKszEWLmuW6B4SY+kc96Bx1/FW1KMzBT7uYMuvcJMelZjBSSVo05VuB8Zc3CZUKwGoA3jmCfp/OudfTs6ROu0/GtpcQ4EZjp38vjQuKVW3GpO66b10PFS2JKdvcDe13xl7j8o8abDIACvjqPOiWtCIB0I2/jVViyc5Hd+NJRphqtBCpyppjeqS5B12592nOavIqsXfBhoZyOdOqDWqXE7DnUpI32p2InbWNZ79PWoXrmhHOPrVs6UxXmRsN/wofGw1yB2h9Oe9Tirj4A/rxpFQdRp50oOlTCS7lIFPFTVZqTJFUsyVxSirIpZaYiqKmBT5alFAyMVIClFSApAZSsAGPhEfKoo0nXn8pgT86sVdZEan8xr8KOucOhBEgaGWyDtMJIg65RETPPbevPnPTR0RjYFaukEeGv5fSizic3r+hUMbhOry7kMgMlcusdqIJkDv/lQz/rzM/wrUJ2rQSjuE2roG/I/XSjbyyCOcSDWV5fr9b0bhr4gA/oafxqkZdmYku6KyxHpp+VStXY08Joq5ZDCj+BcGzEPdIS0mrZhLNAByonvEyInQ7a7VnI+nuxxWrYysJue7l4elO1oEkcyKO4rg0V4QkTMAiCIJjQeFCWmnzGh/nWoNSSFLZkVxBQQWbTYgxHmOdGW+JXCsTKzBkTvyM6cqDuKCCeWvyNM4ZdVJ10Mc9t6bjXYEwjNzqM0Ml0nx/XdVtt5HlVVNMw40WRSUazTCNqQcbd1MRXetyD46VW7gQPCiqrZPKlXgdlc0jSYVW9MQRZ2/W9TNV26sDUAMbVVOCJ5zV4au+6D9GrBtDFYgZ5J6tCJUBSVJK+8ZB0Ogj4QzzWONlMcXJ0efYXCXGWUt3HA0lUYjTxAiiGwVyNbdweat+VewYbpHhrt5sNqjoF0YQva2UMNA2xy9zDvqHFODg7CuOHrrdUXl6c8abDsN1YehqMV3+M4eV2msy8rDvrtj6iyDxUcmBUiK6BiOaqfMCmKWzui/AD6VTq/IzoMCKkBW2cLaPuD0LD8aj9gt+I8j+Yp9VC0M5jhWFZu0oLBYJIWYgaCYO87cwD3VvXb3Uoj3NXW5JGZBBEkCA50C668xrqIqPRqwwW4c4sZhIuMOQ0LBlBadG0899jOzh3JKWMJbvkpqWbWEn2XcBpYgCQR8a8fNP3nbBe0hxDheKayt66iJZKhUZ7it2JlWCgaEgATqT5ECuaywe8CZ9P5VvYHH4UYQC9avm7qsv2FRlOltesDLpPhHrWJieydVy76d87wdvhVvTvajGRbkC3y/hTK0HSOR+Ohpsv8qN4JhOsvKsT4aGTsNJGlVnKlZhK3QTw3EBiqk5SToWErvJnvida6XjPGL7KFW2b722LkMTllpgLIBMQp1OsjXWs2+n2cL1dxYyBboSSzHMf7TL3HJ2ddyOQoe3dBCB/u8zSCRIhG1YsQM0sIy7eIrmyT6lX2KRWngbB2r15iWtpbDKpckjODsM590QoIX2iB3ChnXKc37w9POmxN0KbjA5WymMpDW3udXJZm9oa8lmB38rLGHYINDECe+Yk6V0+nb4ZPL5BlJzFY7zVlqANT8+7lVr2yD4j9RQzOCYO289x5eXOul7EeRmHcIPxHlQ9qV2/ke6jsJazXVVjGYhZAzRJiQgMncaVq8XwlkAZAVZQFIKEF/wDmPqQpM7AmOcaARlNKSXcols2YaXuR/Luj5k1NF1mJ5a/j+dCX1g+H1/UU1u8R4itqXZi0+DR5aa+f0kUfwXh7X7yW1UtLDMAYhJGZieQjnWbgLqZhnJyHcrGby15zz9ddq63hHE0SThl6m3mUOXLNduRmO6NlVQubcDWPA1jNn0R2/wCDx49TMfimDDOeqCrlHbDOqrK6HKCdfKZ8Ky7etapR8SSxKLbAyhiSodhHZCCSBqDrA39AuJcMawQ2e04b9y4GPkQNR60vT5vak2PJDe0QC0opKZqsyDr8D+vKuttEKL0t5iFAJJIAA3JJ0A8a9QQrwnh5a4S7DZJkNeuGEtINgMxAkeLVjfs64Fmb7S47Kki0Dzf3n9Nh4z3VhdO+NLjsWbIeMNhc3WPyDIPvbk+AlB/njlXj/wAS9UkqXb9zv9Hht2zHucTFhRexN3NcxdyV5AxmzXZ91SXgHkI2g16v0K44cVaKXdbqQC0QGUjskn97RgR/dmvl7pDxU4m8X1CKBbtKd0tJoi+fM+JNdP0N6XXLKrY6xkkrkuBspEZhkY9wBMT3kHSI8eMJ4qyc+V+v6HfqjkuH5M+heJYCucxmCroei3FPtOHt9ZHWlW5yXW2wQ3I5akfGlj8FXp4c1pNHJkhTaZwt/CUHcsEV1mJwlZmIwnhXoQynNKBz5BpBq0L2GoQ26upJkmgwZLFmwSxs6EFLZm9BzFpeNAWmN5iOemNxTpJegWkIVJ+7tky5EkjOw3MnbXfw1M4nxy392os+2Mqi4RcYDLDGS+QaFgFDaAgETArjGcWoIPWOLmVh3lcxl57KkTM6V5cY92dTfZG3hr922r2GuW1R2L5PdkCIDiSBGmkg1i4u0gYqukHYjs+QMnbb05iKMbClySGjIG6ojZSQIbXdSVnXkdIrPxV52XthGklQ6SCGDQynl6HvNdaaS2W3YixFYjxMes12XR7h72bbG9IH+6IVlto9vM1xiDKkppEaZddxWT0YusW6xGUOiGcxIzp7wkI3LfTYHzrTxWMdWDLeZbasCvaGVWBEAT4x8dhzWRanpX4ji6VsyON3LStmVUIVdYbLpm7Mln7W59o67TtQ+Nc3yM0kDNdBUs8ZNyR7QUxsw5k8hTYw4dZe4ysCzQNGDtmknLz7Rj41n4viFxgxUspIPYCkMUkqMwH0JiJqMkoqrNJ3ua/G+K3bqqn3ji2ALZa2ik9WAG0TTfSBlkEnWhcPxUzLSBCiDM7EQFgRPifOtjgPBXvWLl43VViqHqiDnmJBzd5hj4QdhFZSkNoWCYgNlIbtbk8vQiR41qEfmEmNfxLABoInv8PD1o3D4XNZuNzIlFlCWO+hOvhAEyfOAse0qFuFhcQEAR2GM8j/AD/Ctt2W7by2snVgLaD3Sod8sAsAQAok7CSMp1OpG82SVJChFclvQzDK97PCNcUHLabMAfdLyNIAY6E+cAE0RisF1lu4x6lOpuMgZIBuuAGKhYEBUIj1gUZwq+bGFIS3kBUB37Oa8xDMVEboJAksNuWoqi7hs2GKW7Zm+xcsq/2d5YNtFEnRkLN4z51F5G8tm9K0UcvctgmD6GgHUqcvjpR2OssR3MPSe+gresjmO/x21rvmc8TpehTgSvXFGuOFVEAFwlROZ7xEraHMAzudImtu/hb9y5dVOpE3BbN50dCdZGTrBEkTOpOh11q7otw9bNm3fWyXuNJNxwqxczQArNqtoKGLONCTE8gBjOL3O21x0u3GKxA/q4MvkV5PamACIkZTrDV5eR3N0dceEYnGsE74gor2bRKgFRcZUzLId7edIQMxmDpoe+rcPw/OzIZF4Adh2sjNpBbP2QRI075nWgOk9xsyOFUK9olerUAK4IkESdihGh1DEwIMAYdLlzq2F3MywMhjQHfxkxzPr32xyUfgJyV/EbFqxD5ToVOoblB1B105zqNjWnhOBnEX1sqQc2rMNQiDc+YHzIFCcCKTeYoXYZ5hsqDcEq+fWROkRDV6J0K4cuFwzYi8crXF61yxJFu0qyBJ2EDMfPwrWT1O9rx+4o4tv7g/T7jq8Owa2rByXLim1ZjUoijt3fHKD6sy99eE9Kcb1VlcKujNFy9BOinW1ZPiBDHxI8a6XpN0i+03L2Ouj7tCEw9tp11m1bI05g3G+HIV5m7tccsxJZiSxO5JMk15C+9yW+I/ud7+7hpXLHw9hmMKpJ7gCfWugwHDE6rOyyQQDJI0Of8A/MetZgtEBYfIGEn2tYJ0hRrz3rpssJlhoJWdFGmZojtbaxWPUTdKn3K4MaTdrsE8A4+1q5bKsc1s/dMrAiAQApiQdT6ia9+6P8YXG2EcgI7BuzI7XVkKzKNysmPA/E/MeGww5SAN5iZm2dxXb8J4w9m9ZuK/atiFBOjI6K7qAdATJmN4J3E1KORYZ7cMpPE8sPmey4nCVnX8HWp0d4wmNsLdUZTqrLrow3AJ30g+tHvgpr1IZdrR50o06ZxWIwNZ97BEcq71+H+FCX8Io3iuiOcm4HkHSzFC9ls4VJUM0XWchgpYljofZnKNBrAPM0Ngeg2OuoEW04tHV7zFbTOBPZVGObIdDMDbnNd1+zzg4ut9qeyFtwGsFhJZmCjrCDrpkJAMAdYSPDR4v+0CxYxyYYkFZKXW7rhiFB27PPxMaEGozzRhx9fXc1GDkef4foTiLDGbYZZJ1ZYbNHunaO1z1pXOit0MAqjI2rAssqZ3nMJ3Ne038OriRBB1BGoIOxmsfGcJq2PKjEoHlvR/gmKwzF+rBzIyMnWW+0GjmHEagGrsX0ee6wL2BorbFCM26iC+gBk7kzBM8+1xGBy1nXrwXdh8ar04zdmNTRx9volczKotQkMS5ZQ3bMlBBkSeY25V1OA6F22U9a6283tC12nOnNzpPLY6U320cmqQxZ8ap0mlS2M6l3NheheCAlAxYGcxdsx5a5Y08Nqw+JdH7SkykySTJJ1O51nWibWPcd9EHH9YIYa1iOOUXvuackzl/wDZVkMGPWHLyZldfVWU0dbdItK/bSzIRHUFYO4IWJ1M+POanjrcVmXHrpWGE1uiWuUTdTHKFyplVYgdgSCBAiCIAJJAAGsEzzos2LXWm4zlpXaCuS4AQjplbltBnSRzrE6ynF80n6OA+uwjHYKdR1YPPKGXNGxymQD5QPAVncJ4dnxNuVBVWzvmZUTIuvaZgQFmATB30BJAo3r6il0o4dQJBmCJU+BHMeFUli9jijCn7rOi49Z+0lbhuAh80FmZLWW3DJ1dkGSk7kzsD3Cn4lxSxhcPZtpZNzskIxUZc2js4WRMiGz6mAuuuag8dxB8a4ZmVBmXQARbzdjOZkvAEk9wA7qp6Xcdsi4gw9x2S1bCKdxmg9qYmfZG3IARpXkPHJOn2OzUmtjnOkeKxPWqGt5LQUdchyFRdUFrpJRYRnIkqANc2/apsM6EBio6twMpYCYkdh+WgIA56UPZ4kzYoW3H3dwFS5HZa46QsySAo7HwnxrUwdrqmgErbEHskakkghdfAa8sw8K6Ma50715Jy7WHYQtddLYgi64LMG1ZjcXtOQAC2U7cwN5rd/arxwuycPsnV8rXyNlWZS2eUaFmE7BR71YWExXUdW5UsEYP1ZUOEBvKc+sFQWjtzI131FczfD3TduBhee+7NdYkoziR90gAYgHUGeQA2Fef6jU17Fu/0OrDpTuXY5TpVxYXnW3a/sLAKW/7xPt3T4sR8AKAwdnUE+J/0MfwrQxvR2/bdOuB7UEkawpncnZuy2h108RJNnhRB0IOhAmfLu31NRbjjjoRbGnOWpkcXbUICSF7Gh155x7o8RW/jNYA7iD6EfQms+5wkuBmu5hBGiEgE6byJiflRZQ5u1duHQyItpEFcsKokjby0rin7kt+L8nZGVNgvDjqYUyWUwY12EAbe6O+tPFgRZkgENaJMxAFtRmnlBrKTBiSAlzaNQWJAn4DWrvshPZW1PPuPwilOKcrv6/McZNKjp+BdNbtprOVlPUoSEKwjznznTd+0Zjzju9W6PdLlxOaciDQoVdbhgjZ1XVTz5iDvXzxxHCsEIKWk21YKANebEmeXKptaUGXUBioIOUEjsACGB8jXThyaVu7ObNi1PZH1NZxCts6n1E/Cuf6THUDXXz/AArwO30hxNtH6m9cUqhYdolQF19gyDoCKzsV07xlxwxukHKF07MwIJhYG8n1rsxZVdnJkxuOx73096Spw3Ci3aIW6yFbXPq0UQbp8tAO9iOQNfOtoG/ca6ZKqTEk5i2RmBnzWSfzr0npl0N4hxDENcPVKjEe0+uVdFUBQYUCYHjJ1q/hn7PHtrDmxtEZ7hGzCYCrrDHnUpxyP4UUxuC+Jmh+znpgbATD4kk2nIFu4f8A02cSEb+6T8Pp6XxPFi0sxMnSvOMZ0NsFCjXbVtN/eLyBAOdrgEx3KB4VtYK9bSzbsvijfW2uUEgMx10koJMDSqelxZVtNGc88bdwZZjYu+0WA7hIoB7FtNlHmRP1rR+02jtbvN5Wrn1IFNAbbC3T/ia2o+BuT8q9JSa2ONpMxmflAj0ru+D8PtNh7U5WOQSdN+Y/D0rBTBt/w9kf4nk/AIfrRtmw426pP8Kk/iKnllqRqCo1bvBLfu5flWLxPCC3smbwUSflRRttzc+igfWaQtf3mPw/AVOLa7m2YDW3b/2zEeOVfqarbgYbfD5f/kUfSa6TIPH4mllqvXa4/wA/7MaE+TlW6KT3Dzcn/wCul/RH/mAehP5V1UUstP7Tk8h0o+DlP6ID/e/6P/KrB0TXncP/AEj866crTZaX2nJ5DpQ8HMf0OQyDcfUEGABodCKqXoJaCOnWP94ylni31kLqFD5ZCzJjnMbaV1mWny1Oc3PeRqMVHg5W/wBB7DKFJbbKT2ZI1jWNInSKCt/s5sqGC374BMgSpCjMGAURoJANdtlpZazY6MBujQNprZuv2gAWhc+URCgnQDsjYCqML0OtIGGdyHbMQQsBogEQOW/ma6aKUUXvY62o5DivQCxiHW473AyqqdkIAyrPtAg5jqdd5NVW/wBnlhdneO6LcfSuzimipSxQlyjccko8HJp0Gsj37nwtDlH7lTToTaBkXb4Pg1oCO6OrrqstLLWfs+L+lGutk8nKt0HsHQveP+ZB6aJSboPhyAC14gd9z/x28K6qKUVpYca/lQurPyckf2e4EiGtFvN3/Aij16IYSQepkgAavcOgAAHtdwFb0VILWunDwha5eWYg6MYTX+r29QQZkyCII1O1Nb6JYH/hMP62kP1FbuWpKlNRiuEZbb5OaToxcP8AaYl2/wCr65qNs9Hba7kt5wf+4GtiBTRVnmm+5NY4oFs8MtLso9AB/wBsVeLK/wA9frU4pVNybNUIIO4VOKjSmlYycVKKrmnpASNRpGmosYjTTT000WAxNKaeaU0WAxmlSLUi1ADRTxTZqRegBEUoqJakXoAnFNFQzGmJoAmaVV60qALJpTVUUooAsmkWqqKVMCzNUs9Ug1KaALM9SV6qmpKaBE5pTVBemzVkZfNODVGamz0AETTTVGemzUAEzTFqoz0xakBfmpZqHz0i9MAjPTZqoLU2agYRmpiaHzUi1IC+aU0Pnpi1MAnMKWYUKbo76icQo5igAwtTZqz3x6Ddx8aHu8bsru4pqMnwhWjYz0i1YDdJLI94n0qpulNvkGNb6U/AtcfJ0ZNKa5n+ks+zbJp/9s3m9m3HnNHRl3FrR0malNc6L+Kb91fSrFw99t7keQo0Vy0PV8jdLioteUcxWMvDGPtXG+MVYnC05lj5k0qj5C34NI4tP3h8qgcenfVFvAWx7o9auW0o2UUvaPcmMavKasTETyNMKmp1otBRUWqOelSrAxF6bPSpUgK7uJy7zQlziwGkH5U1KqwimZbHTiDNsAKvV2PP4UqVZkqBblqz31Fr0UqVZRoHvcQC8jWbf6RgbIaVKunFjjLklKTQFc6VNyQUO/Se6e6lSrqWCHgk8kih+kN086pfjl0+8aVKtLHDwZ1vyV/7Sut7xqxLVx93+tPSrM/bwajvyEJwUt7T0Xa6PJpJJpqVcss0/JZY4hlrgtocpoyzgLY2UfKmpVJzk+WaUUglLajYCrA0cqVKsGiXWUjcpUqQDi7SNylSoAXWmn6001KmgJC9Trep6VID/9k=">
            <a:extLst>
              <a:ext uri="{FF2B5EF4-FFF2-40B4-BE49-F238E27FC236}">
                <a16:creationId xmlns:a16="http://schemas.microsoft.com/office/drawing/2014/main" id="{21F0AB3F-418E-4254-A1BF-1CD6D695BF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pic>
        <p:nvPicPr>
          <p:cNvPr id="9226" name="Picture 12" descr="http://www.nesnovnadediscina.si/sites/default/files/rzd-01-15-00002-11-03_o.jpg">
            <a:extLst>
              <a:ext uri="{FF2B5EF4-FFF2-40B4-BE49-F238E27FC236}">
                <a16:creationId xmlns:a16="http://schemas.microsoft.com/office/drawing/2014/main" id="{B8F5BABB-36B2-46F7-9474-E9C33703C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54538"/>
            <a:ext cx="34559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4" descr="http://www.leroymerlin.pl/files/media/image/386/1424386/product/okno-pvc-biale-o16-ru,main.jpg">
            <a:extLst>
              <a:ext uri="{FF2B5EF4-FFF2-40B4-BE49-F238E27FC236}">
                <a16:creationId xmlns:a16="http://schemas.microsoft.com/office/drawing/2014/main" id="{2C737C57-BA98-4B6F-B09E-01FA77D16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7" b="2597"/>
          <a:stretch>
            <a:fillRect/>
          </a:stretch>
        </p:blipFill>
        <p:spPr bwMode="auto">
          <a:xfrm>
            <a:off x="2700338" y="4581525"/>
            <a:ext cx="12557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6" descr="http://radioilijas.ba/wp-content/uploads/2014/12/snijeg-zima-bosna.jpg">
            <a:extLst>
              <a:ext uri="{FF2B5EF4-FFF2-40B4-BE49-F238E27FC236}">
                <a16:creationId xmlns:a16="http://schemas.microsoft.com/office/drawing/2014/main" id="{B1E1DAE0-C781-47FF-80BE-3C383B004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1" r="10638"/>
          <a:stretch>
            <a:fillRect/>
          </a:stretch>
        </p:blipFill>
        <p:spPr bwMode="auto">
          <a:xfrm>
            <a:off x="2843213" y="4581525"/>
            <a:ext cx="10080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ipsa 17">
            <a:extLst>
              <a:ext uri="{FF2B5EF4-FFF2-40B4-BE49-F238E27FC236}">
                <a16:creationId xmlns:a16="http://schemas.microsoft.com/office/drawing/2014/main" id="{28180D5A-347B-4C1F-ACE7-298E8481E3B5}"/>
              </a:ext>
            </a:extLst>
          </p:cNvPr>
          <p:cNvSpPr/>
          <p:nvPr/>
        </p:nvSpPr>
        <p:spPr>
          <a:xfrm flipH="1">
            <a:off x="7380288" y="4724400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www.silcportal.si/wp-content/uploads/2014/09/39.-ribniski-semenj.jpg">
            <a:extLst>
              <a:ext uri="{FF2B5EF4-FFF2-40B4-BE49-F238E27FC236}">
                <a16:creationId xmlns:a16="http://schemas.microsoft.com/office/drawing/2014/main" id="{06BB30DE-CD1D-4D08-A615-4ED01069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4" t="40320"/>
          <a:stretch>
            <a:fillRect/>
          </a:stretch>
        </p:blipFill>
        <p:spPr bwMode="auto">
          <a:xfrm>
            <a:off x="4932363" y="3933825"/>
            <a:ext cx="32893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Naslov 1">
            <a:extLst>
              <a:ext uri="{FF2B5EF4-FFF2-40B4-BE49-F238E27FC236}">
                <a16:creationId xmlns:a16="http://schemas.microsoft.com/office/drawing/2014/main" id="{EEBA5C0F-3366-4383-B3FB-610D78755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74638"/>
            <a:ext cx="8496300" cy="1354137"/>
          </a:xfrm>
        </p:spPr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Širjenje in ohranjanje suhorobarstva</a:t>
            </a:r>
            <a:endParaRPr lang="en-US" altLang="sl-SI">
              <a:solidFill>
                <a:srgbClr val="800000"/>
              </a:solidFill>
            </a:endParaRPr>
          </a:p>
        </p:txBody>
      </p:sp>
      <p:sp>
        <p:nvSpPr>
          <p:cNvPr id="10244" name="Ograda vsebine 2">
            <a:extLst>
              <a:ext uri="{FF2B5EF4-FFF2-40B4-BE49-F238E27FC236}">
                <a16:creationId xmlns:a16="http://schemas.microsoft.com/office/drawing/2014/main" id="{CAFAE8A0-616F-4CC7-8E1F-C7A71DC30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Širi se z ustnim izročilom</a:t>
            </a:r>
          </a:p>
          <a:p>
            <a:r>
              <a:rPr lang="sl-SI" altLang="sl-SI" b="1"/>
              <a:t>Danes: tečaji izobraževanja…</a:t>
            </a:r>
          </a:p>
          <a:p>
            <a:r>
              <a:rPr lang="sl-SI" altLang="sl-SI" b="1"/>
              <a:t>Ribniški sejem </a:t>
            </a:r>
          </a:p>
          <a:p>
            <a:r>
              <a:rPr lang="sl-SI" altLang="sl-SI" b="1"/>
              <a:t>2005 geografska označba(ribniška suha roba)</a:t>
            </a:r>
            <a:endParaRPr lang="en-US" altLang="sl-SI" b="1"/>
          </a:p>
        </p:txBody>
      </p:sp>
      <p:pic>
        <p:nvPicPr>
          <p:cNvPr id="10245" name="Picture 2" descr="http://beta1.finance.si/pics/cache_F8/F80PP_ribniski_sejem_bpxn.1221670456.jpg">
            <a:extLst>
              <a:ext uri="{FF2B5EF4-FFF2-40B4-BE49-F238E27FC236}">
                <a16:creationId xmlns:a16="http://schemas.microsoft.com/office/drawing/2014/main" id="{08740149-0992-40ED-B1AE-DA9E7378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1341438"/>
            <a:ext cx="3252787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http://www.delo.si/assets/media/picture/20100905/ribniski_sejem2.jpg?rev=1">
            <a:extLst>
              <a:ext uri="{FF2B5EF4-FFF2-40B4-BE49-F238E27FC236}">
                <a16:creationId xmlns:a16="http://schemas.microsoft.com/office/drawing/2014/main" id="{DE169849-10BD-46C4-88C1-30897AE7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3311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Officeova tema</vt:lpstr>
      <vt:lpstr>Suhorobarstvo</vt:lpstr>
      <vt:lpstr>Kaj je suhorobarstvo?</vt:lpstr>
      <vt:lpstr>Panoge</vt:lpstr>
      <vt:lpstr>Material </vt:lpstr>
      <vt:lpstr>Pretežno ročne panoge</vt:lpstr>
      <vt:lpstr>Pretežno strojne panoge</vt:lpstr>
      <vt:lpstr>Krošnarji</vt:lpstr>
      <vt:lpstr>Začetki suhorobarstva</vt:lpstr>
      <vt:lpstr>Širjenje in ohranjanje suhorobarstva</vt:lpstr>
      <vt:lpstr>Suhorobarstvo danes</vt:lpstr>
      <vt:lpstr>PowerPoint Presentation</vt:lpstr>
      <vt:lpstr>!!!!!HVALA ZA POZORNOST!!!!!</vt:lpstr>
      <vt:lpstr>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2019-06-03T09:06:10Z</dcterms:created>
  <dcterms:modified xsi:type="dcterms:W3CDTF">2019-06-03T09:06:10Z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