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sldIdLst>
    <p:sldId id="256" r:id="rId2"/>
    <p:sldId id="257" r:id="rId3"/>
    <p:sldId id="258" r:id="rId4"/>
    <p:sldId id="259" r:id="rId5"/>
    <p:sldId id="267" r:id="rId6"/>
    <p:sldId id="260" r:id="rId7"/>
    <p:sldId id="264" r:id="rId8"/>
    <p:sldId id="261" r:id="rId9"/>
    <p:sldId id="265" r:id="rId10"/>
    <p:sldId id="266" r:id="rId11"/>
    <p:sldId id="263"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60"/>
  </p:normalViewPr>
  <p:slideViewPr>
    <p:cSldViewPr>
      <p:cViewPr varScale="1">
        <p:scale>
          <a:sx n="105" d="100"/>
          <a:sy n="105" d="100"/>
        </p:scale>
        <p:origin x="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02" name="Group 2">
            <a:extLst>
              <a:ext uri="{FF2B5EF4-FFF2-40B4-BE49-F238E27FC236}">
                <a16:creationId xmlns:a16="http://schemas.microsoft.com/office/drawing/2014/main" id="{8A441B53-D65E-4591-B1A6-B3F35C6C6976}"/>
              </a:ext>
            </a:extLst>
          </p:cNvPr>
          <p:cNvGrpSpPr>
            <a:grpSpLocks/>
          </p:cNvGrpSpPr>
          <p:nvPr/>
        </p:nvGrpSpPr>
        <p:grpSpPr bwMode="auto">
          <a:xfrm>
            <a:off x="1658938" y="1600200"/>
            <a:ext cx="6837362" cy="3200400"/>
            <a:chOff x="1045" y="1008"/>
            <a:chExt cx="4307" cy="2016"/>
          </a:xfrm>
        </p:grpSpPr>
        <p:sp>
          <p:nvSpPr>
            <p:cNvPr id="102403" name="Oval 3">
              <a:extLst>
                <a:ext uri="{FF2B5EF4-FFF2-40B4-BE49-F238E27FC236}">
                  <a16:creationId xmlns:a16="http://schemas.microsoft.com/office/drawing/2014/main" id="{305DD28A-AEAA-4487-8472-9F7D7CD7CF18}"/>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2404" name="Oval 4">
              <a:extLst>
                <a:ext uri="{FF2B5EF4-FFF2-40B4-BE49-F238E27FC236}">
                  <a16:creationId xmlns:a16="http://schemas.microsoft.com/office/drawing/2014/main" id="{B820561A-36DE-4C1D-B268-B9CE717775A3}"/>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2405" name="Oval 5">
              <a:extLst>
                <a:ext uri="{FF2B5EF4-FFF2-40B4-BE49-F238E27FC236}">
                  <a16:creationId xmlns:a16="http://schemas.microsoft.com/office/drawing/2014/main" id="{7761DB30-8D61-4436-8DFB-377F1B57F5FE}"/>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2406" name="Oval 6">
              <a:extLst>
                <a:ext uri="{FF2B5EF4-FFF2-40B4-BE49-F238E27FC236}">
                  <a16:creationId xmlns:a16="http://schemas.microsoft.com/office/drawing/2014/main" id="{5EE3CA67-124F-48D7-BEB6-90B33B838897}"/>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2407" name="Oval 7">
              <a:extLst>
                <a:ext uri="{FF2B5EF4-FFF2-40B4-BE49-F238E27FC236}">
                  <a16:creationId xmlns:a16="http://schemas.microsoft.com/office/drawing/2014/main" id="{CC55264A-3344-468C-8B72-D8C109BBE265}"/>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2408" name="Oval 8">
              <a:extLst>
                <a:ext uri="{FF2B5EF4-FFF2-40B4-BE49-F238E27FC236}">
                  <a16:creationId xmlns:a16="http://schemas.microsoft.com/office/drawing/2014/main" id="{55EF6790-6C2F-49BF-B4C5-145A2992838F}"/>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grpSp>
      <p:sp>
        <p:nvSpPr>
          <p:cNvPr id="102409" name="Rectangle 9">
            <a:extLst>
              <a:ext uri="{FF2B5EF4-FFF2-40B4-BE49-F238E27FC236}">
                <a16:creationId xmlns:a16="http://schemas.microsoft.com/office/drawing/2014/main" id="{BB61D4BE-075B-4AAA-99E0-7BAEACA3AA34}"/>
              </a:ext>
            </a:extLst>
          </p:cNvPr>
          <p:cNvSpPr>
            <a:spLocks noGrp="1" noChangeArrowheads="1"/>
          </p:cNvSpPr>
          <p:nvPr>
            <p:ph type="dt" sz="half" idx="2"/>
          </p:nvPr>
        </p:nvSpPr>
        <p:spPr/>
        <p:txBody>
          <a:bodyPr/>
          <a:lstStyle>
            <a:lvl1pPr>
              <a:defRPr/>
            </a:lvl1pPr>
          </a:lstStyle>
          <a:p>
            <a:endParaRPr lang="sl-SI" altLang="sl-SI"/>
          </a:p>
        </p:txBody>
      </p:sp>
      <p:sp>
        <p:nvSpPr>
          <p:cNvPr id="102410" name="Rectangle 10">
            <a:extLst>
              <a:ext uri="{FF2B5EF4-FFF2-40B4-BE49-F238E27FC236}">
                <a16:creationId xmlns:a16="http://schemas.microsoft.com/office/drawing/2014/main" id="{6479B097-8560-4C21-A40B-333B6569D212}"/>
              </a:ext>
            </a:extLst>
          </p:cNvPr>
          <p:cNvSpPr>
            <a:spLocks noGrp="1" noChangeArrowheads="1"/>
          </p:cNvSpPr>
          <p:nvPr>
            <p:ph type="ftr" sz="quarter" idx="3"/>
          </p:nvPr>
        </p:nvSpPr>
        <p:spPr/>
        <p:txBody>
          <a:bodyPr/>
          <a:lstStyle>
            <a:lvl1pPr>
              <a:defRPr/>
            </a:lvl1pPr>
          </a:lstStyle>
          <a:p>
            <a:endParaRPr lang="sl-SI" altLang="sl-SI"/>
          </a:p>
        </p:txBody>
      </p:sp>
      <p:sp>
        <p:nvSpPr>
          <p:cNvPr id="102411" name="Rectangle 11">
            <a:extLst>
              <a:ext uri="{FF2B5EF4-FFF2-40B4-BE49-F238E27FC236}">
                <a16:creationId xmlns:a16="http://schemas.microsoft.com/office/drawing/2014/main" id="{BF970C94-D43B-496A-8805-59DC5F1EEDCE}"/>
              </a:ext>
            </a:extLst>
          </p:cNvPr>
          <p:cNvSpPr>
            <a:spLocks noGrp="1" noChangeArrowheads="1"/>
          </p:cNvSpPr>
          <p:nvPr>
            <p:ph type="sldNum" sz="quarter" idx="4"/>
          </p:nvPr>
        </p:nvSpPr>
        <p:spPr/>
        <p:txBody>
          <a:bodyPr/>
          <a:lstStyle>
            <a:lvl1pPr>
              <a:defRPr/>
            </a:lvl1pPr>
          </a:lstStyle>
          <a:p>
            <a:fld id="{EC32E227-1BDC-48AA-B2AA-76E77CD3E806}" type="slidenum">
              <a:rPr lang="sl-SI" altLang="sl-SI"/>
              <a:pPr/>
              <a:t>‹#›</a:t>
            </a:fld>
            <a:endParaRPr lang="sl-SI" altLang="sl-SI"/>
          </a:p>
        </p:txBody>
      </p:sp>
      <p:sp>
        <p:nvSpPr>
          <p:cNvPr id="102412" name="Rectangle 12">
            <a:extLst>
              <a:ext uri="{FF2B5EF4-FFF2-40B4-BE49-F238E27FC236}">
                <a16:creationId xmlns:a16="http://schemas.microsoft.com/office/drawing/2014/main" id="{1B1EF550-E374-4841-8669-19E526390F66}"/>
              </a:ext>
            </a:extLst>
          </p:cNvPr>
          <p:cNvSpPr>
            <a:spLocks noGrp="1" noChangeArrowheads="1"/>
          </p:cNvSpPr>
          <p:nvPr>
            <p:ph type="ctrTitle"/>
          </p:nvPr>
        </p:nvSpPr>
        <p:spPr>
          <a:xfrm>
            <a:off x="685800" y="1219200"/>
            <a:ext cx="7772400" cy="1933575"/>
          </a:xfrm>
        </p:spPr>
        <p:txBody>
          <a:bodyPr anchor="b"/>
          <a:lstStyle>
            <a:lvl1pPr algn="r">
              <a:defRPr sz="4400"/>
            </a:lvl1pPr>
          </a:lstStyle>
          <a:p>
            <a:pPr lvl="0"/>
            <a:r>
              <a:rPr lang="sl-SI" altLang="sl-SI" noProof="0"/>
              <a:t>Kliknite, če želite urediti slog naslova matrice</a:t>
            </a:r>
          </a:p>
        </p:txBody>
      </p:sp>
      <p:sp>
        <p:nvSpPr>
          <p:cNvPr id="102413" name="Rectangle 13">
            <a:extLst>
              <a:ext uri="{FF2B5EF4-FFF2-40B4-BE49-F238E27FC236}">
                <a16:creationId xmlns:a16="http://schemas.microsoft.com/office/drawing/2014/main" id="{E743A261-7D5B-40B2-909C-239B1B004509}"/>
              </a:ext>
            </a:extLst>
          </p:cNvPr>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sl-SI" altLang="sl-SI" noProof="0"/>
              <a:t>Kliknite, če želite urediti slog podnaslova matrice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9C68-4114-41C4-A7A6-9ADED68AE93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E57D213-D9FF-4CE2-B4AA-896D584758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2D72F15-A5D6-4034-9428-1EFB198E67D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9E09EFF-8D90-432B-B66A-5BDB233EA34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0972F2C-81D8-415A-82B3-A54ECF9C1EE2}"/>
              </a:ext>
            </a:extLst>
          </p:cNvPr>
          <p:cNvSpPr>
            <a:spLocks noGrp="1"/>
          </p:cNvSpPr>
          <p:nvPr>
            <p:ph type="sldNum" sz="quarter" idx="12"/>
          </p:nvPr>
        </p:nvSpPr>
        <p:spPr/>
        <p:txBody>
          <a:bodyPr/>
          <a:lstStyle>
            <a:lvl1pPr>
              <a:defRPr/>
            </a:lvl1pPr>
          </a:lstStyle>
          <a:p>
            <a:fld id="{A3CAA51B-BCC4-45E7-87B5-E8A4FB67F92C}" type="slidenum">
              <a:rPr lang="sl-SI" altLang="sl-SI"/>
              <a:pPr/>
              <a:t>‹#›</a:t>
            </a:fld>
            <a:endParaRPr lang="sl-SI" altLang="sl-SI"/>
          </a:p>
        </p:txBody>
      </p:sp>
    </p:spTree>
    <p:extLst>
      <p:ext uri="{BB962C8B-B14F-4D97-AF65-F5344CB8AC3E}">
        <p14:creationId xmlns:p14="http://schemas.microsoft.com/office/powerpoint/2010/main" val="231483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ED286-FCA0-4144-B559-6602200C54E9}"/>
              </a:ext>
            </a:extLst>
          </p:cNvPr>
          <p:cNvSpPr>
            <a:spLocks noGrp="1"/>
          </p:cNvSpPr>
          <p:nvPr>
            <p:ph type="title" orient="vert"/>
          </p:nvPr>
        </p:nvSpPr>
        <p:spPr>
          <a:xfrm>
            <a:off x="6629400" y="274638"/>
            <a:ext cx="2057400" cy="5856287"/>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6C57B8B-3051-433A-AB75-DC18FE7D4161}"/>
              </a:ext>
            </a:extLst>
          </p:cNvPr>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99EE1E4-1523-4A89-B08F-0EB2D1731D1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1B8D68A-EE81-4837-B0C8-E51591F4D88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6B2B408-5E9A-485D-A778-9E21022A6E45}"/>
              </a:ext>
            </a:extLst>
          </p:cNvPr>
          <p:cNvSpPr>
            <a:spLocks noGrp="1"/>
          </p:cNvSpPr>
          <p:nvPr>
            <p:ph type="sldNum" sz="quarter" idx="12"/>
          </p:nvPr>
        </p:nvSpPr>
        <p:spPr/>
        <p:txBody>
          <a:bodyPr/>
          <a:lstStyle>
            <a:lvl1pPr>
              <a:defRPr/>
            </a:lvl1pPr>
          </a:lstStyle>
          <a:p>
            <a:fld id="{AFDC3071-E318-4C3E-BCB1-D0E076EAF46C}" type="slidenum">
              <a:rPr lang="sl-SI" altLang="sl-SI"/>
              <a:pPr/>
              <a:t>‹#›</a:t>
            </a:fld>
            <a:endParaRPr lang="sl-SI" altLang="sl-SI"/>
          </a:p>
        </p:txBody>
      </p:sp>
    </p:spTree>
    <p:extLst>
      <p:ext uri="{BB962C8B-B14F-4D97-AF65-F5344CB8AC3E}">
        <p14:creationId xmlns:p14="http://schemas.microsoft.com/office/powerpoint/2010/main" val="114792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8B5C-CF22-41A0-80D8-86509651ED3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53FD53F-51B7-489D-9FD7-558DDD059E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F1AE019-BCC9-4B28-9CA1-DCFCC3E4E8D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E864AB5-B233-4EB3-950C-9E9713CD779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FA27A3C-2CBC-46AE-B2D4-11E8B84B42B8}"/>
              </a:ext>
            </a:extLst>
          </p:cNvPr>
          <p:cNvSpPr>
            <a:spLocks noGrp="1"/>
          </p:cNvSpPr>
          <p:nvPr>
            <p:ph type="sldNum" sz="quarter" idx="12"/>
          </p:nvPr>
        </p:nvSpPr>
        <p:spPr/>
        <p:txBody>
          <a:bodyPr/>
          <a:lstStyle>
            <a:lvl1pPr>
              <a:defRPr/>
            </a:lvl1pPr>
          </a:lstStyle>
          <a:p>
            <a:fld id="{E056D815-5576-401C-B481-D65630BE1EA4}" type="slidenum">
              <a:rPr lang="sl-SI" altLang="sl-SI"/>
              <a:pPr/>
              <a:t>‹#›</a:t>
            </a:fld>
            <a:endParaRPr lang="sl-SI" altLang="sl-SI"/>
          </a:p>
        </p:txBody>
      </p:sp>
    </p:spTree>
    <p:extLst>
      <p:ext uri="{BB962C8B-B14F-4D97-AF65-F5344CB8AC3E}">
        <p14:creationId xmlns:p14="http://schemas.microsoft.com/office/powerpoint/2010/main" val="98037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F2EE4-9D88-4EF6-8890-B06D74684D7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161BFA8-3333-4B36-B237-A5880090C3A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8A98D97-39EA-4D21-AE81-F91D21D30C6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760D862-69AD-4B61-A098-ABA9B8D6CF8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08B3170-0C50-42FD-B37B-322B7A28A13E}"/>
              </a:ext>
            </a:extLst>
          </p:cNvPr>
          <p:cNvSpPr>
            <a:spLocks noGrp="1"/>
          </p:cNvSpPr>
          <p:nvPr>
            <p:ph type="sldNum" sz="quarter" idx="12"/>
          </p:nvPr>
        </p:nvSpPr>
        <p:spPr/>
        <p:txBody>
          <a:bodyPr/>
          <a:lstStyle>
            <a:lvl1pPr>
              <a:defRPr/>
            </a:lvl1pPr>
          </a:lstStyle>
          <a:p>
            <a:fld id="{CF10D062-285C-4C72-84D1-2E4989B0717D}" type="slidenum">
              <a:rPr lang="sl-SI" altLang="sl-SI"/>
              <a:pPr/>
              <a:t>‹#›</a:t>
            </a:fld>
            <a:endParaRPr lang="sl-SI" altLang="sl-SI"/>
          </a:p>
        </p:txBody>
      </p:sp>
    </p:spTree>
    <p:extLst>
      <p:ext uri="{BB962C8B-B14F-4D97-AF65-F5344CB8AC3E}">
        <p14:creationId xmlns:p14="http://schemas.microsoft.com/office/powerpoint/2010/main" val="24883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F0F7-FDDB-4F21-AE69-65576C3CCAE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F70AA64-9ED2-49E8-AAA0-6151B5F697EB}"/>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3EC6A1DF-9CF3-488A-A13D-918CC8BE044A}"/>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89F663A5-7D89-440D-860E-35596C2845B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F6513A2-A787-42D8-B2B1-83DDF93F1F6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14A078D-3E11-4C6D-B965-DB31D2C894A4}"/>
              </a:ext>
            </a:extLst>
          </p:cNvPr>
          <p:cNvSpPr>
            <a:spLocks noGrp="1"/>
          </p:cNvSpPr>
          <p:nvPr>
            <p:ph type="sldNum" sz="quarter" idx="12"/>
          </p:nvPr>
        </p:nvSpPr>
        <p:spPr/>
        <p:txBody>
          <a:bodyPr/>
          <a:lstStyle>
            <a:lvl1pPr>
              <a:defRPr/>
            </a:lvl1pPr>
          </a:lstStyle>
          <a:p>
            <a:fld id="{328F64D6-247E-449A-87EA-A056CE280337}" type="slidenum">
              <a:rPr lang="sl-SI" altLang="sl-SI"/>
              <a:pPr/>
              <a:t>‹#›</a:t>
            </a:fld>
            <a:endParaRPr lang="sl-SI" altLang="sl-SI"/>
          </a:p>
        </p:txBody>
      </p:sp>
    </p:spTree>
    <p:extLst>
      <p:ext uri="{BB962C8B-B14F-4D97-AF65-F5344CB8AC3E}">
        <p14:creationId xmlns:p14="http://schemas.microsoft.com/office/powerpoint/2010/main" val="373207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98F0-A8DB-4D6C-A54D-20D8A143C45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575CF85A-BB70-48B9-93B2-D9A8C2D785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AE3FE9-7F63-4177-B594-C211EEA13C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FED79701-06A2-42A2-BF0B-547154058EA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5BF38E-BC66-4522-A12F-07413D033FF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4C5A203-3B51-45E9-944D-80826409018F}"/>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DC6FEB70-809E-43C9-94BB-7115988F9BC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A05A67C-8AF6-4746-984A-C8C5DD431283}"/>
              </a:ext>
            </a:extLst>
          </p:cNvPr>
          <p:cNvSpPr>
            <a:spLocks noGrp="1"/>
          </p:cNvSpPr>
          <p:nvPr>
            <p:ph type="sldNum" sz="quarter" idx="12"/>
          </p:nvPr>
        </p:nvSpPr>
        <p:spPr/>
        <p:txBody>
          <a:bodyPr/>
          <a:lstStyle>
            <a:lvl1pPr>
              <a:defRPr/>
            </a:lvl1pPr>
          </a:lstStyle>
          <a:p>
            <a:fld id="{965F9693-E189-4C6B-82CB-7F872E4B3FC2}" type="slidenum">
              <a:rPr lang="sl-SI" altLang="sl-SI"/>
              <a:pPr/>
              <a:t>‹#›</a:t>
            </a:fld>
            <a:endParaRPr lang="sl-SI" altLang="sl-SI"/>
          </a:p>
        </p:txBody>
      </p:sp>
    </p:spTree>
    <p:extLst>
      <p:ext uri="{BB962C8B-B14F-4D97-AF65-F5344CB8AC3E}">
        <p14:creationId xmlns:p14="http://schemas.microsoft.com/office/powerpoint/2010/main" val="215270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19E5-A451-4E41-9AAE-6CCCD6D7CD27}"/>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2A6AA842-A177-4AB6-87AE-85644ECF2901}"/>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2C14E083-EB1F-462E-BC69-94586567C3F9}"/>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271E9325-1017-4BF9-9742-6E1E2A1FED0F}"/>
              </a:ext>
            </a:extLst>
          </p:cNvPr>
          <p:cNvSpPr>
            <a:spLocks noGrp="1"/>
          </p:cNvSpPr>
          <p:nvPr>
            <p:ph type="sldNum" sz="quarter" idx="12"/>
          </p:nvPr>
        </p:nvSpPr>
        <p:spPr/>
        <p:txBody>
          <a:bodyPr/>
          <a:lstStyle>
            <a:lvl1pPr>
              <a:defRPr/>
            </a:lvl1pPr>
          </a:lstStyle>
          <a:p>
            <a:fld id="{B493551A-B76D-4018-B91F-783E0331638C}" type="slidenum">
              <a:rPr lang="sl-SI" altLang="sl-SI"/>
              <a:pPr/>
              <a:t>‹#›</a:t>
            </a:fld>
            <a:endParaRPr lang="sl-SI" altLang="sl-SI"/>
          </a:p>
        </p:txBody>
      </p:sp>
    </p:spTree>
    <p:extLst>
      <p:ext uri="{BB962C8B-B14F-4D97-AF65-F5344CB8AC3E}">
        <p14:creationId xmlns:p14="http://schemas.microsoft.com/office/powerpoint/2010/main" val="189082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B43EE-9B0F-4306-A459-E84ED6C0A4DC}"/>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FD31D202-333A-440C-B4B3-970A39359A8B}"/>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816F972-AC99-43A1-B72C-A57E82615834}"/>
              </a:ext>
            </a:extLst>
          </p:cNvPr>
          <p:cNvSpPr>
            <a:spLocks noGrp="1"/>
          </p:cNvSpPr>
          <p:nvPr>
            <p:ph type="sldNum" sz="quarter" idx="12"/>
          </p:nvPr>
        </p:nvSpPr>
        <p:spPr/>
        <p:txBody>
          <a:bodyPr/>
          <a:lstStyle>
            <a:lvl1pPr>
              <a:defRPr/>
            </a:lvl1pPr>
          </a:lstStyle>
          <a:p>
            <a:fld id="{B2C3AD66-2859-4568-917A-46E4913FF6DA}" type="slidenum">
              <a:rPr lang="sl-SI" altLang="sl-SI"/>
              <a:pPr/>
              <a:t>‹#›</a:t>
            </a:fld>
            <a:endParaRPr lang="sl-SI" altLang="sl-SI"/>
          </a:p>
        </p:txBody>
      </p:sp>
    </p:spTree>
    <p:extLst>
      <p:ext uri="{BB962C8B-B14F-4D97-AF65-F5344CB8AC3E}">
        <p14:creationId xmlns:p14="http://schemas.microsoft.com/office/powerpoint/2010/main" val="237031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AC6B-D272-481B-BFE4-31C6FAFAEC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A7273D3-9A40-4814-8A97-5FA6A0EE3C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7C57A87-99E5-4BC7-9680-FBF359FA4C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5E4D3-8F20-4CD6-A09E-BF54795D9BB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DE1F7FE-8686-4AA1-8E17-FF474DE7BDA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DBFA298-BA8C-4F57-84C6-52E45C74C5E7}"/>
              </a:ext>
            </a:extLst>
          </p:cNvPr>
          <p:cNvSpPr>
            <a:spLocks noGrp="1"/>
          </p:cNvSpPr>
          <p:nvPr>
            <p:ph type="sldNum" sz="quarter" idx="12"/>
          </p:nvPr>
        </p:nvSpPr>
        <p:spPr/>
        <p:txBody>
          <a:bodyPr/>
          <a:lstStyle>
            <a:lvl1pPr>
              <a:defRPr/>
            </a:lvl1pPr>
          </a:lstStyle>
          <a:p>
            <a:fld id="{D3E9388F-8C97-4A3C-92BA-90950CA9006F}" type="slidenum">
              <a:rPr lang="sl-SI" altLang="sl-SI"/>
              <a:pPr/>
              <a:t>‹#›</a:t>
            </a:fld>
            <a:endParaRPr lang="sl-SI" altLang="sl-SI"/>
          </a:p>
        </p:txBody>
      </p:sp>
    </p:spTree>
    <p:extLst>
      <p:ext uri="{BB962C8B-B14F-4D97-AF65-F5344CB8AC3E}">
        <p14:creationId xmlns:p14="http://schemas.microsoft.com/office/powerpoint/2010/main" val="292985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6D82-B562-4217-8FCE-FDCD08D85A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54E7BE5-A55F-476A-BAC9-21954AF414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45D536D-ED9F-4F9F-BDAD-865CC07318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88A8C-5D19-4508-A975-8A516574EFC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FCCAF0D-F7D7-4BF1-89D2-99D99E48DBB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EC704D0-3101-4342-A1D3-0C461B94BCEC}"/>
              </a:ext>
            </a:extLst>
          </p:cNvPr>
          <p:cNvSpPr>
            <a:spLocks noGrp="1"/>
          </p:cNvSpPr>
          <p:nvPr>
            <p:ph type="sldNum" sz="quarter" idx="12"/>
          </p:nvPr>
        </p:nvSpPr>
        <p:spPr/>
        <p:txBody>
          <a:bodyPr/>
          <a:lstStyle>
            <a:lvl1pPr>
              <a:defRPr/>
            </a:lvl1pPr>
          </a:lstStyle>
          <a:p>
            <a:fld id="{B96FB0CD-677D-4510-A21E-F5DC7322FCC4}" type="slidenum">
              <a:rPr lang="sl-SI" altLang="sl-SI"/>
              <a:pPr/>
              <a:t>‹#›</a:t>
            </a:fld>
            <a:endParaRPr lang="sl-SI" altLang="sl-SI"/>
          </a:p>
        </p:txBody>
      </p:sp>
    </p:spTree>
    <p:extLst>
      <p:ext uri="{BB962C8B-B14F-4D97-AF65-F5344CB8AC3E}">
        <p14:creationId xmlns:p14="http://schemas.microsoft.com/office/powerpoint/2010/main" val="267020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378" name="Group 2">
            <a:extLst>
              <a:ext uri="{FF2B5EF4-FFF2-40B4-BE49-F238E27FC236}">
                <a16:creationId xmlns:a16="http://schemas.microsoft.com/office/drawing/2014/main" id="{2C37F1D3-4E72-404F-8278-35736D7983BC}"/>
              </a:ext>
            </a:extLst>
          </p:cNvPr>
          <p:cNvGrpSpPr>
            <a:grpSpLocks/>
          </p:cNvGrpSpPr>
          <p:nvPr/>
        </p:nvGrpSpPr>
        <p:grpSpPr bwMode="auto">
          <a:xfrm>
            <a:off x="1071563" y="304800"/>
            <a:ext cx="7615237" cy="1106488"/>
            <a:chOff x="675" y="192"/>
            <a:chExt cx="4797" cy="697"/>
          </a:xfrm>
        </p:grpSpPr>
        <p:sp>
          <p:nvSpPr>
            <p:cNvPr id="101379" name="Oval 3">
              <a:extLst>
                <a:ext uri="{FF2B5EF4-FFF2-40B4-BE49-F238E27FC236}">
                  <a16:creationId xmlns:a16="http://schemas.microsoft.com/office/drawing/2014/main" id="{6018FBF0-CFC4-4198-8CFF-110BCCFC1071}"/>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1380" name="Oval 4">
              <a:extLst>
                <a:ext uri="{FF2B5EF4-FFF2-40B4-BE49-F238E27FC236}">
                  <a16:creationId xmlns:a16="http://schemas.microsoft.com/office/drawing/2014/main" id="{FBDF5654-472C-48EF-B1E4-34B97B410D44}"/>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1381" name="Oval 5">
              <a:extLst>
                <a:ext uri="{FF2B5EF4-FFF2-40B4-BE49-F238E27FC236}">
                  <a16:creationId xmlns:a16="http://schemas.microsoft.com/office/drawing/2014/main" id="{89AE3AB2-2723-480E-95A8-5E68C25D8A9E}"/>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1382" name="Oval 6">
              <a:extLst>
                <a:ext uri="{FF2B5EF4-FFF2-40B4-BE49-F238E27FC236}">
                  <a16:creationId xmlns:a16="http://schemas.microsoft.com/office/drawing/2014/main" id="{6288DD90-1F89-43E7-B4A2-3514E44A2B2B}"/>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sp>
          <p:nvSpPr>
            <p:cNvPr id="101383" name="Oval 7">
              <a:extLst>
                <a:ext uri="{FF2B5EF4-FFF2-40B4-BE49-F238E27FC236}">
                  <a16:creationId xmlns:a16="http://schemas.microsoft.com/office/drawing/2014/main" id="{B452C0BA-4C7F-4F07-B5FE-E2970987D2D3}"/>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ltLang="sl-SI" sz="2400">
                <a:latin typeface="Times New Roman" panose="02020603050405020304" pitchFamily="18" charset="0"/>
              </a:endParaRPr>
            </a:p>
          </p:txBody>
        </p:sp>
      </p:grpSp>
      <p:sp>
        <p:nvSpPr>
          <p:cNvPr id="101384" name="Rectangle 8">
            <a:extLst>
              <a:ext uri="{FF2B5EF4-FFF2-40B4-BE49-F238E27FC236}">
                <a16:creationId xmlns:a16="http://schemas.microsoft.com/office/drawing/2014/main" id="{90970C9C-9B20-4A13-A3C4-A42F7459792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1385" name="Rectangle 9">
            <a:extLst>
              <a:ext uri="{FF2B5EF4-FFF2-40B4-BE49-F238E27FC236}">
                <a16:creationId xmlns:a16="http://schemas.microsoft.com/office/drawing/2014/main" id="{4FFC7C70-6AC3-4B6F-83EE-24061B82EB9A}"/>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sl-SI" altLang="sl-SI"/>
          </a:p>
        </p:txBody>
      </p:sp>
      <p:sp>
        <p:nvSpPr>
          <p:cNvPr id="101386" name="Rectangle 10">
            <a:extLst>
              <a:ext uri="{FF2B5EF4-FFF2-40B4-BE49-F238E27FC236}">
                <a16:creationId xmlns:a16="http://schemas.microsoft.com/office/drawing/2014/main" id="{FC53395E-A326-425A-9391-D56EB53CBD3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sl-SI" altLang="sl-SI"/>
          </a:p>
        </p:txBody>
      </p:sp>
      <p:sp>
        <p:nvSpPr>
          <p:cNvPr id="101387" name="Rectangle 11">
            <a:extLst>
              <a:ext uri="{FF2B5EF4-FFF2-40B4-BE49-F238E27FC236}">
                <a16:creationId xmlns:a16="http://schemas.microsoft.com/office/drawing/2014/main" id="{A5D4FABD-825E-43D1-B255-AAD470E4FF0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48A6D04A-B502-4D67-933A-A08BC5D67441}" type="slidenum">
              <a:rPr lang="sl-SI" altLang="sl-SI"/>
              <a:pPr/>
              <a:t>‹#›</a:t>
            </a:fld>
            <a:endParaRPr lang="sl-SI" altLang="sl-SI"/>
          </a:p>
        </p:txBody>
      </p:sp>
      <p:sp>
        <p:nvSpPr>
          <p:cNvPr id="101388" name="Rectangle 12">
            <a:extLst>
              <a:ext uri="{FF2B5EF4-FFF2-40B4-BE49-F238E27FC236}">
                <a16:creationId xmlns:a16="http://schemas.microsoft.com/office/drawing/2014/main" id="{41207671-B667-4E32-B71C-8B77C16A100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www.micstyling.com/" TargetMode="External"/><Relationship Id="rId2" Type="http://schemas.openxmlformats.org/officeDocument/2006/relationships/hyperlink" Target="http://www2.arnes.si/~tnardi/frizer.htm" TargetMode="External"/><Relationship Id="rId1" Type="http://schemas.openxmlformats.org/officeDocument/2006/relationships/slideLayout" Target="../slideLayouts/slideLayout2.xml"/><Relationship Id="rId6" Type="http://schemas.openxmlformats.org/officeDocument/2006/relationships/hyperlink" Target="http://www.diva.si/clanki_notranja.php?id_clanek=404" TargetMode="External"/><Relationship Id="rId5" Type="http://schemas.openxmlformats.org/officeDocument/2006/relationships/hyperlink" Target="http://www.podjetnik.si/default.asp?KatID=308&amp;ClanekID=3204" TargetMode="External"/><Relationship Id="rId4" Type="http://schemas.openxmlformats.org/officeDocument/2006/relationships/hyperlink" Target="http://www.finance.si/2042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8FF1E20A-3737-41C4-BF76-C3C9348EBA9E}"/>
              </a:ext>
            </a:extLst>
          </p:cNvPr>
          <p:cNvSpPr>
            <a:spLocks noGrp="1" noChangeArrowheads="1"/>
          </p:cNvSpPr>
          <p:nvPr>
            <p:ph type="title"/>
          </p:nvPr>
        </p:nvSpPr>
        <p:spPr>
          <a:xfrm>
            <a:off x="6443663" y="2781300"/>
            <a:ext cx="3024187" cy="1430338"/>
          </a:xfrm>
        </p:spPr>
        <p:txBody>
          <a:bodyPr/>
          <a:lstStyle/>
          <a:p>
            <a:r>
              <a:rPr lang="sl-SI" altLang="sl-SI" sz="3600" b="1">
                <a:solidFill>
                  <a:schemeClr val="folHlink"/>
                </a:solidFill>
              </a:rPr>
              <a:t> </a:t>
            </a:r>
            <a:endParaRPr lang="sl-SI" altLang="sl-SI" sz="3600" b="1" dirty="0">
              <a:solidFill>
                <a:schemeClr val="folHlink"/>
              </a:solidFill>
            </a:endParaRPr>
          </a:p>
        </p:txBody>
      </p:sp>
      <p:sp>
        <p:nvSpPr>
          <p:cNvPr id="2051" name="Rectangle 3">
            <a:extLst>
              <a:ext uri="{FF2B5EF4-FFF2-40B4-BE49-F238E27FC236}">
                <a16:creationId xmlns:a16="http://schemas.microsoft.com/office/drawing/2014/main" id="{4CEB8625-BBDC-4B96-BA24-90D7781ABDCF}"/>
              </a:ext>
            </a:extLst>
          </p:cNvPr>
          <p:cNvSpPr>
            <a:spLocks noGrp="1" noChangeArrowheads="1"/>
          </p:cNvSpPr>
          <p:nvPr>
            <p:ph type="body" idx="1"/>
          </p:nvPr>
        </p:nvSpPr>
        <p:spPr>
          <a:xfrm>
            <a:off x="2411413" y="5229225"/>
            <a:ext cx="7308850" cy="2125663"/>
          </a:xfrm>
        </p:spPr>
        <p:txBody>
          <a:bodyPr/>
          <a:lstStyle/>
          <a:p>
            <a:r>
              <a:rPr lang="sl-SI" altLang="sl-SI" sz="6000" b="1">
                <a:solidFill>
                  <a:schemeClr val="folHlink"/>
                </a:solidFill>
                <a:latin typeface="Arial Black" panose="020B0A04020102020204" pitchFamily="34" charset="0"/>
              </a:rPr>
              <a:t>MIČ STYLING</a:t>
            </a:r>
          </a:p>
        </p:txBody>
      </p:sp>
      <p:sp>
        <p:nvSpPr>
          <p:cNvPr id="2053" name="WordArt 5">
            <a:extLst>
              <a:ext uri="{FF2B5EF4-FFF2-40B4-BE49-F238E27FC236}">
                <a16:creationId xmlns:a16="http://schemas.microsoft.com/office/drawing/2014/main" id="{E394BBC8-65F2-4F6C-AE75-5CA6802FA31A}"/>
              </a:ext>
            </a:extLst>
          </p:cNvPr>
          <p:cNvSpPr>
            <a:spLocks noChangeArrowheads="1" noChangeShapeType="1" noTextEdit="1"/>
          </p:cNvSpPr>
          <p:nvPr/>
        </p:nvSpPr>
        <p:spPr bwMode="auto">
          <a:xfrm>
            <a:off x="1258888" y="476250"/>
            <a:ext cx="6697662" cy="1584325"/>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4287"/>
              </a:avLst>
            </a:prstTxWarp>
            <a:scene3d>
              <a:camera prst="legacyObliqueRight"/>
              <a:lightRig rig="legacyHarsh3" dir="t"/>
            </a:scene3d>
            <a:sp3d extrusionH="100000" prstMaterial="legacyMatte">
              <a:extrusionClr>
                <a:srgbClr val="663300"/>
              </a:extrusionClr>
              <a:contourClr>
                <a:schemeClr val="folHlink"/>
              </a:contourClr>
            </a:sp3d>
          </a:bodyPr>
          <a:lstStyle/>
          <a:p>
            <a:pPr algn="ctr"/>
            <a:r>
              <a:rPr lang="sl-SI" sz="3600" kern="10">
                <a:ln w="9525">
                  <a:round/>
                  <a:headEnd/>
                  <a:tailEnd/>
                </a:ln>
                <a:gradFill rotWithShape="1">
                  <a:gsLst>
                    <a:gs pos="0">
                      <a:schemeClr val="folHlink"/>
                    </a:gs>
                    <a:gs pos="50000">
                      <a:schemeClr val="folHlink">
                        <a:gamma/>
                        <a:shade val="46275"/>
                        <a:invGamma/>
                      </a:schemeClr>
                    </a:gs>
                    <a:gs pos="100000">
                      <a:schemeClr val="folHlink"/>
                    </a:gs>
                  </a:gsLst>
                  <a:lin ang="5400000" scaled="1"/>
                </a:gradFill>
                <a:latin typeface="Arial Black" panose="020B0A04020102020204" pitchFamily="34" charset="0"/>
              </a:rPr>
              <a:t>MITJA SOJER</a:t>
            </a:r>
          </a:p>
        </p:txBody>
      </p:sp>
      <p:pic>
        <p:nvPicPr>
          <p:cNvPr id="2054" name="Picture 6" descr="mitja_sojer1">
            <a:extLst>
              <a:ext uri="{FF2B5EF4-FFF2-40B4-BE49-F238E27FC236}">
                <a16:creationId xmlns:a16="http://schemas.microsoft.com/office/drawing/2014/main" id="{E12B6DDF-6F40-42E1-9EE6-A79E85F40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2276475"/>
            <a:ext cx="2959100" cy="4437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linds(horizontal)">
                                      <p:cBhvr>
                                        <p:cTn id="7" dur="2000"/>
                                        <p:tgtEl>
                                          <p:spTgt spid="2053"/>
                                        </p:tgtEl>
                                      </p:cBhvr>
                                    </p:animEffect>
                                  </p:childTnLst>
                                </p:cTn>
                              </p:par>
                            </p:childTnLst>
                          </p:cTn>
                        </p:par>
                        <p:par>
                          <p:cTn id="8" fill="hold" nodeType="afterGroup">
                            <p:stCondLst>
                              <p:cond delay="2000"/>
                            </p:stCondLst>
                            <p:childTnLst>
                              <p:par>
                                <p:cTn id="9" presetID="3" presetClass="entr" presetSubtype="10" fill="hold" grpId="0" nodeType="afterEffect">
                                  <p:stCondLst>
                                    <p:cond delay="100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blinds(horizontal)">
                                      <p:cBhvr>
                                        <p:cTn id="11" dur="2000"/>
                                        <p:tgtEl>
                                          <p:spTgt spid="205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5000"/>
                                        <p:tgtEl>
                                          <p:spTgt spid="20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fade">
                                      <p:cBhvr>
                                        <p:cTn id="17"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134766D-8874-47EF-B345-2F01CDE0832A}"/>
              </a:ext>
            </a:extLst>
          </p:cNvPr>
          <p:cNvSpPr>
            <a:spLocks noGrp="1" noChangeArrowheads="1"/>
          </p:cNvSpPr>
          <p:nvPr>
            <p:ph type="title"/>
          </p:nvPr>
        </p:nvSpPr>
        <p:spPr/>
        <p:txBody>
          <a:bodyPr/>
          <a:lstStyle/>
          <a:p>
            <a:endParaRPr lang="sl-SI" altLang="sl-SI"/>
          </a:p>
        </p:txBody>
      </p:sp>
      <p:sp>
        <p:nvSpPr>
          <p:cNvPr id="118787" name="Rectangle 3">
            <a:extLst>
              <a:ext uri="{FF2B5EF4-FFF2-40B4-BE49-F238E27FC236}">
                <a16:creationId xmlns:a16="http://schemas.microsoft.com/office/drawing/2014/main" id="{1441326E-4791-467F-AA93-86256C6C2014}"/>
              </a:ext>
            </a:extLst>
          </p:cNvPr>
          <p:cNvSpPr>
            <a:spLocks noGrp="1" noChangeArrowheads="1"/>
          </p:cNvSpPr>
          <p:nvPr>
            <p:ph type="body" idx="1"/>
          </p:nvPr>
        </p:nvSpPr>
        <p:spPr/>
        <p:txBody>
          <a:bodyPr/>
          <a:lstStyle/>
          <a:p>
            <a:endParaRPr lang="sl-SI" altLang="sl-SI"/>
          </a:p>
        </p:txBody>
      </p:sp>
      <p:pic>
        <p:nvPicPr>
          <p:cNvPr id="118788" name="Picture 4" descr="slika_01512b27a631b6181b3f5a9da90efc94">
            <a:extLst>
              <a:ext uri="{FF2B5EF4-FFF2-40B4-BE49-F238E27FC236}">
                <a16:creationId xmlns:a16="http://schemas.microsoft.com/office/drawing/2014/main" id="{9B7ECB97-5469-4FD3-BFD8-0FCC7302C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3136900" cy="4103688"/>
          </a:xfrm>
          <a:prstGeom prst="rect">
            <a:avLst/>
          </a:prstGeom>
          <a:noFill/>
          <a:extLst>
            <a:ext uri="{909E8E84-426E-40DD-AFC4-6F175D3DCCD1}">
              <a14:hiddenFill xmlns:a14="http://schemas.microsoft.com/office/drawing/2010/main">
                <a:solidFill>
                  <a:srgbClr val="FFFFFF"/>
                </a:solidFill>
              </a14:hiddenFill>
            </a:ext>
          </a:extLst>
        </p:spPr>
      </p:pic>
      <p:pic>
        <p:nvPicPr>
          <p:cNvPr id="118789" name="Picture 5" descr="slika_25602bf7cd900992e796bae0232a5370">
            <a:extLst>
              <a:ext uri="{FF2B5EF4-FFF2-40B4-BE49-F238E27FC236}">
                <a16:creationId xmlns:a16="http://schemas.microsoft.com/office/drawing/2014/main" id="{F2E65D6D-F72F-4D99-AFC9-6016EAD5A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0"/>
            <a:ext cx="3192462" cy="4176713"/>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slika_a50cf96ed269bb403a003fad2a4339d7">
            <a:extLst>
              <a:ext uri="{FF2B5EF4-FFF2-40B4-BE49-F238E27FC236}">
                <a16:creationId xmlns:a16="http://schemas.microsoft.com/office/drawing/2014/main" id="{F173939F-5A51-4EE9-B122-1B3646989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89138"/>
            <a:ext cx="3517900" cy="4602162"/>
          </a:xfrm>
          <a:prstGeom prst="rect">
            <a:avLst/>
          </a:prstGeom>
          <a:noFill/>
          <a:extLst>
            <a:ext uri="{909E8E84-426E-40DD-AFC4-6F175D3DCCD1}">
              <a14:hiddenFill xmlns:a14="http://schemas.microsoft.com/office/drawing/2010/main">
                <a:solidFill>
                  <a:srgbClr val="FFFFFF"/>
                </a:solidFill>
              </a14:hiddenFill>
            </a:ext>
          </a:extLst>
        </p:spPr>
      </p:pic>
      <p:pic>
        <p:nvPicPr>
          <p:cNvPr id="118791" name="Picture 7" descr="slika_b72bedb6ce02e7c920a69e4aae24c167">
            <a:extLst>
              <a:ext uri="{FF2B5EF4-FFF2-40B4-BE49-F238E27FC236}">
                <a16:creationId xmlns:a16="http://schemas.microsoft.com/office/drawing/2014/main" id="{A1221130-4F71-41F0-BE64-6EC5D00D9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2060575"/>
            <a:ext cx="3556000" cy="4652963"/>
          </a:xfrm>
          <a:prstGeom prst="rect">
            <a:avLst/>
          </a:prstGeom>
          <a:noFill/>
          <a:extLst>
            <a:ext uri="{909E8E84-426E-40DD-AFC4-6F175D3DCCD1}">
              <a14:hiddenFill xmlns:a14="http://schemas.microsoft.com/office/drawing/2010/main">
                <a:solidFill>
                  <a:srgbClr val="FFFFFF"/>
                </a:solidFill>
              </a14:hiddenFill>
            </a:ext>
          </a:extLst>
        </p:spPr>
      </p:pic>
      <p:pic>
        <p:nvPicPr>
          <p:cNvPr id="118792" name="Picture 8" descr="slika_d496509e91b6808fd1c8508f03186b01">
            <a:extLst>
              <a:ext uri="{FF2B5EF4-FFF2-40B4-BE49-F238E27FC236}">
                <a16:creationId xmlns:a16="http://schemas.microsoft.com/office/drawing/2014/main" id="{C1558B86-AD7B-4C38-9C4F-63CD7D81E6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620713"/>
            <a:ext cx="3962400"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fade">
                                      <p:cBhvr>
                                        <p:cTn id="7" dur="2000"/>
                                        <p:tgtEl>
                                          <p:spTgt spid="118788"/>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18789"/>
                                        </p:tgtEl>
                                        <p:attrNameLst>
                                          <p:attrName>style.visibility</p:attrName>
                                        </p:attrNameLst>
                                      </p:cBhvr>
                                      <p:to>
                                        <p:strVal val="visible"/>
                                      </p:to>
                                    </p:set>
                                    <p:animEffect transition="in" filter="fade">
                                      <p:cBhvr>
                                        <p:cTn id="11" dur="2000"/>
                                        <p:tgtEl>
                                          <p:spTgt spid="118789"/>
                                        </p:tgtEl>
                                      </p:cBhvr>
                                    </p:animEffect>
                                  </p:childTnLst>
                                </p:cTn>
                              </p:par>
                            </p:childTnLst>
                          </p:cTn>
                        </p:par>
                        <p:par>
                          <p:cTn id="12" fill="hold" nodeType="afterGroup">
                            <p:stCondLst>
                              <p:cond delay="5000"/>
                            </p:stCondLst>
                            <p:childTnLst>
                              <p:par>
                                <p:cTn id="13" presetID="10" presetClass="entr" presetSubtype="0" fill="hold" nodeType="afterEffect">
                                  <p:stCondLst>
                                    <p:cond delay="1500"/>
                                  </p:stCondLst>
                                  <p:childTnLst>
                                    <p:set>
                                      <p:cBhvr>
                                        <p:cTn id="14" dur="1" fill="hold">
                                          <p:stCondLst>
                                            <p:cond delay="0"/>
                                          </p:stCondLst>
                                        </p:cTn>
                                        <p:tgtEl>
                                          <p:spTgt spid="118790"/>
                                        </p:tgtEl>
                                        <p:attrNameLst>
                                          <p:attrName>style.visibility</p:attrName>
                                        </p:attrNameLst>
                                      </p:cBhvr>
                                      <p:to>
                                        <p:strVal val="visible"/>
                                      </p:to>
                                    </p:set>
                                    <p:animEffect transition="in" filter="fade">
                                      <p:cBhvr>
                                        <p:cTn id="15" dur="2000"/>
                                        <p:tgtEl>
                                          <p:spTgt spid="118790"/>
                                        </p:tgtEl>
                                      </p:cBhvr>
                                    </p:animEffect>
                                  </p:childTnLst>
                                </p:cTn>
                              </p:par>
                            </p:childTnLst>
                          </p:cTn>
                        </p:par>
                        <p:par>
                          <p:cTn id="16" fill="hold" nodeType="afterGroup">
                            <p:stCondLst>
                              <p:cond delay="8500"/>
                            </p:stCondLst>
                            <p:childTnLst>
                              <p:par>
                                <p:cTn id="17" presetID="10" presetClass="entr" presetSubtype="0" fill="hold" nodeType="afterEffect">
                                  <p:stCondLst>
                                    <p:cond delay="2000"/>
                                  </p:stCondLst>
                                  <p:childTnLst>
                                    <p:set>
                                      <p:cBhvr>
                                        <p:cTn id="18" dur="1" fill="hold">
                                          <p:stCondLst>
                                            <p:cond delay="0"/>
                                          </p:stCondLst>
                                        </p:cTn>
                                        <p:tgtEl>
                                          <p:spTgt spid="118791"/>
                                        </p:tgtEl>
                                        <p:attrNameLst>
                                          <p:attrName>style.visibility</p:attrName>
                                        </p:attrNameLst>
                                      </p:cBhvr>
                                      <p:to>
                                        <p:strVal val="visible"/>
                                      </p:to>
                                    </p:set>
                                    <p:animEffect transition="in" filter="fade">
                                      <p:cBhvr>
                                        <p:cTn id="19" dur="2000"/>
                                        <p:tgtEl>
                                          <p:spTgt spid="1187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18792"/>
                                        </p:tgtEl>
                                        <p:attrNameLst>
                                          <p:attrName>style.visibility</p:attrName>
                                        </p:attrNameLst>
                                      </p:cBhvr>
                                      <p:to>
                                        <p:strVal val="visible"/>
                                      </p:to>
                                    </p:set>
                                    <p:animEffect transition="in" filter="fade">
                                      <p:cBhvr>
                                        <p:cTn id="24" dur="20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49557B6-B223-489F-9D9C-1B16C49610A6}"/>
              </a:ext>
            </a:extLst>
          </p:cNvPr>
          <p:cNvSpPr>
            <a:spLocks noGrp="1" noChangeArrowheads="1"/>
          </p:cNvSpPr>
          <p:nvPr>
            <p:ph type="title"/>
          </p:nvPr>
        </p:nvSpPr>
        <p:spPr/>
        <p:txBody>
          <a:bodyPr/>
          <a:lstStyle/>
          <a:p>
            <a:r>
              <a:rPr lang="sl-SI" altLang="sl-SI" sz="4000" b="1"/>
              <a:t>VIRI</a:t>
            </a:r>
          </a:p>
        </p:txBody>
      </p:sp>
      <p:sp>
        <p:nvSpPr>
          <p:cNvPr id="112643" name="Rectangle 3">
            <a:extLst>
              <a:ext uri="{FF2B5EF4-FFF2-40B4-BE49-F238E27FC236}">
                <a16:creationId xmlns:a16="http://schemas.microsoft.com/office/drawing/2014/main" id="{6AA3424C-07A5-475E-B608-5E1E8C47A29D}"/>
              </a:ext>
            </a:extLst>
          </p:cNvPr>
          <p:cNvSpPr>
            <a:spLocks noGrp="1" noChangeArrowheads="1"/>
          </p:cNvSpPr>
          <p:nvPr>
            <p:ph type="body" idx="1"/>
          </p:nvPr>
        </p:nvSpPr>
        <p:spPr/>
        <p:txBody>
          <a:bodyPr/>
          <a:lstStyle/>
          <a:p>
            <a:pPr marL="609600" indent="-609600">
              <a:lnSpc>
                <a:spcPct val="80000"/>
              </a:lnSpc>
            </a:pPr>
            <a:r>
              <a:rPr lang="sl-SI" altLang="sl-SI" sz="2800"/>
              <a:t>Frizer --&gt; </a:t>
            </a:r>
            <a:r>
              <a:rPr lang="sl-SI" altLang="sl-SI" sz="2800">
                <a:hlinkClick r:id="rId2"/>
              </a:rPr>
              <a:t>http://www2.arnes.si/~tnardi/frizer.htm</a:t>
            </a:r>
            <a:endParaRPr lang="sl-SI" altLang="sl-SI" sz="2800"/>
          </a:p>
          <a:p>
            <a:pPr marL="609600" indent="-609600">
              <a:lnSpc>
                <a:spcPct val="80000"/>
              </a:lnSpc>
            </a:pPr>
            <a:r>
              <a:rPr lang="sl-SI" altLang="sl-SI" sz="2800"/>
              <a:t>Mič Styling --&gt;  </a:t>
            </a:r>
            <a:r>
              <a:rPr lang="sl-SI" altLang="sl-SI" sz="2800">
                <a:hlinkClick r:id="rId3"/>
              </a:rPr>
              <a:t>http://www.micstyling.com/</a:t>
            </a:r>
            <a:endParaRPr lang="sl-SI" altLang="sl-SI" sz="2800"/>
          </a:p>
          <a:p>
            <a:pPr marL="609600" indent="-609600">
              <a:lnSpc>
                <a:spcPct val="80000"/>
              </a:lnSpc>
            </a:pPr>
            <a:r>
              <a:rPr lang="sl-SI" altLang="sl-SI" sz="2800"/>
              <a:t>Mitja Sojer: Ljubljanska frizerska gazela --&gt; </a:t>
            </a:r>
            <a:r>
              <a:rPr lang="sl-SI" altLang="sl-SI" sz="2800">
                <a:hlinkClick r:id="rId4"/>
              </a:rPr>
              <a:t>http://www.finance.si/20421</a:t>
            </a:r>
            <a:endParaRPr lang="sl-SI" altLang="sl-SI" sz="2800"/>
          </a:p>
          <a:p>
            <a:pPr marL="609600" indent="-609600">
              <a:lnSpc>
                <a:spcPct val="80000"/>
              </a:lnSpc>
            </a:pPr>
            <a:r>
              <a:rPr lang="sl-SI" altLang="sl-SI" sz="2800"/>
              <a:t>Podjetnik --&gt; </a:t>
            </a:r>
            <a:r>
              <a:rPr lang="sl-SI" altLang="sl-SI" sz="2800">
                <a:hlinkClick r:id="rId5"/>
              </a:rPr>
              <a:t>http://www.podjetnik.si/default.asp?KatID=308&amp;ClanekID=3204</a:t>
            </a:r>
            <a:endParaRPr lang="sl-SI" altLang="sl-SI" sz="2800"/>
          </a:p>
          <a:p>
            <a:pPr marL="609600" indent="-609600">
              <a:lnSpc>
                <a:spcPct val="80000"/>
              </a:lnSpc>
            </a:pPr>
            <a:r>
              <a:rPr lang="sl-SI" altLang="sl-SI" sz="2800"/>
              <a:t>Diva.si - članki</a:t>
            </a:r>
            <a:r>
              <a:rPr lang="sl-SI" altLang="sl-SI" sz="2800" b="1" i="1"/>
              <a:t> </a:t>
            </a:r>
            <a:r>
              <a:rPr lang="sl-SI" altLang="sl-SI" sz="2800"/>
              <a:t>--&gt; </a:t>
            </a:r>
            <a:r>
              <a:rPr lang="sl-SI" altLang="sl-SI" sz="2800">
                <a:hlinkClick r:id="rId6"/>
              </a:rPr>
              <a:t>http://www.diva.si/clanki_notranja.php?id_clanek=404</a:t>
            </a:r>
            <a:endParaRPr lang="sl-SI" altLang="sl-SI"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linds(horizontal)">
                                      <p:cBhvr>
                                        <p:cTn id="7" dur="1000"/>
                                        <p:tgtEl>
                                          <p:spTgt spid="112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Effect transition="in" filter="blinds(horizontal)">
                                      <p:cBhvr>
                                        <p:cTn id="12" dur="3000"/>
                                        <p:tgtEl>
                                          <p:spTgt spid="11264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2643">
                                            <p:txEl>
                                              <p:pRg st="1" end="1"/>
                                            </p:txEl>
                                          </p:spTgt>
                                        </p:tgtEl>
                                        <p:attrNameLst>
                                          <p:attrName>style.visibility</p:attrName>
                                        </p:attrNameLst>
                                      </p:cBhvr>
                                      <p:to>
                                        <p:strVal val="visible"/>
                                      </p:to>
                                    </p:set>
                                    <p:animEffect transition="in" filter="blinds(horizontal)">
                                      <p:cBhvr>
                                        <p:cTn id="15" dur="3000"/>
                                        <p:tgtEl>
                                          <p:spTgt spid="11264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2643">
                                            <p:txEl>
                                              <p:pRg st="2" end="2"/>
                                            </p:txEl>
                                          </p:spTgt>
                                        </p:tgtEl>
                                        <p:attrNameLst>
                                          <p:attrName>style.visibility</p:attrName>
                                        </p:attrNameLst>
                                      </p:cBhvr>
                                      <p:to>
                                        <p:strVal val="visible"/>
                                      </p:to>
                                    </p:set>
                                    <p:animEffect transition="in" filter="blinds(horizontal)">
                                      <p:cBhvr>
                                        <p:cTn id="18" dur="3000"/>
                                        <p:tgtEl>
                                          <p:spTgt spid="11264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2643">
                                            <p:txEl>
                                              <p:pRg st="3" end="3"/>
                                            </p:txEl>
                                          </p:spTgt>
                                        </p:tgtEl>
                                        <p:attrNameLst>
                                          <p:attrName>style.visibility</p:attrName>
                                        </p:attrNameLst>
                                      </p:cBhvr>
                                      <p:to>
                                        <p:strVal val="visible"/>
                                      </p:to>
                                    </p:set>
                                    <p:animEffect transition="in" filter="blinds(horizontal)">
                                      <p:cBhvr>
                                        <p:cTn id="21" dur="3000"/>
                                        <p:tgtEl>
                                          <p:spTgt spid="11264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2643">
                                            <p:txEl>
                                              <p:pRg st="4" end="4"/>
                                            </p:txEl>
                                          </p:spTgt>
                                        </p:tgtEl>
                                        <p:attrNameLst>
                                          <p:attrName>style.visibility</p:attrName>
                                        </p:attrNameLst>
                                      </p:cBhvr>
                                      <p:to>
                                        <p:strVal val="visible"/>
                                      </p:to>
                                    </p:set>
                                    <p:animEffect transition="in" filter="blinds(horizontal)">
                                      <p:cBhvr>
                                        <p:cTn id="24" dur="3000"/>
                                        <p:tgtEl>
                                          <p:spTgt spid="112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a:extLst>
              <a:ext uri="{FF2B5EF4-FFF2-40B4-BE49-F238E27FC236}">
                <a16:creationId xmlns:a16="http://schemas.microsoft.com/office/drawing/2014/main" id="{53DDB0CA-7247-47CD-9D0A-0B74054F3B8C}"/>
              </a:ext>
            </a:extLst>
          </p:cNvPr>
          <p:cNvSpPr>
            <a:spLocks noGrp="1" noChangeArrowheads="1"/>
          </p:cNvSpPr>
          <p:nvPr>
            <p:ph type="title"/>
          </p:nvPr>
        </p:nvSpPr>
        <p:spPr/>
        <p:txBody>
          <a:bodyPr/>
          <a:lstStyle/>
          <a:p>
            <a:r>
              <a:rPr lang="sl-SI" altLang="sl-SI" sz="4000" b="1"/>
              <a:t>O podjetniku</a:t>
            </a:r>
          </a:p>
        </p:txBody>
      </p:sp>
      <p:sp>
        <p:nvSpPr>
          <p:cNvPr id="103430" name="Rectangle 6">
            <a:extLst>
              <a:ext uri="{FF2B5EF4-FFF2-40B4-BE49-F238E27FC236}">
                <a16:creationId xmlns:a16="http://schemas.microsoft.com/office/drawing/2014/main" id="{238FC3CE-D6B7-40A7-B4B8-4A9264DAD220}"/>
              </a:ext>
            </a:extLst>
          </p:cNvPr>
          <p:cNvSpPr>
            <a:spLocks noGrp="1" noChangeArrowheads="1"/>
          </p:cNvSpPr>
          <p:nvPr>
            <p:ph type="body" idx="1"/>
          </p:nvPr>
        </p:nvSpPr>
        <p:spPr/>
        <p:txBody>
          <a:bodyPr/>
          <a:lstStyle/>
          <a:p>
            <a:r>
              <a:rPr lang="sl-SI" altLang="sl-SI"/>
              <a:t>Mitja Sojer verigi Mič Styling in Simple uspešno širi tako doma kot tudi v tujini (še posebej v državah nekdanje Jugoslavije), saj prav zdaj odpira prvi franšizni salon Simple v Pragi. Svoj prvi franšizni sistem je začel graditi na začetku devetdesetih let, natančneje leta 1994. Takrat je imel samo salon </a:t>
            </a:r>
            <a:r>
              <a:rPr lang="sl-SI" altLang="sl-SI" b="1"/>
              <a:t>Mič Styling</a:t>
            </a:r>
            <a:r>
              <a:rPr lang="sl-SI" altLang="sl-SI"/>
              <a:t>. </a:t>
            </a:r>
          </a:p>
        </p:txBody>
      </p:sp>
      <p:pic>
        <p:nvPicPr>
          <p:cNvPr id="103431" name="Picture 7" descr="CBDB3_mic_Sojer&amp;John_Paul_DeJoria">
            <a:extLst>
              <a:ext uri="{FF2B5EF4-FFF2-40B4-BE49-F238E27FC236}">
                <a16:creationId xmlns:a16="http://schemas.microsoft.com/office/drawing/2014/main" id="{9519D9CF-206E-4F89-A555-2103BAA2A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549275"/>
            <a:ext cx="47625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blinds(horizontal)">
                                      <p:cBhvr>
                                        <p:cTn id="7" dur="2000"/>
                                        <p:tgtEl>
                                          <p:spTgt spid="103429"/>
                                        </p:tgtEl>
                                      </p:cBhvr>
                                    </p:animEffect>
                                  </p:childTnLst>
                                </p:cTn>
                              </p:par>
                            </p:childTnLst>
                          </p:cTn>
                        </p:par>
                        <p:par>
                          <p:cTn id="8" fill="hold" nodeType="afterGroup">
                            <p:stCondLst>
                              <p:cond delay="2000"/>
                            </p:stCondLst>
                            <p:childTnLst>
                              <p:par>
                                <p:cTn id="9" presetID="3" presetClass="entr" presetSubtype="10" fill="hold" nodeType="afterEffect">
                                  <p:stCondLst>
                                    <p:cond delay="1000"/>
                                  </p:stCondLst>
                                  <p:childTnLst>
                                    <p:set>
                                      <p:cBhvr>
                                        <p:cTn id="10" dur="1" fill="hold">
                                          <p:stCondLst>
                                            <p:cond delay="0"/>
                                          </p:stCondLst>
                                        </p:cTn>
                                        <p:tgtEl>
                                          <p:spTgt spid="103430">
                                            <p:txEl>
                                              <p:pRg st="0" end="0"/>
                                            </p:txEl>
                                          </p:spTgt>
                                        </p:tgtEl>
                                        <p:attrNameLst>
                                          <p:attrName>style.visibility</p:attrName>
                                        </p:attrNameLst>
                                      </p:cBhvr>
                                      <p:to>
                                        <p:strVal val="visible"/>
                                      </p:to>
                                    </p:set>
                                    <p:animEffect transition="in" filter="blinds(horizontal)">
                                      <p:cBhvr>
                                        <p:cTn id="11" dur="2000"/>
                                        <p:tgtEl>
                                          <p:spTgt spid="10343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03431"/>
                                        </p:tgtEl>
                                        <p:attrNameLst>
                                          <p:attrName>style.visibility</p:attrName>
                                        </p:attrNameLst>
                                      </p:cBhvr>
                                      <p:to>
                                        <p:strVal val="visible"/>
                                      </p:to>
                                    </p:set>
                                    <p:animEffect transition="in" filter="fade">
                                      <p:cBhvr>
                                        <p:cTn id="16" dur="2000"/>
                                        <p:tgtEl>
                                          <p:spTgt spid="103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a:extLst>
              <a:ext uri="{FF2B5EF4-FFF2-40B4-BE49-F238E27FC236}">
                <a16:creationId xmlns:a16="http://schemas.microsoft.com/office/drawing/2014/main" id="{06C27524-25CE-4768-BBCA-50C809EB1820}"/>
              </a:ext>
            </a:extLst>
          </p:cNvPr>
          <p:cNvSpPr>
            <a:spLocks noGrp="1" noChangeArrowheads="1"/>
          </p:cNvSpPr>
          <p:nvPr>
            <p:ph type="title"/>
          </p:nvPr>
        </p:nvSpPr>
        <p:spPr/>
        <p:txBody>
          <a:bodyPr/>
          <a:lstStyle/>
          <a:p>
            <a:endParaRPr lang="sl-SI" altLang="sl-SI"/>
          </a:p>
        </p:txBody>
      </p:sp>
      <p:sp>
        <p:nvSpPr>
          <p:cNvPr id="106499" name="Rectangle 3">
            <a:extLst>
              <a:ext uri="{FF2B5EF4-FFF2-40B4-BE49-F238E27FC236}">
                <a16:creationId xmlns:a16="http://schemas.microsoft.com/office/drawing/2014/main" id="{5B29ACEE-275A-4FEB-800F-6803EF976E41}"/>
              </a:ext>
            </a:extLst>
          </p:cNvPr>
          <p:cNvSpPr>
            <a:spLocks noGrp="1" noChangeArrowheads="1"/>
          </p:cNvSpPr>
          <p:nvPr>
            <p:ph type="body" idx="4294967295"/>
          </p:nvPr>
        </p:nvSpPr>
        <p:spPr>
          <a:xfrm>
            <a:off x="468313" y="1628775"/>
            <a:ext cx="8229600" cy="4530725"/>
          </a:xfrm>
        </p:spPr>
        <p:txBody>
          <a:bodyPr/>
          <a:lstStyle/>
          <a:p>
            <a:r>
              <a:rPr lang="sl-SI" altLang="sl-SI"/>
              <a:t>Ko je delal v frizerskem salonu pri mami, je vstajal ob petih zjutraj. Pomagal je prati lase, pometal in čistil salon, nato pa se učil. Ob pomoči staršev je leta 1991 odprl svoj salon, prva večja prelomnica pa sega v leto 1994, ko je postal lastnik frizerskega salona v središču Ljubljane.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linds(horizontal)">
                                      <p:cBhvr>
                                        <p:cTn id="7" dur="2000"/>
                                        <p:tgtEl>
                                          <p:spTgt spid="106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D791606-0514-4F38-BE6F-1F78A75835E0}"/>
              </a:ext>
            </a:extLst>
          </p:cNvPr>
          <p:cNvSpPr>
            <a:spLocks noGrp="1" noChangeArrowheads="1"/>
          </p:cNvSpPr>
          <p:nvPr>
            <p:ph type="title"/>
          </p:nvPr>
        </p:nvSpPr>
        <p:spPr/>
        <p:txBody>
          <a:bodyPr/>
          <a:lstStyle/>
          <a:p>
            <a:endParaRPr lang="sl-SI" altLang="sl-SI"/>
          </a:p>
        </p:txBody>
      </p:sp>
      <p:sp>
        <p:nvSpPr>
          <p:cNvPr id="108547" name="Rectangle 3">
            <a:extLst>
              <a:ext uri="{FF2B5EF4-FFF2-40B4-BE49-F238E27FC236}">
                <a16:creationId xmlns:a16="http://schemas.microsoft.com/office/drawing/2014/main" id="{35348434-3781-4AA3-90FD-691D81F1722B}"/>
              </a:ext>
            </a:extLst>
          </p:cNvPr>
          <p:cNvSpPr>
            <a:spLocks noGrp="1" noChangeArrowheads="1"/>
          </p:cNvSpPr>
          <p:nvPr>
            <p:ph type="body" idx="1"/>
          </p:nvPr>
        </p:nvSpPr>
        <p:spPr/>
        <p:txBody>
          <a:bodyPr/>
          <a:lstStyle/>
          <a:p>
            <a:r>
              <a:rPr lang="sl-SI" altLang="sl-SI"/>
              <a:t>Ko najde čas, ga Mitja Sojer nameni igranju košarke ali nogometa s prijatelji. Rad potuje v tople kraje, obiskuje tečaj španščine in resno razmišlja o tečaju podjetništva. Srečen je, da lahko dela skupaj z ženo Nano, vizažistko, (zdaj je z njo že ločen). Zadnje mesece večino svojega prostega časa namenjata sinu Marku, okoli katerega se vrti njun svet. </a:t>
            </a:r>
          </a:p>
        </p:txBody>
      </p:sp>
      <p:pic>
        <p:nvPicPr>
          <p:cNvPr id="108548" name="Picture 4" descr="6F6ED_Mitja-NanaSojer">
            <a:extLst>
              <a:ext uri="{FF2B5EF4-FFF2-40B4-BE49-F238E27FC236}">
                <a16:creationId xmlns:a16="http://schemas.microsoft.com/office/drawing/2014/main" id="{3643A332-6F5B-4FB5-AD64-5CD65396D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765175"/>
            <a:ext cx="3594100" cy="539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linds(horizontal)">
                                      <p:cBhvr>
                                        <p:cTn id="7" dur="20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fade">
                                      <p:cBhvr>
                                        <p:cTn id="12" dur="2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A255F2B-62CA-4190-8341-39B850DE503C}"/>
              </a:ext>
            </a:extLst>
          </p:cNvPr>
          <p:cNvSpPr>
            <a:spLocks noGrp="1" noChangeArrowheads="1"/>
          </p:cNvSpPr>
          <p:nvPr>
            <p:ph type="title"/>
          </p:nvPr>
        </p:nvSpPr>
        <p:spPr/>
        <p:txBody>
          <a:bodyPr/>
          <a:lstStyle/>
          <a:p>
            <a:endParaRPr lang="sl-SI" altLang="sl-SI"/>
          </a:p>
        </p:txBody>
      </p:sp>
      <p:sp>
        <p:nvSpPr>
          <p:cNvPr id="120835" name="Rectangle 3">
            <a:extLst>
              <a:ext uri="{FF2B5EF4-FFF2-40B4-BE49-F238E27FC236}">
                <a16:creationId xmlns:a16="http://schemas.microsoft.com/office/drawing/2014/main" id="{DDD3B171-5FD4-48C3-AD43-B401970A50BA}"/>
              </a:ext>
            </a:extLst>
          </p:cNvPr>
          <p:cNvSpPr>
            <a:spLocks noGrp="1" noChangeArrowheads="1"/>
          </p:cNvSpPr>
          <p:nvPr>
            <p:ph type="body" idx="1"/>
          </p:nvPr>
        </p:nvSpPr>
        <p:spPr/>
        <p:txBody>
          <a:bodyPr/>
          <a:lstStyle/>
          <a:p>
            <a:endParaRPr lang="sl-SI" altLang="sl-SI"/>
          </a:p>
        </p:txBody>
      </p:sp>
      <p:pic>
        <p:nvPicPr>
          <p:cNvPr id="120836" name="Picture 4" descr="813">
            <a:extLst>
              <a:ext uri="{FF2B5EF4-FFF2-40B4-BE49-F238E27FC236}">
                <a16:creationId xmlns:a16="http://schemas.microsoft.com/office/drawing/2014/main" id="{2530C345-A9BF-47DF-8FB3-82DC8E6AC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2801937" cy="2801938"/>
          </a:xfrm>
          <a:prstGeom prst="rect">
            <a:avLst/>
          </a:prstGeom>
          <a:noFill/>
          <a:extLst>
            <a:ext uri="{909E8E84-426E-40DD-AFC4-6F175D3DCCD1}">
              <a14:hiddenFill xmlns:a14="http://schemas.microsoft.com/office/drawing/2010/main">
                <a:solidFill>
                  <a:srgbClr val="FFFFFF"/>
                </a:solidFill>
              </a14:hiddenFill>
            </a:ext>
          </a:extLst>
        </p:spPr>
      </p:pic>
      <p:pic>
        <p:nvPicPr>
          <p:cNvPr id="120837" name="Picture 5" descr="slika_196a1eef82f3033ab92ee2960c7b83d2">
            <a:extLst>
              <a:ext uri="{FF2B5EF4-FFF2-40B4-BE49-F238E27FC236}">
                <a16:creationId xmlns:a16="http://schemas.microsoft.com/office/drawing/2014/main" id="{4EC4708E-8E2C-49FB-B5EA-C6FDA9391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4813"/>
            <a:ext cx="465455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20838" name="Picture 6" descr="slika_330caa6d7caabd455121f3e87923cca2">
            <a:extLst>
              <a:ext uri="{FF2B5EF4-FFF2-40B4-BE49-F238E27FC236}">
                <a16:creationId xmlns:a16="http://schemas.microsoft.com/office/drawing/2014/main" id="{25F02FCC-5F55-4829-A205-7CEE12CE1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357563"/>
            <a:ext cx="698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120839" name="Picture 7" descr="slika_105778b1f9954939544f1ed1a73b25ae">
            <a:extLst>
              <a:ext uri="{FF2B5EF4-FFF2-40B4-BE49-F238E27FC236}">
                <a16:creationId xmlns:a16="http://schemas.microsoft.com/office/drawing/2014/main" id="{326C3392-179C-4D79-BE0B-936094446A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2276475"/>
            <a:ext cx="6985000" cy="317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2000"/>
                                        <p:tgtEl>
                                          <p:spTgt spid="120836"/>
                                        </p:tgtEl>
                                      </p:cBhvr>
                                    </p:animEffect>
                                  </p:childTnLst>
                                </p:cTn>
                              </p:par>
                              <p:par>
                                <p:cTn id="8" presetID="10" presetClass="entr" presetSubtype="0" fill="hold" nodeType="withEffect">
                                  <p:stCondLst>
                                    <p:cond delay="0"/>
                                  </p:stCondLst>
                                  <p:childTnLst>
                                    <p:set>
                                      <p:cBhvr>
                                        <p:cTn id="9" dur="1" fill="hold">
                                          <p:stCondLst>
                                            <p:cond delay="0"/>
                                          </p:stCondLst>
                                        </p:cTn>
                                        <p:tgtEl>
                                          <p:spTgt spid="120837"/>
                                        </p:tgtEl>
                                        <p:attrNameLst>
                                          <p:attrName>style.visibility</p:attrName>
                                        </p:attrNameLst>
                                      </p:cBhvr>
                                      <p:to>
                                        <p:strVal val="visible"/>
                                      </p:to>
                                    </p:set>
                                    <p:animEffect transition="in" filter="fade">
                                      <p:cBhvr>
                                        <p:cTn id="10" dur="2000"/>
                                        <p:tgtEl>
                                          <p:spTgt spid="120837"/>
                                        </p:tgtEl>
                                      </p:cBhvr>
                                    </p:animEffect>
                                  </p:childTnLst>
                                </p:cTn>
                              </p:par>
                              <p:par>
                                <p:cTn id="11" presetID="10" presetClass="entr" presetSubtype="0" fill="hold" nodeType="withEffect">
                                  <p:stCondLst>
                                    <p:cond delay="0"/>
                                  </p:stCondLst>
                                  <p:childTnLst>
                                    <p:set>
                                      <p:cBhvr>
                                        <p:cTn id="12" dur="1" fill="hold">
                                          <p:stCondLst>
                                            <p:cond delay="0"/>
                                          </p:stCondLst>
                                        </p:cTn>
                                        <p:tgtEl>
                                          <p:spTgt spid="120838"/>
                                        </p:tgtEl>
                                        <p:attrNameLst>
                                          <p:attrName>style.visibility</p:attrName>
                                        </p:attrNameLst>
                                      </p:cBhvr>
                                      <p:to>
                                        <p:strVal val="visible"/>
                                      </p:to>
                                    </p:set>
                                    <p:animEffect transition="in" filter="fade">
                                      <p:cBhvr>
                                        <p:cTn id="13" dur="2000"/>
                                        <p:tgtEl>
                                          <p:spTgt spid="1208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0839"/>
                                        </p:tgtEl>
                                        <p:attrNameLst>
                                          <p:attrName>style.visibility</p:attrName>
                                        </p:attrNameLst>
                                      </p:cBhvr>
                                      <p:to>
                                        <p:strVal val="visible"/>
                                      </p:to>
                                    </p:set>
                                    <p:animEffect transition="in" filter="fade">
                                      <p:cBhvr>
                                        <p:cTn id="18" dur="20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F9AD8213-DCCC-4178-BDEE-5635D6035964}"/>
              </a:ext>
            </a:extLst>
          </p:cNvPr>
          <p:cNvSpPr>
            <a:spLocks noGrp="1" noChangeArrowheads="1"/>
          </p:cNvSpPr>
          <p:nvPr>
            <p:ph type="title"/>
          </p:nvPr>
        </p:nvSpPr>
        <p:spPr/>
        <p:txBody>
          <a:bodyPr/>
          <a:lstStyle/>
          <a:p>
            <a:r>
              <a:rPr lang="sl-SI" altLang="sl-SI" sz="4000" b="1"/>
              <a:t>O PODJETJU</a:t>
            </a:r>
          </a:p>
        </p:txBody>
      </p:sp>
      <p:sp>
        <p:nvSpPr>
          <p:cNvPr id="109571" name="Rectangle 3">
            <a:extLst>
              <a:ext uri="{FF2B5EF4-FFF2-40B4-BE49-F238E27FC236}">
                <a16:creationId xmlns:a16="http://schemas.microsoft.com/office/drawing/2014/main" id="{AB397E42-2768-4AA7-81E4-471BCE5F04CD}"/>
              </a:ext>
            </a:extLst>
          </p:cNvPr>
          <p:cNvSpPr>
            <a:spLocks noGrp="1" noChangeArrowheads="1"/>
          </p:cNvSpPr>
          <p:nvPr>
            <p:ph type="body" idx="1"/>
          </p:nvPr>
        </p:nvSpPr>
        <p:spPr>
          <a:xfrm>
            <a:off x="0" y="1628775"/>
            <a:ext cx="8686800" cy="4248150"/>
          </a:xfrm>
        </p:spPr>
        <p:txBody>
          <a:bodyPr/>
          <a:lstStyle/>
          <a:p>
            <a:pPr>
              <a:lnSpc>
                <a:spcPct val="90000"/>
              </a:lnSpc>
            </a:pPr>
            <a:r>
              <a:rPr lang="sl-SI" altLang="sl-SI" sz="2800"/>
              <a:t>1994 dobi svoj prvi frizerski salon</a:t>
            </a:r>
          </a:p>
          <a:p>
            <a:pPr>
              <a:lnSpc>
                <a:spcPct val="90000"/>
              </a:lnSpc>
            </a:pPr>
            <a:r>
              <a:rPr lang="sl-SI" altLang="sl-SI" sz="2800"/>
              <a:t>Leta 1997 je še dodatno razširil svojo dejavnost in hkrati tudi ustanovil frizersko akademijo MS (financira jo obrtna zbornica Slovenije) – začel ukvarjati z izobraževanjem</a:t>
            </a:r>
          </a:p>
          <a:p>
            <a:pPr>
              <a:lnSpc>
                <a:spcPct val="90000"/>
              </a:lnSpc>
            </a:pPr>
            <a:r>
              <a:rPr lang="sl-SI" altLang="sl-SI" sz="2800"/>
              <a:t>Leta 2000 od Mestne občine Ljubljane dobi posebno priznanje za hitro rastoče ljubljansko podjetje </a:t>
            </a:r>
          </a:p>
          <a:p>
            <a:pPr>
              <a:lnSpc>
                <a:spcPct val="90000"/>
              </a:lnSpc>
            </a:pPr>
            <a:r>
              <a:rPr lang="sl-SI" altLang="sl-SI" sz="2800"/>
              <a:t>2001 odpre svoj četrti salon v Ljubljani, nato pa ustanovil podjetje Simple</a:t>
            </a:r>
          </a:p>
        </p:txBody>
      </p:sp>
      <p:pic>
        <p:nvPicPr>
          <p:cNvPr id="109572" name="Picture 4" descr="micstyling_logo">
            <a:extLst>
              <a:ext uri="{FF2B5EF4-FFF2-40B4-BE49-F238E27FC236}">
                <a16:creationId xmlns:a16="http://schemas.microsoft.com/office/drawing/2014/main" id="{6825C81E-5F3A-4208-A09E-9530CB148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96975"/>
            <a:ext cx="1314450" cy="2663825"/>
          </a:xfrm>
          <a:prstGeom prst="rect">
            <a:avLst/>
          </a:prstGeom>
          <a:noFill/>
          <a:extLst>
            <a:ext uri="{909E8E84-426E-40DD-AFC4-6F175D3DCCD1}">
              <a14:hiddenFill xmlns:a14="http://schemas.microsoft.com/office/drawing/2010/main">
                <a:solidFill>
                  <a:srgbClr val="FFFFFF"/>
                </a:solidFill>
              </a14:hiddenFill>
            </a:ext>
          </a:extLst>
        </p:spPr>
      </p:pic>
      <p:pic>
        <p:nvPicPr>
          <p:cNvPr id="109573" name="Picture 5" descr="simpl1_small">
            <a:extLst>
              <a:ext uri="{FF2B5EF4-FFF2-40B4-BE49-F238E27FC236}">
                <a16:creationId xmlns:a16="http://schemas.microsoft.com/office/drawing/2014/main" id="{686C9842-8321-49D6-BD83-1F04ADA90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924175"/>
            <a:ext cx="2359025" cy="333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linds(horizontal)">
                                      <p:cBhvr>
                                        <p:cTn id="7" dur="2000"/>
                                        <p:tgtEl>
                                          <p:spTgt spid="109570"/>
                                        </p:tgtEl>
                                      </p:cBhvr>
                                    </p:animEffect>
                                  </p:childTnLst>
                                </p:cTn>
                              </p:par>
                              <p:par>
                                <p:cTn id="8" presetID="3" presetClass="entr" presetSubtype="10" fill="hold" nodeType="withEffect">
                                  <p:stCondLst>
                                    <p:cond delay="0"/>
                                  </p:stCondLst>
                                  <p:childTnLst>
                                    <p:set>
                                      <p:cBhvr>
                                        <p:cTn id="9" dur="1" fill="hold">
                                          <p:stCondLst>
                                            <p:cond delay="0"/>
                                          </p:stCondLst>
                                        </p:cTn>
                                        <p:tgtEl>
                                          <p:spTgt spid="109571">
                                            <p:txEl>
                                              <p:pRg st="0" end="0"/>
                                            </p:txEl>
                                          </p:spTgt>
                                        </p:tgtEl>
                                        <p:attrNameLst>
                                          <p:attrName>style.visibility</p:attrName>
                                        </p:attrNameLst>
                                      </p:cBhvr>
                                      <p:to>
                                        <p:strVal val="visible"/>
                                      </p:to>
                                    </p:set>
                                    <p:animEffect transition="in" filter="blinds(horizontal)">
                                      <p:cBhvr>
                                        <p:cTn id="10" dur="2000"/>
                                        <p:tgtEl>
                                          <p:spTgt spid="109571">
                                            <p:txEl>
                                              <p:pRg st="0" end="0"/>
                                            </p:txEl>
                                          </p:spTgt>
                                        </p:tgtEl>
                                      </p:cBhvr>
                                    </p:animEffect>
                                  </p:childTnLst>
                                </p:cTn>
                              </p:par>
                            </p:childTnLst>
                          </p:cTn>
                        </p:par>
                        <p:par>
                          <p:cTn id="11" fill="hold" nodeType="afterGroup">
                            <p:stCondLst>
                              <p:cond delay="2000"/>
                            </p:stCondLst>
                            <p:childTnLst>
                              <p:par>
                                <p:cTn id="12" presetID="3" presetClass="entr" presetSubtype="10" fill="hold" nodeType="afterEffect">
                                  <p:stCondLst>
                                    <p:cond delay="2000"/>
                                  </p:stCondLst>
                                  <p:childTnLst>
                                    <p:set>
                                      <p:cBhvr>
                                        <p:cTn id="13" dur="1" fill="hold">
                                          <p:stCondLst>
                                            <p:cond delay="0"/>
                                          </p:stCondLst>
                                        </p:cTn>
                                        <p:tgtEl>
                                          <p:spTgt spid="109571">
                                            <p:txEl>
                                              <p:pRg st="1" end="1"/>
                                            </p:txEl>
                                          </p:spTgt>
                                        </p:tgtEl>
                                        <p:attrNameLst>
                                          <p:attrName>style.visibility</p:attrName>
                                        </p:attrNameLst>
                                      </p:cBhvr>
                                      <p:to>
                                        <p:strVal val="visible"/>
                                      </p:to>
                                    </p:set>
                                    <p:animEffect transition="in" filter="blinds(horizontal)">
                                      <p:cBhvr>
                                        <p:cTn id="14" dur="2000"/>
                                        <p:tgtEl>
                                          <p:spTgt spid="109571">
                                            <p:txEl>
                                              <p:pRg st="1" end="1"/>
                                            </p:txEl>
                                          </p:spTgt>
                                        </p:tgtEl>
                                      </p:cBhvr>
                                    </p:animEffect>
                                  </p:childTnLst>
                                </p:cTn>
                              </p:par>
                            </p:childTnLst>
                          </p:cTn>
                        </p:par>
                        <p:par>
                          <p:cTn id="15" fill="hold" nodeType="afterGroup">
                            <p:stCondLst>
                              <p:cond delay="6000"/>
                            </p:stCondLst>
                            <p:childTnLst>
                              <p:par>
                                <p:cTn id="16" presetID="3" presetClass="entr" presetSubtype="10" fill="hold" nodeType="afterEffect">
                                  <p:stCondLst>
                                    <p:cond delay="3000"/>
                                  </p:stCondLst>
                                  <p:childTnLst>
                                    <p:set>
                                      <p:cBhvr>
                                        <p:cTn id="17" dur="1" fill="hold">
                                          <p:stCondLst>
                                            <p:cond delay="0"/>
                                          </p:stCondLst>
                                        </p:cTn>
                                        <p:tgtEl>
                                          <p:spTgt spid="109571">
                                            <p:txEl>
                                              <p:pRg st="2" end="2"/>
                                            </p:txEl>
                                          </p:spTgt>
                                        </p:tgtEl>
                                        <p:attrNameLst>
                                          <p:attrName>style.visibility</p:attrName>
                                        </p:attrNameLst>
                                      </p:cBhvr>
                                      <p:to>
                                        <p:strVal val="visible"/>
                                      </p:to>
                                    </p:set>
                                    <p:animEffect transition="in" filter="blinds(horizontal)">
                                      <p:cBhvr>
                                        <p:cTn id="18" dur="2000"/>
                                        <p:tgtEl>
                                          <p:spTgt spid="109571">
                                            <p:txEl>
                                              <p:pRg st="2" end="2"/>
                                            </p:txEl>
                                          </p:spTgt>
                                        </p:tgtEl>
                                      </p:cBhvr>
                                    </p:animEffect>
                                  </p:childTnLst>
                                </p:cTn>
                              </p:par>
                            </p:childTnLst>
                          </p:cTn>
                        </p:par>
                        <p:par>
                          <p:cTn id="19" fill="hold" nodeType="afterGroup">
                            <p:stCondLst>
                              <p:cond delay="11000"/>
                            </p:stCondLst>
                            <p:childTnLst>
                              <p:par>
                                <p:cTn id="20" presetID="3" presetClass="entr" presetSubtype="10" fill="hold" nodeType="afterEffect">
                                  <p:stCondLst>
                                    <p:cond delay="400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blinds(horizontal)">
                                      <p:cBhvr>
                                        <p:cTn id="22" dur="20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9572"/>
                                        </p:tgtEl>
                                        <p:attrNameLst>
                                          <p:attrName>style.visibility</p:attrName>
                                        </p:attrNameLst>
                                      </p:cBhvr>
                                      <p:to>
                                        <p:strVal val="visible"/>
                                      </p:to>
                                    </p:set>
                                    <p:animEffect transition="in" filter="fade">
                                      <p:cBhvr>
                                        <p:cTn id="27" dur="2000"/>
                                        <p:tgtEl>
                                          <p:spTgt spid="109572"/>
                                        </p:tgtEl>
                                      </p:cBhvr>
                                    </p:animEffect>
                                  </p:childTnLst>
                                </p:cTn>
                              </p:par>
                              <p:par>
                                <p:cTn id="28" presetID="10" presetClass="entr" presetSubtype="0" fill="hold" nodeType="withEffect">
                                  <p:stCondLst>
                                    <p:cond delay="0"/>
                                  </p:stCondLst>
                                  <p:childTnLst>
                                    <p:set>
                                      <p:cBhvr>
                                        <p:cTn id="29" dur="1" fill="hold">
                                          <p:stCondLst>
                                            <p:cond delay="0"/>
                                          </p:stCondLst>
                                        </p:cTn>
                                        <p:tgtEl>
                                          <p:spTgt spid="109573"/>
                                        </p:tgtEl>
                                        <p:attrNameLst>
                                          <p:attrName>style.visibility</p:attrName>
                                        </p:attrNameLst>
                                      </p:cBhvr>
                                      <p:to>
                                        <p:strVal val="visible"/>
                                      </p:to>
                                    </p:set>
                                    <p:animEffect transition="in" filter="fade">
                                      <p:cBhvr>
                                        <p:cTn id="30" dur="20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3" name="Rectangle 9">
            <a:extLst>
              <a:ext uri="{FF2B5EF4-FFF2-40B4-BE49-F238E27FC236}">
                <a16:creationId xmlns:a16="http://schemas.microsoft.com/office/drawing/2014/main" id="{AA64171D-71FC-4BD0-A343-088F58C8D00C}"/>
              </a:ext>
            </a:extLst>
          </p:cNvPr>
          <p:cNvSpPr>
            <a:spLocks noGrp="1" noChangeArrowheads="1"/>
          </p:cNvSpPr>
          <p:nvPr>
            <p:ph type="title"/>
          </p:nvPr>
        </p:nvSpPr>
        <p:spPr/>
        <p:txBody>
          <a:bodyPr/>
          <a:lstStyle/>
          <a:p>
            <a:endParaRPr lang="sl-SI" altLang="sl-SI"/>
          </a:p>
        </p:txBody>
      </p:sp>
      <p:pic>
        <p:nvPicPr>
          <p:cNvPr id="113669" name="Picture 5" descr="19dfb20da3980c5fb32731c894037989">
            <a:extLst>
              <a:ext uri="{FF2B5EF4-FFF2-40B4-BE49-F238E27FC236}">
                <a16:creationId xmlns:a16="http://schemas.microsoft.com/office/drawing/2014/main" id="{D505D0C9-A028-4638-B9BD-56A4B553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3600450" cy="2382837"/>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IMG_18120_small">
            <a:extLst>
              <a:ext uri="{FF2B5EF4-FFF2-40B4-BE49-F238E27FC236}">
                <a16:creationId xmlns:a16="http://schemas.microsoft.com/office/drawing/2014/main" id="{BEA31246-821A-4AA7-B33B-1A75131EB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33375"/>
            <a:ext cx="2867025" cy="3816350"/>
          </a:xfrm>
          <a:prstGeom prst="rect">
            <a:avLst/>
          </a:prstGeom>
          <a:noFill/>
          <a:extLst>
            <a:ext uri="{909E8E84-426E-40DD-AFC4-6F175D3DCCD1}">
              <a14:hiddenFill xmlns:a14="http://schemas.microsoft.com/office/drawing/2010/main">
                <a:solidFill>
                  <a:srgbClr val="FFFFFF"/>
                </a:solidFill>
              </a14:hiddenFill>
            </a:ext>
          </a:extLst>
        </p:spPr>
      </p:pic>
      <p:pic>
        <p:nvPicPr>
          <p:cNvPr id="113675" name="Picture 11" descr="IMG_18121_small">
            <a:extLst>
              <a:ext uri="{FF2B5EF4-FFF2-40B4-BE49-F238E27FC236}">
                <a16:creationId xmlns:a16="http://schemas.microsoft.com/office/drawing/2014/main" id="{69EB2CBB-C5AA-4566-9CC0-85434F6BE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997200"/>
            <a:ext cx="2489200" cy="3313113"/>
          </a:xfrm>
          <a:prstGeom prst="rect">
            <a:avLst/>
          </a:prstGeom>
          <a:noFill/>
          <a:extLst>
            <a:ext uri="{909E8E84-426E-40DD-AFC4-6F175D3DCCD1}">
              <a14:hiddenFill xmlns:a14="http://schemas.microsoft.com/office/drawing/2010/main">
                <a:solidFill>
                  <a:srgbClr val="FFFFFF"/>
                </a:solidFill>
              </a14:hiddenFill>
            </a:ext>
          </a:extLst>
        </p:spPr>
      </p:pic>
      <p:pic>
        <p:nvPicPr>
          <p:cNvPr id="113676" name="Picture 12" descr="staritrg">
            <a:extLst>
              <a:ext uri="{FF2B5EF4-FFF2-40B4-BE49-F238E27FC236}">
                <a16:creationId xmlns:a16="http://schemas.microsoft.com/office/drawing/2014/main" id="{F4629504-3659-4533-8D5A-CF9B654A7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3284538"/>
            <a:ext cx="4348162" cy="326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fade">
                                      <p:cBhvr>
                                        <p:cTn id="7" dur="2000"/>
                                        <p:tgtEl>
                                          <p:spTgt spid="113669"/>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13675"/>
                                        </p:tgtEl>
                                        <p:attrNameLst>
                                          <p:attrName>style.visibility</p:attrName>
                                        </p:attrNameLst>
                                      </p:cBhvr>
                                      <p:to>
                                        <p:strVal val="visible"/>
                                      </p:to>
                                    </p:set>
                                    <p:animEffect transition="in" filter="fade">
                                      <p:cBhvr>
                                        <p:cTn id="11" dur="2000"/>
                                        <p:tgtEl>
                                          <p:spTgt spid="113675"/>
                                        </p:tgtEl>
                                      </p:cBhvr>
                                    </p:animEffect>
                                  </p:childTnLst>
                                </p:cTn>
                              </p:par>
                            </p:childTnLst>
                          </p:cTn>
                        </p:par>
                        <p:par>
                          <p:cTn id="12" fill="hold" nodeType="afterGroup">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113674"/>
                                        </p:tgtEl>
                                        <p:attrNameLst>
                                          <p:attrName>style.visibility</p:attrName>
                                        </p:attrNameLst>
                                      </p:cBhvr>
                                      <p:to>
                                        <p:strVal val="visible"/>
                                      </p:to>
                                    </p:set>
                                    <p:animEffect transition="in" filter="fade">
                                      <p:cBhvr>
                                        <p:cTn id="15" dur="2000"/>
                                        <p:tgtEl>
                                          <p:spTgt spid="113674"/>
                                        </p:tgtEl>
                                      </p:cBhvr>
                                    </p:animEffect>
                                  </p:childTnLst>
                                </p:cTn>
                              </p:par>
                            </p:childTnLst>
                          </p:cTn>
                        </p:par>
                        <p:par>
                          <p:cTn id="16" fill="hold" nodeType="afterGroup">
                            <p:stCondLst>
                              <p:cond delay="9000"/>
                            </p:stCondLst>
                            <p:childTnLst>
                              <p:par>
                                <p:cTn id="17" presetID="10" presetClass="entr" presetSubtype="0" fill="hold" nodeType="afterEffect">
                                  <p:stCondLst>
                                    <p:cond delay="3000"/>
                                  </p:stCondLst>
                                  <p:childTnLst>
                                    <p:set>
                                      <p:cBhvr>
                                        <p:cTn id="18" dur="1" fill="hold">
                                          <p:stCondLst>
                                            <p:cond delay="0"/>
                                          </p:stCondLst>
                                        </p:cTn>
                                        <p:tgtEl>
                                          <p:spTgt spid="113676"/>
                                        </p:tgtEl>
                                        <p:attrNameLst>
                                          <p:attrName>style.visibility</p:attrName>
                                        </p:attrNameLst>
                                      </p:cBhvr>
                                      <p:to>
                                        <p:strVal val="visible"/>
                                      </p:to>
                                    </p:set>
                                    <p:animEffect transition="in" filter="fade">
                                      <p:cBhvr>
                                        <p:cTn id="19" dur="2000"/>
                                        <p:tgtEl>
                                          <p:spTgt spid="113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F41671F-F4CF-4110-953B-B2F40D7F2834}"/>
              </a:ext>
            </a:extLst>
          </p:cNvPr>
          <p:cNvSpPr>
            <a:spLocks noGrp="1" noChangeArrowheads="1"/>
          </p:cNvSpPr>
          <p:nvPr>
            <p:ph type="title"/>
          </p:nvPr>
        </p:nvSpPr>
        <p:spPr/>
        <p:txBody>
          <a:bodyPr/>
          <a:lstStyle/>
          <a:p>
            <a:r>
              <a:rPr lang="sl-SI" altLang="sl-SI" b="1"/>
              <a:t>FINANCE</a:t>
            </a:r>
          </a:p>
        </p:txBody>
      </p:sp>
      <p:sp>
        <p:nvSpPr>
          <p:cNvPr id="110595" name="Rectangle 3">
            <a:extLst>
              <a:ext uri="{FF2B5EF4-FFF2-40B4-BE49-F238E27FC236}">
                <a16:creationId xmlns:a16="http://schemas.microsoft.com/office/drawing/2014/main" id="{312DFEBD-2E7F-40B5-BB98-DEA6E5F93F5F}"/>
              </a:ext>
            </a:extLst>
          </p:cNvPr>
          <p:cNvSpPr>
            <a:spLocks noGrp="1" noChangeArrowheads="1"/>
          </p:cNvSpPr>
          <p:nvPr>
            <p:ph type="body" idx="1"/>
          </p:nvPr>
        </p:nvSpPr>
        <p:spPr/>
        <p:txBody>
          <a:bodyPr/>
          <a:lstStyle/>
          <a:p>
            <a:pPr>
              <a:lnSpc>
                <a:spcPct val="90000"/>
              </a:lnSpc>
            </a:pPr>
            <a:r>
              <a:rPr lang="sl-SI" altLang="sl-SI"/>
              <a:t>Letna rast obsega poslovanja podjetja Sojer je bila od leta 1994 do 1997 okoli desetodstotna</a:t>
            </a:r>
          </a:p>
          <a:p>
            <a:pPr>
              <a:lnSpc>
                <a:spcPct val="90000"/>
              </a:lnSpc>
            </a:pPr>
            <a:r>
              <a:rPr lang="sl-SI" altLang="sl-SI"/>
              <a:t>od leta 1997 do 1999 kar 120-odstotna</a:t>
            </a:r>
          </a:p>
          <a:p>
            <a:pPr>
              <a:lnSpc>
                <a:spcPct val="90000"/>
              </a:lnSpc>
            </a:pPr>
            <a:r>
              <a:rPr lang="sl-SI" altLang="sl-SI"/>
              <a:t>in leta 2001 24-odstotna</a:t>
            </a:r>
          </a:p>
          <a:p>
            <a:pPr>
              <a:lnSpc>
                <a:spcPct val="90000"/>
              </a:lnSpc>
            </a:pPr>
            <a:r>
              <a:rPr lang="sl-SI" altLang="sl-SI"/>
              <a:t>Čisti dobiček v letu 2001 je znašal približno štiri milijone tolarjev</a:t>
            </a:r>
          </a:p>
          <a:p>
            <a:pPr>
              <a:lnSpc>
                <a:spcPct val="90000"/>
              </a:lnSpc>
            </a:pPr>
            <a:r>
              <a:rPr lang="sl-SI" altLang="sl-SI"/>
              <a:t>Leta 2002 spomladi ga bodo recimo vložili v odprtje salona v Mariboru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blinds(horizontal)">
                                      <p:cBhvr>
                                        <p:cTn id="7" dur="2000"/>
                                        <p:tgtEl>
                                          <p:spTgt spid="110594"/>
                                        </p:tgtEl>
                                      </p:cBhvr>
                                    </p:animEffect>
                                  </p:childTnLst>
                                </p:cTn>
                              </p:par>
                            </p:childTnLst>
                          </p:cTn>
                        </p:par>
                        <p:par>
                          <p:cTn id="8" fill="hold" nodeType="afterGroup">
                            <p:stCondLst>
                              <p:cond delay="2000"/>
                            </p:stCondLst>
                            <p:childTnLst>
                              <p:par>
                                <p:cTn id="9" presetID="3" presetClass="entr" presetSubtype="10" fill="hold" nodeType="afterEffect">
                                  <p:stCondLst>
                                    <p:cond delay="1000"/>
                                  </p:stCondLst>
                                  <p:childTnLst>
                                    <p:set>
                                      <p:cBhvr>
                                        <p:cTn id="10" dur="1" fill="hold">
                                          <p:stCondLst>
                                            <p:cond delay="0"/>
                                          </p:stCondLst>
                                        </p:cTn>
                                        <p:tgtEl>
                                          <p:spTgt spid="110595">
                                            <p:txEl>
                                              <p:pRg st="0" end="0"/>
                                            </p:txEl>
                                          </p:spTgt>
                                        </p:tgtEl>
                                        <p:attrNameLst>
                                          <p:attrName>style.visibility</p:attrName>
                                        </p:attrNameLst>
                                      </p:cBhvr>
                                      <p:to>
                                        <p:strVal val="visible"/>
                                      </p:to>
                                    </p:set>
                                    <p:animEffect transition="in" filter="blinds(horizontal)">
                                      <p:cBhvr>
                                        <p:cTn id="11" dur="2000"/>
                                        <p:tgtEl>
                                          <p:spTgt spid="110595">
                                            <p:txEl>
                                              <p:pRg st="0" end="0"/>
                                            </p:txEl>
                                          </p:spTgt>
                                        </p:tgtEl>
                                      </p:cBhvr>
                                    </p:animEffect>
                                  </p:childTnLst>
                                </p:cTn>
                              </p:par>
                            </p:childTnLst>
                          </p:cTn>
                        </p:par>
                        <p:par>
                          <p:cTn id="12" fill="hold" nodeType="afterGroup">
                            <p:stCondLst>
                              <p:cond delay="5000"/>
                            </p:stCondLst>
                            <p:childTnLst>
                              <p:par>
                                <p:cTn id="13" presetID="3" presetClass="entr" presetSubtype="10" fill="hold" nodeType="afterEffect">
                                  <p:stCondLst>
                                    <p:cond delay="2000"/>
                                  </p:stCondLst>
                                  <p:childTnLst>
                                    <p:set>
                                      <p:cBhvr>
                                        <p:cTn id="14" dur="1" fill="hold">
                                          <p:stCondLst>
                                            <p:cond delay="0"/>
                                          </p:stCondLst>
                                        </p:cTn>
                                        <p:tgtEl>
                                          <p:spTgt spid="110595">
                                            <p:txEl>
                                              <p:pRg st="1" end="1"/>
                                            </p:txEl>
                                          </p:spTgt>
                                        </p:tgtEl>
                                        <p:attrNameLst>
                                          <p:attrName>style.visibility</p:attrName>
                                        </p:attrNameLst>
                                      </p:cBhvr>
                                      <p:to>
                                        <p:strVal val="visible"/>
                                      </p:to>
                                    </p:set>
                                    <p:animEffect transition="in" filter="blinds(horizontal)">
                                      <p:cBhvr>
                                        <p:cTn id="15" dur="500"/>
                                        <p:tgtEl>
                                          <p:spTgt spid="110595">
                                            <p:txEl>
                                              <p:pRg st="1" end="1"/>
                                            </p:txEl>
                                          </p:spTgt>
                                        </p:tgtEl>
                                      </p:cBhvr>
                                    </p:animEffect>
                                  </p:childTnLst>
                                </p:cTn>
                              </p:par>
                            </p:childTnLst>
                          </p:cTn>
                        </p:par>
                        <p:par>
                          <p:cTn id="16" fill="hold" nodeType="afterGroup">
                            <p:stCondLst>
                              <p:cond delay="7500"/>
                            </p:stCondLst>
                            <p:childTnLst>
                              <p:par>
                                <p:cTn id="17" presetID="3" presetClass="entr" presetSubtype="10" fill="hold" nodeType="afterEffect">
                                  <p:stCondLst>
                                    <p:cond delay="3000"/>
                                  </p:stCondLst>
                                  <p:childTnLst>
                                    <p:set>
                                      <p:cBhvr>
                                        <p:cTn id="18" dur="1" fill="hold">
                                          <p:stCondLst>
                                            <p:cond delay="0"/>
                                          </p:stCondLst>
                                        </p:cTn>
                                        <p:tgtEl>
                                          <p:spTgt spid="110595">
                                            <p:txEl>
                                              <p:pRg st="2" end="2"/>
                                            </p:txEl>
                                          </p:spTgt>
                                        </p:tgtEl>
                                        <p:attrNameLst>
                                          <p:attrName>style.visibility</p:attrName>
                                        </p:attrNameLst>
                                      </p:cBhvr>
                                      <p:to>
                                        <p:strVal val="visible"/>
                                      </p:to>
                                    </p:set>
                                    <p:animEffect transition="in" filter="blinds(horizontal)">
                                      <p:cBhvr>
                                        <p:cTn id="19" dur="500"/>
                                        <p:tgtEl>
                                          <p:spTgt spid="110595">
                                            <p:txEl>
                                              <p:pRg st="2" end="2"/>
                                            </p:txEl>
                                          </p:spTgt>
                                        </p:tgtEl>
                                      </p:cBhvr>
                                    </p:animEffect>
                                  </p:childTnLst>
                                </p:cTn>
                              </p:par>
                            </p:childTnLst>
                          </p:cTn>
                        </p:par>
                        <p:par>
                          <p:cTn id="20" fill="hold" nodeType="afterGroup">
                            <p:stCondLst>
                              <p:cond delay="11000"/>
                            </p:stCondLst>
                            <p:childTnLst>
                              <p:par>
                                <p:cTn id="21" presetID="3" presetClass="entr" presetSubtype="10" fill="hold" nodeType="afterEffect">
                                  <p:stCondLst>
                                    <p:cond delay="0"/>
                                  </p:stCondLst>
                                  <p:childTnLst>
                                    <p:set>
                                      <p:cBhvr>
                                        <p:cTn id="22" dur="1" fill="hold">
                                          <p:stCondLst>
                                            <p:cond delay="0"/>
                                          </p:stCondLst>
                                        </p:cTn>
                                        <p:tgtEl>
                                          <p:spTgt spid="110595">
                                            <p:txEl>
                                              <p:pRg st="3" end="3"/>
                                            </p:txEl>
                                          </p:spTgt>
                                        </p:tgtEl>
                                        <p:attrNameLst>
                                          <p:attrName>style.visibility</p:attrName>
                                        </p:attrNameLst>
                                      </p:cBhvr>
                                      <p:to>
                                        <p:strVal val="visible"/>
                                      </p:to>
                                    </p:set>
                                    <p:animEffect transition="in" filter="blinds(horizontal)">
                                      <p:cBhvr>
                                        <p:cTn id="23" dur="500"/>
                                        <p:tgtEl>
                                          <p:spTgt spid="110595">
                                            <p:txEl>
                                              <p:pRg st="3" end="3"/>
                                            </p:txEl>
                                          </p:spTgt>
                                        </p:tgtEl>
                                      </p:cBhvr>
                                    </p:animEffect>
                                  </p:childTnLst>
                                </p:cTn>
                              </p:par>
                            </p:childTnLst>
                          </p:cTn>
                        </p:par>
                        <p:par>
                          <p:cTn id="24" fill="hold" nodeType="afterGroup">
                            <p:stCondLst>
                              <p:cond delay="11500"/>
                            </p:stCondLst>
                            <p:childTnLst>
                              <p:par>
                                <p:cTn id="25" presetID="3" presetClass="entr" presetSubtype="10" fill="hold" nodeType="afterEffect">
                                  <p:stCondLst>
                                    <p:cond delay="500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blinds(horizontal)">
                                      <p:cBhvr>
                                        <p:cTn id="27"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3C17291-73E3-48DD-B55E-27F5B1AA86D6}"/>
              </a:ext>
            </a:extLst>
          </p:cNvPr>
          <p:cNvSpPr>
            <a:spLocks noGrp="1" noChangeArrowheads="1"/>
          </p:cNvSpPr>
          <p:nvPr>
            <p:ph type="title"/>
          </p:nvPr>
        </p:nvSpPr>
        <p:spPr/>
        <p:txBody>
          <a:bodyPr/>
          <a:lstStyle/>
          <a:p>
            <a:endParaRPr lang="sl-SI" altLang="sl-SI"/>
          </a:p>
        </p:txBody>
      </p:sp>
      <p:sp>
        <p:nvSpPr>
          <p:cNvPr id="117763" name="Rectangle 3">
            <a:extLst>
              <a:ext uri="{FF2B5EF4-FFF2-40B4-BE49-F238E27FC236}">
                <a16:creationId xmlns:a16="http://schemas.microsoft.com/office/drawing/2014/main" id="{FAB9D950-86F8-44A9-A169-D7A856C87ABB}"/>
              </a:ext>
            </a:extLst>
          </p:cNvPr>
          <p:cNvSpPr>
            <a:spLocks noGrp="1" noChangeArrowheads="1"/>
          </p:cNvSpPr>
          <p:nvPr>
            <p:ph type="body" idx="1"/>
          </p:nvPr>
        </p:nvSpPr>
        <p:spPr/>
        <p:txBody>
          <a:bodyPr/>
          <a:lstStyle/>
          <a:p>
            <a:endParaRPr lang="sl-SI" altLang="sl-SI"/>
          </a:p>
        </p:txBody>
      </p:sp>
      <p:pic>
        <p:nvPicPr>
          <p:cNvPr id="117764" name="Picture 4" descr="slika_1def0739202335ea9a94aa8278b9c68a">
            <a:extLst>
              <a:ext uri="{FF2B5EF4-FFF2-40B4-BE49-F238E27FC236}">
                <a16:creationId xmlns:a16="http://schemas.microsoft.com/office/drawing/2014/main" id="{885F4913-2A49-45A3-9AC5-FEF61715B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5888"/>
            <a:ext cx="4071937" cy="5329237"/>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5" descr="slika_12a0d4c532e2b3e1b7a98560c8c2c6db">
            <a:extLst>
              <a:ext uri="{FF2B5EF4-FFF2-40B4-BE49-F238E27FC236}">
                <a16:creationId xmlns:a16="http://schemas.microsoft.com/office/drawing/2014/main" id="{968A5834-6D9E-4D27-AD03-27ECD1E59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15888"/>
            <a:ext cx="4071937" cy="5327650"/>
          </a:xfrm>
          <a:prstGeom prst="rect">
            <a:avLst/>
          </a:prstGeom>
          <a:noFill/>
          <a:extLst>
            <a:ext uri="{909E8E84-426E-40DD-AFC4-6F175D3DCCD1}">
              <a14:hiddenFill xmlns:a14="http://schemas.microsoft.com/office/drawing/2010/main">
                <a:solidFill>
                  <a:srgbClr val="FFFFFF"/>
                </a:solidFill>
              </a14:hiddenFill>
            </a:ext>
          </a:extLst>
        </p:spPr>
      </p:pic>
      <p:pic>
        <p:nvPicPr>
          <p:cNvPr id="117766" name="Picture 6" descr="slika_25b8ff747638cd76881d1bf59ebb3fc0">
            <a:extLst>
              <a:ext uri="{FF2B5EF4-FFF2-40B4-BE49-F238E27FC236}">
                <a16:creationId xmlns:a16="http://schemas.microsoft.com/office/drawing/2014/main" id="{BD7FC58D-36D1-42DF-942A-2AEF1BA54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4103687" cy="5300663"/>
          </a:xfrm>
          <a:prstGeom prst="rect">
            <a:avLst/>
          </a:prstGeom>
          <a:noFill/>
          <a:extLst>
            <a:ext uri="{909E8E84-426E-40DD-AFC4-6F175D3DCCD1}">
              <a14:hiddenFill xmlns:a14="http://schemas.microsoft.com/office/drawing/2010/main">
                <a:solidFill>
                  <a:srgbClr val="FFFFFF"/>
                </a:solidFill>
              </a14:hiddenFill>
            </a:ext>
          </a:extLst>
        </p:spPr>
      </p:pic>
      <p:pic>
        <p:nvPicPr>
          <p:cNvPr id="117767" name="Picture 7" descr="slika_42d572538b6ba10652ff0d613b7e5aea">
            <a:extLst>
              <a:ext uri="{FF2B5EF4-FFF2-40B4-BE49-F238E27FC236}">
                <a16:creationId xmlns:a16="http://schemas.microsoft.com/office/drawing/2014/main" id="{87A8AF03-3620-4780-B9E1-FC0D292BA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1196975"/>
            <a:ext cx="4103687" cy="5256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fade">
                                      <p:cBhvr>
                                        <p:cTn id="7" dur="2000"/>
                                        <p:tgtEl>
                                          <p:spTgt spid="117764"/>
                                        </p:tgtEl>
                                      </p:cBhvr>
                                    </p:animEffect>
                                  </p:childTnLst>
                                </p:cTn>
                              </p:par>
                              <p:par>
                                <p:cTn id="8" presetID="10" presetClass="entr" presetSubtype="0" fill="hold" nodeType="withEffect">
                                  <p:stCondLst>
                                    <p:cond delay="0"/>
                                  </p:stCondLst>
                                  <p:childTnLst>
                                    <p:set>
                                      <p:cBhvr>
                                        <p:cTn id="9" dur="1" fill="hold">
                                          <p:stCondLst>
                                            <p:cond delay="0"/>
                                          </p:stCondLst>
                                        </p:cTn>
                                        <p:tgtEl>
                                          <p:spTgt spid="117765"/>
                                        </p:tgtEl>
                                        <p:attrNameLst>
                                          <p:attrName>style.visibility</p:attrName>
                                        </p:attrNameLst>
                                      </p:cBhvr>
                                      <p:to>
                                        <p:strVal val="visible"/>
                                      </p:to>
                                    </p:set>
                                    <p:animEffect transition="in" filter="fade">
                                      <p:cBhvr>
                                        <p:cTn id="10" dur="2000"/>
                                        <p:tgtEl>
                                          <p:spTgt spid="1177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7766"/>
                                        </p:tgtEl>
                                        <p:attrNameLst>
                                          <p:attrName>style.visibility</p:attrName>
                                        </p:attrNameLst>
                                      </p:cBhvr>
                                      <p:to>
                                        <p:strVal val="visible"/>
                                      </p:to>
                                    </p:set>
                                    <p:animEffect transition="in" filter="fade">
                                      <p:cBhvr>
                                        <p:cTn id="15" dur="2000"/>
                                        <p:tgtEl>
                                          <p:spTgt spid="117766"/>
                                        </p:tgtEl>
                                      </p:cBhvr>
                                    </p:animEffect>
                                  </p:childTnLst>
                                </p:cTn>
                              </p:par>
                            </p:childTnLst>
                          </p:cTn>
                        </p:par>
                        <p:par>
                          <p:cTn id="16" fill="hold" nodeType="afterGroup">
                            <p:stCondLst>
                              <p:cond delay="2000"/>
                            </p:stCondLst>
                            <p:childTnLst>
                              <p:par>
                                <p:cTn id="17" presetID="10" presetClass="entr" presetSubtype="0" fill="hold" nodeType="afterEffect">
                                  <p:stCondLst>
                                    <p:cond delay="1000"/>
                                  </p:stCondLst>
                                  <p:childTnLst>
                                    <p:set>
                                      <p:cBhvr>
                                        <p:cTn id="18" dur="1" fill="hold">
                                          <p:stCondLst>
                                            <p:cond delay="0"/>
                                          </p:stCondLst>
                                        </p:cTn>
                                        <p:tgtEl>
                                          <p:spTgt spid="117767"/>
                                        </p:tgtEl>
                                        <p:attrNameLst>
                                          <p:attrName>style.visibility</p:attrName>
                                        </p:attrNameLst>
                                      </p:cBhvr>
                                      <p:to>
                                        <p:strVal val="visible"/>
                                      </p:to>
                                    </p:set>
                                    <p:animEffect transition="in" filter="fade">
                                      <p:cBhvr>
                                        <p:cTn id="19" dur="20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odni znak">
  <a:themeElements>
    <a:clrScheme name="Vodni zna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Vodni zn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odni zna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Vodni zna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Vodni zna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Vodni zna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Vodni zna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Vodni zna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Vodni zna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Vodni zna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Vodni zna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0</TotalTime>
  <Words>394</Words>
  <Application>Microsoft Office PowerPoint</Application>
  <PresentationFormat>On-screen Show (4:3)</PresentationFormat>
  <Paragraphs>24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Times New Roman</vt:lpstr>
      <vt:lpstr>Wingdings</vt:lpstr>
      <vt:lpstr>Vodni znak</vt:lpstr>
      <vt:lpstr> </vt:lpstr>
      <vt:lpstr>O podjetniku</vt:lpstr>
      <vt:lpstr>PowerPoint Presentation</vt:lpstr>
      <vt:lpstr>PowerPoint Presentation</vt:lpstr>
      <vt:lpstr>PowerPoint Presentation</vt:lpstr>
      <vt:lpstr>O PODJETJU</vt:lpstr>
      <vt:lpstr>PowerPoint Presentation</vt:lpstr>
      <vt:lpstr>FINANCE</vt:lpstr>
      <vt:lpstr>PowerPoint Presentation</vt:lpstr>
      <vt:lpstr>PowerPoint Presentation</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2019-06-03T09:06:13Z</dcterms:created>
  <dcterms:modified xsi:type="dcterms:W3CDTF">2019-06-03T09:06:13Z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