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2" r:id="rId10"/>
    <p:sldId id="263" r:id="rId11"/>
    <p:sldId id="269" r:id="rId12"/>
    <p:sldId id="270" r:id="rId13"/>
    <p:sldId id="265" r:id="rId14"/>
    <p:sldId id="268" r:id="rId15"/>
    <p:sldId id="264" r:id="rId16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9" autoAdjust="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67A5C7-CE33-4AD2-A64F-361AFD1509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EF1ACA-DED2-48B5-81AA-611FC83DD22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927D86B-0BE6-47C7-B3B3-30D9ED23ACF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6B8B830-D0A0-42F9-87C1-1BE69696C1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2F87167-8F60-46DA-978A-CB25AEAB9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l-S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22A0A9-94B3-4562-B2A6-F175C774B6D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1D77AE-B14B-48D5-A8DD-21C77A5050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6FFEDD7-C18C-428B-A942-7F90EE91F932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D99C4FF3-B6BA-4063-8322-DA17437F0566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A651D8E6-A526-4337-B967-82007C1C6675}"/>
              </a:ext>
            </a:extLst>
          </p:cNvPr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18">
            <a:extLst>
              <a:ext uri="{FF2B5EF4-FFF2-40B4-BE49-F238E27FC236}">
                <a16:creationId xmlns:a16="http://schemas.microsoft.com/office/drawing/2014/main" id="{D7244EA3-6E07-45E8-89F3-B1C8F316C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FBD19-C566-48EB-BC39-011C0530A0F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FF9564-010D-49A7-AB10-F22BAB6E8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13C1E065-6802-45CD-8A87-2D3B63455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05D08-DC2F-4A07-81A3-F2ABECFB828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8377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>
            <a:extLst>
              <a:ext uri="{FF2B5EF4-FFF2-40B4-BE49-F238E27FC236}">
                <a16:creationId xmlns:a16="http://schemas.microsoft.com/office/drawing/2014/main" id="{010FB999-AF93-4BDA-8BDA-9A553CD1A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67EFA-E319-4920-8D95-430CECE5177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17">
            <a:extLst>
              <a:ext uri="{FF2B5EF4-FFF2-40B4-BE49-F238E27FC236}">
                <a16:creationId xmlns:a16="http://schemas.microsoft.com/office/drawing/2014/main" id="{B706786D-E942-4E6B-9622-C035C6FAE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806E9B7C-734E-4350-B560-38163E6C7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8DDFE-A4AB-4A89-A765-672F4938EE8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6609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>
            <a:extLst>
              <a:ext uri="{FF2B5EF4-FFF2-40B4-BE49-F238E27FC236}">
                <a16:creationId xmlns:a16="http://schemas.microsoft.com/office/drawing/2014/main" id="{71DE8F0B-8D88-48B4-913C-4596BA4C1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08158-A64B-47C5-AE05-E675188ED44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17">
            <a:extLst>
              <a:ext uri="{FF2B5EF4-FFF2-40B4-BE49-F238E27FC236}">
                <a16:creationId xmlns:a16="http://schemas.microsoft.com/office/drawing/2014/main" id="{043B9A26-E291-48C3-AF77-85948A7BA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FAAC039-52BE-4D27-88B5-9688895C5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074C9-7D9A-4D11-B924-932776351E6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84910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>
            <a:extLst>
              <a:ext uri="{FF2B5EF4-FFF2-40B4-BE49-F238E27FC236}">
                <a16:creationId xmlns:a16="http://schemas.microsoft.com/office/drawing/2014/main" id="{73377EBB-BDEE-4658-802E-1F9D7BCCB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900C2-C4CF-4FC1-B6C6-F33987A219D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17">
            <a:extLst>
              <a:ext uri="{FF2B5EF4-FFF2-40B4-BE49-F238E27FC236}">
                <a16:creationId xmlns:a16="http://schemas.microsoft.com/office/drawing/2014/main" id="{0D09582A-C786-4770-92C4-092E22E8C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6A0BAC3-34A7-47C2-B27A-F98C4689B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DEBFA-9EEF-440A-838B-8776D440CC0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8691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4715E58B-6B02-4C96-AC3C-256672A7B8CF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3AD7E16D-A142-4B7B-9097-9B7C9B9FDDC0}"/>
              </a:ext>
            </a:extLst>
          </p:cNvPr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3C72B02-8BA5-4649-AC0C-B9F860F62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212AD-7E3E-4676-B0BE-4C0DD146176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74CB5DD-2612-4BD3-9CBA-0A2EF5B85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64FC750-55C6-4C89-AC34-2F6104AB9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3A0AA-BBB4-4A7B-973B-6B18BDD80C2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5869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>
            <a:extLst>
              <a:ext uri="{FF2B5EF4-FFF2-40B4-BE49-F238E27FC236}">
                <a16:creationId xmlns:a16="http://schemas.microsoft.com/office/drawing/2014/main" id="{35A6FB36-5719-40E3-B1AC-281FA928C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59C27-0212-466D-AB9F-22F0E3E970A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17">
            <a:extLst>
              <a:ext uri="{FF2B5EF4-FFF2-40B4-BE49-F238E27FC236}">
                <a16:creationId xmlns:a16="http://schemas.microsoft.com/office/drawing/2014/main" id="{CB2A4472-2913-4665-B16A-D87798AA5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B96FEBA-AF5C-46C5-B6CF-4E7482F9D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364F5-565C-41FF-8C61-9D25254B327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69242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4">
            <a:extLst>
              <a:ext uri="{FF2B5EF4-FFF2-40B4-BE49-F238E27FC236}">
                <a16:creationId xmlns:a16="http://schemas.microsoft.com/office/drawing/2014/main" id="{59CA3769-F6D0-4B96-B034-F7982A354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FDF6B-8A2D-4BDA-85E2-BF775EE9E81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17">
            <a:extLst>
              <a:ext uri="{FF2B5EF4-FFF2-40B4-BE49-F238E27FC236}">
                <a16:creationId xmlns:a16="http://schemas.microsoft.com/office/drawing/2014/main" id="{B956BAD9-92A8-495C-919E-3435738AB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863CEC9-9D22-45F9-AB95-B2AB35349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608DA-3DAA-48E1-88B9-A06DDA1B429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91760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4">
            <a:extLst>
              <a:ext uri="{FF2B5EF4-FFF2-40B4-BE49-F238E27FC236}">
                <a16:creationId xmlns:a16="http://schemas.microsoft.com/office/drawing/2014/main" id="{79E8AAB9-E515-4668-8147-0F580AB70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19D94-45DA-4EBE-BCFC-37AAA22A254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Footer Placeholder 17">
            <a:extLst>
              <a:ext uri="{FF2B5EF4-FFF2-40B4-BE49-F238E27FC236}">
                <a16:creationId xmlns:a16="http://schemas.microsoft.com/office/drawing/2014/main" id="{843D384C-7B6D-45D8-8C10-F9B8AE22A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2360A-AF91-4CDA-BA5E-A2FFC24DF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30B61-C4D4-441D-83A5-244CB2A1A24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71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430A1B10-7910-44E3-919B-4E883F9247FE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5B06696-803C-4F34-B9E6-2FF895BB5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5E2C8-248F-4949-AAE8-945CE6662EC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01E1CA64-3399-4DB9-963A-46AE1E19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C085256-F899-4C65-8EF6-E7B73A453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D47C7-3FFA-405C-93AC-D22C30333E2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7863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>
            <a:extLst>
              <a:ext uri="{FF2B5EF4-FFF2-40B4-BE49-F238E27FC236}">
                <a16:creationId xmlns:a16="http://schemas.microsoft.com/office/drawing/2014/main" id="{29ABE500-9CD7-42E8-9FF6-001F6CBB0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CD820-3324-4BFB-AF4D-78F6E8EA619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17">
            <a:extLst>
              <a:ext uri="{FF2B5EF4-FFF2-40B4-BE49-F238E27FC236}">
                <a16:creationId xmlns:a16="http://schemas.microsoft.com/office/drawing/2014/main" id="{851C809E-F1EE-42C7-AFB1-B51CDA212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F32AB56-61B3-46CD-8686-E05D96B93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64660-4D1A-4C9B-BB63-300CF5839BE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9880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C5EC2A01-CCCE-4A27-8BA5-72D80E15423F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 Single Corner Rectangle 10">
            <a:extLst>
              <a:ext uri="{FF2B5EF4-FFF2-40B4-BE49-F238E27FC236}">
                <a16:creationId xmlns:a16="http://schemas.microsoft.com/office/drawing/2014/main" id="{CB6A2D1F-83B0-4E7E-860A-DFEF2DCD27A7}"/>
              </a:ext>
            </a:extLst>
          </p:cNvPr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755EB3F1-1BC3-48D3-9F39-A347713E3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CCE01-A601-48AC-805A-82C21197CCD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A5D1F3E-C8C2-4E55-95F0-F2524C633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8D9DF97F-066C-46F4-AB0F-2C916AC42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B5EC7-EF0D-4029-B8B6-25DF3114815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7914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A103160-FBE9-497B-95D8-009415902FD0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5EB87A9-1839-49EC-9F53-BC0A29719568}"/>
              </a:ext>
            </a:extLst>
          </p:cNvPr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F5D4BFCD-2370-4FF5-BA6A-8BD16AE06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1" name="Text Placeholder 3">
            <a:extLst>
              <a:ext uri="{FF2B5EF4-FFF2-40B4-BE49-F238E27FC236}">
                <a16:creationId xmlns:a16="http://schemas.microsoft.com/office/drawing/2014/main" id="{E9DEF205-DCF4-4F90-B179-B5DCA3F8F0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9E3FED54-89C4-43C3-A343-F31A98932D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42912D8-675F-44EC-A850-DD779DF68C5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78C0F221-BD77-4BC9-BAFC-283D2C336F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BD5A3F-4A8F-43E5-A53C-6E1D6AED5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38E99"/>
                </a:solidFill>
              </a:defRPr>
            </a:lvl1pPr>
          </a:lstStyle>
          <a:p>
            <a:fld id="{882ECFDA-4FC8-43D3-A762-F5A9C2A0782B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4" r:id="rId2"/>
    <p:sldLayoutId id="2147483732" r:id="rId3"/>
    <p:sldLayoutId id="2147483725" r:id="rId4"/>
    <p:sldLayoutId id="2147483726" r:id="rId5"/>
    <p:sldLayoutId id="2147483727" r:id="rId6"/>
    <p:sldLayoutId id="2147483733" r:id="rId7"/>
    <p:sldLayoutId id="2147483728" r:id="rId8"/>
    <p:sldLayoutId id="2147483734" r:id="rId9"/>
    <p:sldLayoutId id="2147483729" r:id="rId10"/>
    <p:sldLayoutId id="214748373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E8CE72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Comic Sans MS" panose="030F0702030302020204" pitchFamily="66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Comic Sans MS" panose="030F0702030302020204" pitchFamily="66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Comic Sans MS" panose="030F0702030302020204" pitchFamily="66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Comic Sans MS" panose="030F0702030302020204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Comic Sans MS" panose="030F0702030302020204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Comic Sans MS" panose="030F0702030302020204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Comic Sans MS" panose="030F0702030302020204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Comic Sans MS" panose="030F0702030302020204" pitchFamily="66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B1DC81"/>
        </a:buClr>
        <a:buSzPct val="100000"/>
        <a:buFont typeface="Wingdings 2" panose="05020102010507070707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B1DC81"/>
        </a:buClr>
        <a:buSzPct val="112000"/>
        <a:buFont typeface="Verdana" panose="020B0604030504040204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54D9FF"/>
        </a:buClr>
        <a:buSzPct val="100000"/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Pipistrel" TargetMode="External"/><Relationship Id="rId7" Type="http://schemas.openxmlformats.org/officeDocument/2006/relationships/hyperlink" Target="http://supervizor.kpk-rs.si/podj/68911564/" TargetMode="External"/><Relationship Id="rId2" Type="http://schemas.openxmlformats.org/officeDocument/2006/relationships/hyperlink" Target="http://www.pipistrel.s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onitete.si/" TargetMode="External"/><Relationship Id="rId5" Type="http://schemas.openxmlformats.org/officeDocument/2006/relationships/hyperlink" Target="http://www.playboy.si/branje/intervju/ivo-boscarol/" TargetMode="External"/><Relationship Id="rId4" Type="http://schemas.openxmlformats.org/officeDocument/2006/relationships/hyperlink" Target="http://sl.wikipedia.org/wiki/Ivo_Boscaro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http://mojaoblika.files.wordpress.com/2012/08/pipistrel-logo.jpg">
            <a:extLst>
              <a:ext uri="{FF2B5EF4-FFF2-40B4-BE49-F238E27FC236}">
                <a16:creationId xmlns:a16="http://schemas.microsoft.com/office/drawing/2014/main" id="{31D8C9FF-A291-46C5-8DFF-8995B4E14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44900"/>
            <a:ext cx="7815262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6" descr="http://www.dnevnik.si/i/c1/2013/04/06/710456.jpg?width=445">
            <a:extLst>
              <a:ext uri="{FF2B5EF4-FFF2-40B4-BE49-F238E27FC236}">
                <a16:creationId xmlns:a16="http://schemas.microsoft.com/office/drawing/2014/main" id="{95A6E597-CCFF-451A-A715-940CE284E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7713"/>
            <a:ext cx="9144000" cy="427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ADFB52EC-BCD4-4376-A847-2D030C734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sl-SI" altLang="sl-SI"/>
              <a:t>V ajdovski družbi Pipistrel so lani zabeležili 20% rast prodaje in dosegli okoli devet milijonov evrov prihodkov. Ob tem so ustvarili okoli 900.000 evrov čistega dobička ter zaposlili večje število ljudi, tako da skupno zaposlujejo 80 delavcev.</a:t>
            </a:r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</p:txBody>
      </p:sp>
      <p:pic>
        <p:nvPicPr>
          <p:cNvPr id="4" name="Picture 4" descr="http://pipistrel.si/template/flash/taurus.jpg">
            <a:extLst>
              <a:ext uri="{FF2B5EF4-FFF2-40B4-BE49-F238E27FC236}">
                <a16:creationId xmlns:a16="http://schemas.microsoft.com/office/drawing/2014/main" id="{711AD7AE-06C1-45FF-B686-D3E0D4C4A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3617913"/>
            <a:ext cx="918845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pipi.png">
            <a:extLst>
              <a:ext uri="{FF2B5EF4-FFF2-40B4-BE49-F238E27FC236}">
                <a16:creationId xmlns:a16="http://schemas.microsoft.com/office/drawing/2014/main" id="{74D4E31F-21E3-40E0-A27A-5F9A1DDA4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ABE583E-91C7-44FA-B648-0EECAEA185A6}"/>
              </a:ext>
            </a:extLst>
          </p:cNvPr>
          <p:cNvGraphicFramePr>
            <a:graphicFrameLocks noGrp="1"/>
          </p:cNvGraphicFramePr>
          <p:nvPr/>
        </p:nvGraphicFramePr>
        <p:xfrm>
          <a:off x="539750" y="620713"/>
          <a:ext cx="8280400" cy="5549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1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5948">
                <a:tc>
                  <a:txBody>
                    <a:bodyPr/>
                    <a:lstStyle/>
                    <a:p>
                      <a:r>
                        <a:rPr lang="sl-SI" sz="1800" dirty="0"/>
                        <a:t>Kategorija</a:t>
                      </a: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2008</a:t>
                      </a: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2009</a:t>
                      </a: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2010</a:t>
                      </a: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2011</a:t>
                      </a:r>
                    </a:p>
                  </a:txBody>
                  <a:tcPr marL="91434" marR="91434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1363">
                <a:tc>
                  <a:txBody>
                    <a:bodyPr/>
                    <a:lstStyle/>
                    <a:p>
                      <a:r>
                        <a:rPr lang="sl-SI" sz="1800" dirty="0"/>
                        <a:t>sredstva</a:t>
                      </a: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6.215.073</a:t>
                      </a: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7.480.076</a:t>
                      </a: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7.562.777</a:t>
                      </a: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8.800.068</a:t>
                      </a:r>
                    </a:p>
                  </a:txBody>
                  <a:tcPr marL="91434" marR="91434"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34">
                <a:tc>
                  <a:txBody>
                    <a:bodyPr/>
                    <a:lstStyle/>
                    <a:p>
                      <a:r>
                        <a:rPr lang="sl-SI" sz="1800" dirty="0"/>
                        <a:t>Čisti prihodki od prodaje</a:t>
                      </a: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4.507.665</a:t>
                      </a: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6.684.536</a:t>
                      </a: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7.187.603</a:t>
                      </a: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7.722.775</a:t>
                      </a:r>
                    </a:p>
                  </a:txBody>
                  <a:tcPr marL="91434" marR="91434"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77">
                <a:tc>
                  <a:txBody>
                    <a:bodyPr/>
                    <a:lstStyle/>
                    <a:p>
                      <a:r>
                        <a:rPr lang="sl-SI" sz="1800" dirty="0"/>
                        <a:t>Stroški blaga, materiala in storitev</a:t>
                      </a: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3.560.141</a:t>
                      </a: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4.268.922</a:t>
                      </a: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4.877.296</a:t>
                      </a: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5.426.710</a:t>
                      </a:r>
                    </a:p>
                  </a:txBody>
                  <a:tcPr marL="91434" marR="91434"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948">
                <a:tc>
                  <a:txBody>
                    <a:bodyPr/>
                    <a:lstStyle/>
                    <a:p>
                      <a:r>
                        <a:rPr lang="sl-SI" sz="1800" dirty="0"/>
                        <a:t>Stroški dela</a:t>
                      </a: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1.067.813</a:t>
                      </a: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1.490.493</a:t>
                      </a: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1.553.072</a:t>
                      </a: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1.848.564</a:t>
                      </a:r>
                    </a:p>
                  </a:txBody>
                  <a:tcPr marL="91434" marR="91434"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948">
                <a:tc>
                  <a:txBody>
                    <a:bodyPr/>
                    <a:lstStyle/>
                    <a:p>
                      <a:r>
                        <a:rPr lang="sl-SI" sz="1800" dirty="0"/>
                        <a:t>Celotni prihodki</a:t>
                      </a: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5.403.079</a:t>
                      </a: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7.490.756</a:t>
                      </a: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8.028.554</a:t>
                      </a: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9.283.948</a:t>
                      </a:r>
                    </a:p>
                  </a:txBody>
                  <a:tcPr marL="91434" marR="91434" marT="45724" marB="457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5948">
                <a:tc>
                  <a:txBody>
                    <a:bodyPr/>
                    <a:lstStyle/>
                    <a:p>
                      <a:r>
                        <a:rPr lang="sl-SI" sz="1800" dirty="0"/>
                        <a:t>Celotni odhodki</a:t>
                      </a: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5.285.621</a:t>
                      </a: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6.358.291</a:t>
                      </a: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7.427.075</a:t>
                      </a: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8.357.249</a:t>
                      </a:r>
                    </a:p>
                  </a:txBody>
                  <a:tcPr marL="91434" marR="91434" marT="45724" marB="4572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134">
                <a:tc>
                  <a:txBody>
                    <a:bodyPr/>
                    <a:lstStyle/>
                    <a:p>
                      <a:r>
                        <a:rPr lang="sl-SI" sz="1800" dirty="0"/>
                        <a:t>Celotni poslovni izid</a:t>
                      </a: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117.458</a:t>
                      </a: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1.132.465</a:t>
                      </a: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601.479</a:t>
                      </a: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926.699</a:t>
                      </a:r>
                    </a:p>
                  </a:txBody>
                  <a:tcPr marL="91434" marR="91434" marT="45724" marB="4572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5">
            <a:extLst>
              <a:ext uri="{FF2B5EF4-FFF2-40B4-BE49-F238E27FC236}">
                <a16:creationId xmlns:a16="http://schemas.microsoft.com/office/drawing/2014/main" id="{FB5855DE-2D8F-482D-9F88-2340AC02E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333375"/>
            <a:ext cx="8183562" cy="4187825"/>
          </a:xfrm>
        </p:spPr>
        <p:txBody>
          <a:bodyPr/>
          <a:lstStyle/>
          <a:p>
            <a:r>
              <a:rPr lang="sl-SI" altLang="sl-SI"/>
              <a:t>Informacije o ustanoviteljih in družbenikih poslovnega subjekta ter o povezanih poslovnih subjektih</a:t>
            </a:r>
          </a:p>
          <a:p>
            <a:endParaRPr lang="sl-SI" altLang="sl-SI"/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B5D2BAED-7726-4F23-973C-6B401B185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8316913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>
            <a:extLst>
              <a:ext uri="{FF2B5EF4-FFF2-40B4-BE49-F238E27FC236}">
                <a16:creationId xmlns:a16="http://schemas.microsoft.com/office/drawing/2014/main" id="{645E482E-E934-4C9A-94D6-7278D4FE9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186238"/>
            <a:ext cx="8101012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pipistrel-usa.com/newsletters/newsletter-46/pipistrel-team.jpg">
            <a:extLst>
              <a:ext uri="{FF2B5EF4-FFF2-40B4-BE49-F238E27FC236}">
                <a16:creationId xmlns:a16="http://schemas.microsoft.com/office/drawing/2014/main" id="{AAD8CDCE-7841-4EFF-847D-D1BF25705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B337E1-EFAA-446E-AD5F-E869CCB0C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Najuspešnejše podjetje</a:t>
            </a:r>
          </a:p>
        </p:txBody>
      </p:sp>
      <p:sp>
        <p:nvSpPr>
          <p:cNvPr id="19460" name="Content Placeholder 2">
            <a:extLst>
              <a:ext uri="{FF2B5EF4-FFF2-40B4-BE49-F238E27FC236}">
                <a16:creationId xmlns:a16="http://schemas.microsoft.com/office/drawing/2014/main" id="{5EC6EE86-6173-40C4-9B91-C9F88AB4A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sl-SI" altLang="sl-SI"/>
              <a:t>Podjetje Pipistrel dokazuje da uresničevanje idej (pa še tako norih in okolici nerazumljivih) z vstrajnim sledenjem zastavljim ciljem lahko vodi v (svetovni) uspeh.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D6D4E-E865-4C58-ACB6-FA523CE64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VIRI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244C8044-A519-4425-AF89-3B43C21F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sl-SI" altLang="sl-SI"/>
              <a:t>Pipistrel. </a:t>
            </a:r>
            <a:r>
              <a:rPr lang="sl-SI" altLang="sl-SI">
                <a:hlinkClick r:id="rId2"/>
              </a:rPr>
              <a:t> http://www.pipistrel.si/</a:t>
            </a:r>
            <a:endParaRPr lang="sl-SI" altLang="sl-SI"/>
          </a:p>
          <a:p>
            <a:r>
              <a:rPr lang="sl-SI" altLang="sl-SI"/>
              <a:t>Wikipedia.Pipistrel</a:t>
            </a:r>
            <a:r>
              <a:rPr lang="sl-SI" altLang="sl-SI">
                <a:hlinkClick r:id="rId3"/>
              </a:rPr>
              <a:t> http://sl.wikipedia.org/wiki/Pipistrel</a:t>
            </a:r>
            <a:endParaRPr lang="sl-SI" altLang="sl-SI"/>
          </a:p>
          <a:p>
            <a:r>
              <a:rPr lang="sl-SI" altLang="sl-SI"/>
              <a:t>Wikipedia.Ivo.Boscarol</a:t>
            </a:r>
            <a:r>
              <a:rPr lang="sl-SI" altLang="sl-SI">
                <a:hlinkClick r:id="rId4"/>
              </a:rPr>
              <a:t> http://sl.wikipedia.org/wiki/Ivo_Boscarol</a:t>
            </a:r>
            <a:endParaRPr lang="sl-SI" altLang="sl-SI" u="sng">
              <a:hlinkClick r:id="rId5"/>
            </a:endParaRPr>
          </a:p>
          <a:p>
            <a:r>
              <a:rPr lang="sl-SI" altLang="sl-SI"/>
              <a:t>Bonitete.si </a:t>
            </a:r>
            <a:r>
              <a:rPr lang="sl-SI" altLang="sl-SI">
                <a:hlinkClick r:id="rId6"/>
              </a:rPr>
              <a:t>http://www.bonitete.si/</a:t>
            </a:r>
            <a:endParaRPr lang="sl-SI" altLang="sl-SI"/>
          </a:p>
          <a:p>
            <a:r>
              <a:rPr lang="sl-SI" altLang="sl-SI"/>
              <a:t>Supervizor. </a:t>
            </a:r>
            <a:r>
              <a:rPr lang="sl-SI" altLang="sl-SI">
                <a:hlinkClick r:id="rId7"/>
              </a:rPr>
              <a:t>http://supervizor.kpk-rs.si/podj/68911564/</a:t>
            </a:r>
            <a:endParaRPr lang="sl-SI" altLang="sl-S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5A4FF-E6D2-4806-AE2D-9019675E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Pipistrel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B888421E-D248-47BB-8F3A-1225F5827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914900"/>
          </a:xfrm>
        </p:spPr>
        <p:txBody>
          <a:bodyPr/>
          <a:lstStyle/>
          <a:p>
            <a:r>
              <a:rPr lang="sl-SI" altLang="sl-SI"/>
              <a:t>Podjetje Pipistrel je vodilni svetovni proizvajalec ultralahkih motorno-jadralnih letal ter motornih zmajev. Podjetje je bilo ustanovljeno leta 1987 kot prvi privatni proizvajalec in celo izvoznik letal v takratni Jugoslaviji in kot tako tudi pionir alternativnega letalstva v Sloveniji.</a:t>
            </a:r>
          </a:p>
          <a:p>
            <a:r>
              <a:rPr lang="sl-SI" altLang="sl-SI"/>
              <a:t>Ime podjetja izvira iz znanstvenega imena za enega od rodov gladkonosih netopirjev (Pipistrellus); netopir je upodobljen tudi v logotipu podjetja.</a:t>
            </a:r>
          </a:p>
        </p:txBody>
      </p:sp>
      <p:pic>
        <p:nvPicPr>
          <p:cNvPr id="65538" name="Picture 2" descr="http://www.unfinishedman.com/wp-content/uploads/2012/04/Pipistrel-Panthera-Instrument-Panel.jpg">
            <a:extLst>
              <a:ext uri="{FF2B5EF4-FFF2-40B4-BE49-F238E27FC236}">
                <a16:creationId xmlns:a16="http://schemas.microsoft.com/office/drawing/2014/main" id="{114823AE-5D3C-420C-B48F-4FCCAF429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8400" y="0"/>
            <a:ext cx="10312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3E5A5-9D45-4AE2-8B77-60F57BFCA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778500"/>
          </a:xfrm>
        </p:spPr>
        <p:txBody>
          <a:bodyPr>
            <a:normAutofit fontScale="92500" lnSpcReduction="2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Podjetje je ustanovil Ivo Boscarol leta 1987 v Ajdovščini kot prvi in edini zasebni proizvajalec zrakoplovov v Jugoslaviji.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 V letu 1992 se je podjetje prestrukturiralo v družbo z omejeno odgovornostjo, ime Pipistrel pa se je ohranilo vse do danes.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 Do zgodnjih 90-ih let je bilo proizvedenih več kot 500 motornih zmajev. Leta 1995 se je začel razvoj in proizvodnja lastnega motorno-jadralnega letala Sinus.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V letu 2004 se je podjetje preselilo v nove prostore poleg letališča v Ajdovščini.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Kolektiv podjetja Pipistrel d.o.o. Ajdovščina šteje 80 ljudi. Proizvodnja je za nekatere modele zakupljena za 12 mesecev vnaprej.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Do leta 2012 so proizvedli in prodali že več kot 1000 različnih zračnih plovil.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72CCC-9EFC-4593-9B95-B7A85A2B4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165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Ivo Boscarol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6775C-8BBF-4A1D-83F5-A1BDA51AB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333375"/>
            <a:ext cx="8183563" cy="5346700"/>
          </a:xfrm>
        </p:spPr>
        <p:txBody>
          <a:bodyPr>
            <a:normAutofit fontScale="85000" lnSpcReduction="1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Že v srednji šoli se je ljubiteljsko ukvarjal s fotografijo, z letalskim modelarstvom in s politiko. Med študijem ekonomije je bil umetniški fotograf, večletni uradni fotograf Šentjakobskega gledališča v Ljubljani, glasbeni novinar in menedžer glasbenih skupin. V Slovenijo je pripeljal priponke (značke).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Je šestkratni državni prvak v letenju z ultralahkimi letali, dvakratni športnik leta ULN (ultra lahke naprave) pri Letalski zvezi Slovenije (LZS), nosilec dveh državnih hitrostnih rekordov, prvi državni prvak v letenju z motornim zmajem ter organizator številnih letalskih srečanj in tekmovanj.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Dobil je najvišje priznanje Mednarodne letalske zveze diplomo Paula Tissandierja za prispevek k razvoju letalstva.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sl-SI" dirty="0"/>
          </a:p>
        </p:txBody>
      </p:sp>
      <p:pic>
        <p:nvPicPr>
          <p:cNvPr id="51202" name="Picture 2" descr="http://www.tadejaozebek.si/wp-content/uploads/2012/04/Mediaspeed530-1.jpg">
            <a:extLst>
              <a:ext uri="{FF2B5EF4-FFF2-40B4-BE49-F238E27FC236}">
                <a16:creationId xmlns:a16="http://schemas.microsoft.com/office/drawing/2014/main" id="{3F14041C-1ED8-4637-97EC-6714F6FE4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7920038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374D5-4A8B-4CE3-89BF-312BCF241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165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Proizvodni program</a:t>
            </a:r>
          </a:p>
        </p:txBody>
      </p:sp>
      <p:pic>
        <p:nvPicPr>
          <p:cNvPr id="10243" name="Picture 2" descr="banner Sinus">
            <a:extLst>
              <a:ext uri="{FF2B5EF4-FFF2-40B4-BE49-F238E27FC236}">
                <a16:creationId xmlns:a16="http://schemas.microsoft.com/office/drawing/2014/main" id="{D4FA4DB9-0E8C-44AB-8F2D-BF787FA88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banner virus 912">
            <a:extLst>
              <a:ext uri="{FF2B5EF4-FFF2-40B4-BE49-F238E27FC236}">
                <a16:creationId xmlns:a16="http://schemas.microsoft.com/office/drawing/2014/main" id="{0CF7326E-87F0-4F9E-89AD-580F9A808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484313"/>
            <a:ext cx="9129712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http://www.pipistrel.si/image/large/2663">
            <a:extLst>
              <a:ext uri="{FF2B5EF4-FFF2-40B4-BE49-F238E27FC236}">
                <a16:creationId xmlns:a16="http://schemas.microsoft.com/office/drawing/2014/main" id="{CAF2B33D-6A85-441B-A3C8-8F3BB84A8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9144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banner taurus">
            <a:extLst>
              <a:ext uri="{FF2B5EF4-FFF2-40B4-BE49-F238E27FC236}">
                <a16:creationId xmlns:a16="http://schemas.microsoft.com/office/drawing/2014/main" id="{7CD982C8-EB4C-41F5-A55F-D81278517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9129713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ttp://www.pipistrel.si/en/image/large/3280/IMGP4499.jpg">
            <a:extLst>
              <a:ext uri="{FF2B5EF4-FFF2-40B4-BE49-F238E27FC236}">
                <a16:creationId xmlns:a16="http://schemas.microsoft.com/office/drawing/2014/main" id="{2304FBCD-5007-4294-A759-FD5DDD828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00350"/>
            <a:ext cx="60960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188C8A85-5DD0-41C6-92FB-EB1B149EF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3575" y="6000750"/>
            <a:ext cx="8183563" cy="857250"/>
          </a:xfrm>
        </p:spPr>
        <p:txBody>
          <a:bodyPr/>
          <a:lstStyle/>
          <a:p>
            <a:r>
              <a:rPr lang="sl-SI" altLang="sl-SI"/>
              <a:t>Apis /Bee</a:t>
            </a:r>
          </a:p>
        </p:txBody>
      </p:sp>
      <p:pic>
        <p:nvPicPr>
          <p:cNvPr id="11268" name="Picture 2" descr="panthera">
            <a:extLst>
              <a:ext uri="{FF2B5EF4-FFF2-40B4-BE49-F238E27FC236}">
                <a16:creationId xmlns:a16="http://schemas.microsoft.com/office/drawing/2014/main" id="{1C79DD76-CDE9-454C-8505-D3F419762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8FD5A-0C13-4E76-8B79-99AF06469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165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Uspehi in priznanja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90989-420F-4DD5-8DA8-16F89D710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346700"/>
          </a:xfrm>
        </p:spPr>
        <p:txBody>
          <a:bodyPr>
            <a:normAutofit fontScale="85000" lnSpcReduction="2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Jadralno letalo Pipistrel Apis je nosilec petih svetovnih rekordov po kriterijih Mednarodne letalske zveze (FAI).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V letu 2007 je Pipistrelovo letalo Pipistrel Virus S-wing zmagalo na natečaju NASE za osebno letalo prihodnosti, leta 2008 pa zmagalo na tekmovanju pod okriljem NASE.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Leta 2011 je podjetje Pipistrel preko svoje ameriške podružnice Pipistrel-USA.com (v partnerstvu s Penn State University) še tretjič zmagalo na Nasa Cafe Nasa Green Flight Challenge.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20. oktobra 2011 je predsednik Republike Slovenije Danilo Türk podjetje odlikoval z Zlatim redom za zasluge RS »za njegov prispevek k razvoju okolju prijazne tehnologije ter za uveljavljanje zmagovite inovativne filozofije, s katero je tudi Slovenijo postavil med tehnološke velesile«</a:t>
            </a:r>
          </a:p>
        </p:txBody>
      </p:sp>
      <p:pic>
        <p:nvPicPr>
          <p:cNvPr id="12292" name="Picture 4" descr="http://www.pipistrel.si/template/images/WINNER-LOGO.png">
            <a:extLst>
              <a:ext uri="{FF2B5EF4-FFF2-40B4-BE49-F238E27FC236}">
                <a16:creationId xmlns:a16="http://schemas.microsoft.com/office/drawing/2014/main" id="{C40BBF3B-40B9-4FF7-96FC-995E92120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5307013"/>
            <a:ext cx="1152525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D6C81-2192-4D53-9B82-01B4184F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635625"/>
          </a:xfrm>
        </p:spPr>
        <p:txBody>
          <a:bodyPr>
            <a:normAutofit fontScale="92500" lnSpcReduction="1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Pilot in fotograf Matevž Lenarčič je 22. aprila letos s Pipistrelovim letalom Virus SW poletel proti Severnemu tečaju. 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Preletel bo Norveško, Severni tečaj in Kanado ter se po Lindbergovi poti vrnil domov. S postanki naj bi polet trajal tri do štiri tedne, vendar je to le ocena, saj bo čakal na primerno vreme.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Letalo virus SW, ki je dolgo 6,5 metra in ima razpon kril 10,7 metra, prazno tehta 290 kilogramov in doseže največjo hitrost okrog 300 kilometrov na uro.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Med poletom pa bodo tudi izmerili koncentracijo črnega ogljika, drugega najpomembnejšega povzročitelja podnebnih sprememb nad Arktiko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sl-SI" dirty="0"/>
          </a:p>
        </p:txBody>
      </p:sp>
      <p:pic>
        <p:nvPicPr>
          <p:cNvPr id="76802" name="Picture 2" descr="http://img.rtvslo.si/upload/sport/lenarcic_2_show.jpg">
            <a:extLst>
              <a:ext uri="{FF2B5EF4-FFF2-40B4-BE49-F238E27FC236}">
                <a16:creationId xmlns:a16="http://schemas.microsoft.com/office/drawing/2014/main" id="{AD590276-1586-4F5A-ABBE-8B244A2DA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49275"/>
            <a:ext cx="7488237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E2145-3D6E-426F-84C2-6D101DA87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445125"/>
            <a:ext cx="8183562" cy="1050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Zastopništva po svetu (48)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59D25-2CD3-4EAA-8C3C-BA5AAEF35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350" y="530225"/>
            <a:ext cx="1970088" cy="5346700"/>
          </a:xfrm>
        </p:spPr>
        <p:txBody>
          <a:bodyPr>
            <a:normAutofit fontScale="85000" lnSpcReduction="2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Argentina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Avstralija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Avstrija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Belgija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Brazilija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Kanada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Čile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Kitajska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Kongo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Hrvaška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Češka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Litva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Mehika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Tajvan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Tajska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Turčija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ZDA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866935-8C68-438D-9224-FA69FE1519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11413" y="549275"/>
            <a:ext cx="2736850" cy="5327650"/>
          </a:xfrm>
        </p:spPr>
        <p:txBody>
          <a:bodyPr>
            <a:normAutofit fontScale="85000" lnSpcReduction="2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Danska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Ekvador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Finska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Francija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Nemčija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Grčija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Madžarska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Indija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Irska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Italija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Kazakstan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Nizozemska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Nova Zelandija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Ukrajina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Združeni Arabski Emirati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Velika Britanija</a:t>
            </a:r>
          </a:p>
        </p:txBody>
      </p:sp>
      <p:sp>
        <p:nvSpPr>
          <p:cNvPr id="14341" name="TextBox 6">
            <a:extLst>
              <a:ext uri="{FF2B5EF4-FFF2-40B4-BE49-F238E27FC236}">
                <a16:creationId xmlns:a16="http://schemas.microsoft.com/office/drawing/2014/main" id="{1F86E207-A325-4DD8-B9B6-4586DD318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404813"/>
            <a:ext cx="3455987" cy="627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sl-SI" altLang="sl-SI"/>
              <a:t> </a:t>
            </a:r>
            <a:r>
              <a:rPr lang="sl-SI" altLang="sl-SI" sz="2400"/>
              <a:t>Norveška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sl-SI" altLang="sl-SI" sz="2400"/>
              <a:t> Nizozemska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sl-SI" altLang="sl-SI" sz="2400"/>
              <a:t> Paragvaj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sl-SI" altLang="sl-SI" sz="2400"/>
              <a:t> Peru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sl-SI" altLang="sl-SI" sz="2400"/>
              <a:t> Poljska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sl-SI" altLang="sl-SI" sz="2400"/>
              <a:t> Portugalska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sl-SI" altLang="sl-SI" sz="2400"/>
              <a:t> Katar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sl-SI" altLang="sl-SI" sz="2400"/>
              <a:t> Makedonija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sl-SI" altLang="sl-SI" sz="2400"/>
              <a:t> Južna Afrika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sl-SI" altLang="sl-SI" sz="2400"/>
              <a:t> Rusija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sl-SI" altLang="sl-SI" sz="2400"/>
              <a:t> Srbija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sl-SI" altLang="sl-SI" sz="2400"/>
              <a:t>Slovaška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sl-SI" altLang="sl-SI" sz="2400"/>
              <a:t>Švica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sl-SI" altLang="sl-SI" sz="2400"/>
              <a:t>Španija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sl-SI" altLang="sl-SI" sz="2400"/>
              <a:t>Venezuela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sl-SI" altLang="sl-SI" sz="2400"/>
          </a:p>
          <a:p>
            <a:endParaRPr lang="sl-SI" altLang="sl-SI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Navad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380</Words>
  <Application>Microsoft Office PowerPoint</Application>
  <PresentationFormat>On-screen Show (4:3)</PresentationFormat>
  <Paragraphs>127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Comic Sans MS</vt:lpstr>
      <vt:lpstr>Verdana</vt:lpstr>
      <vt:lpstr>Wingdings 2</vt:lpstr>
      <vt:lpstr>Aspect</vt:lpstr>
      <vt:lpstr>PowerPoint Presentation</vt:lpstr>
      <vt:lpstr>Pipistrel</vt:lpstr>
      <vt:lpstr>PowerPoint Presentation</vt:lpstr>
      <vt:lpstr>Ivo Boscarol</vt:lpstr>
      <vt:lpstr>Proizvodni program</vt:lpstr>
      <vt:lpstr>PowerPoint Presentation</vt:lpstr>
      <vt:lpstr>Uspehi in priznanja</vt:lpstr>
      <vt:lpstr>PowerPoint Presentation</vt:lpstr>
      <vt:lpstr>Zastopništva po svetu (48)</vt:lpstr>
      <vt:lpstr>PowerPoint Presentation</vt:lpstr>
      <vt:lpstr>PowerPoint Presentation</vt:lpstr>
      <vt:lpstr>PowerPoint Presentation</vt:lpstr>
      <vt:lpstr>PowerPoint Presentation</vt:lpstr>
      <vt:lpstr>Najuspešnejše podjetje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2019-06-03T09:06:14Z</dcterms:created>
  <dcterms:modified xsi:type="dcterms:W3CDTF">2019-06-03T09:06:14Z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