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EEF81D58-ADC8-4708-B563-3DB118DB5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C4DEC759-A6E6-41B6-8CDC-0659DA232E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B14569-2546-4690-876B-74EC6EF6C2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D275FD61-9C8C-46D5-A1F8-4936369398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56AF4D32-D1C2-4730-AF0B-3240D4934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DF5042E-C592-4AE2-9B0F-57C068B406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DD11924E-18C5-4226-817A-A5EE98A404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5C46192-4B99-42CC-85E7-7082F6AC34E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stranske slike 1">
            <a:extLst>
              <a:ext uri="{FF2B5EF4-FFF2-40B4-BE49-F238E27FC236}">
                <a16:creationId xmlns:a16="http://schemas.microsoft.com/office/drawing/2014/main" id="{C7C1FD08-F041-488D-9ECF-64D35800F1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Ograda opomb 2">
            <a:extLst>
              <a:ext uri="{FF2B5EF4-FFF2-40B4-BE49-F238E27FC236}">
                <a16:creationId xmlns:a16="http://schemas.microsoft.com/office/drawing/2014/main" id="{AFA82B0F-6DEC-4911-98E7-024EB5EF57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0484" name="Ograda številke diapozitiva 3">
            <a:extLst>
              <a:ext uri="{FF2B5EF4-FFF2-40B4-BE49-F238E27FC236}">
                <a16:creationId xmlns:a16="http://schemas.microsoft.com/office/drawing/2014/main" id="{FC629178-8ADF-4443-809A-B5FD26FFE4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5FFEB1F0-DBB2-4705-A54F-97C1B294FC03}" type="slidenum">
              <a:rPr lang="sl-SI" altLang="sl-SI">
                <a:latin typeface="Calibri" panose="020F0502020204030204" pitchFamily="34" charset="0"/>
              </a:rPr>
              <a:pPr/>
              <a:t>11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3D0F40F1-80AA-4D3B-A033-09DD89F5BE64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aven konektor 8">
            <a:extLst>
              <a:ext uri="{FF2B5EF4-FFF2-40B4-BE49-F238E27FC236}">
                <a16:creationId xmlns:a16="http://schemas.microsoft.com/office/drawing/2014/main" id="{6A672712-907A-4CF1-B3E8-918E666ED4B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0">
            <a:extLst>
              <a:ext uri="{FF2B5EF4-FFF2-40B4-BE49-F238E27FC236}">
                <a16:creationId xmlns:a16="http://schemas.microsoft.com/office/drawing/2014/main" id="{3952CD91-09B5-4364-9B45-0CCDBB58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38B7C3-6F93-4CAD-8B6B-0AD0601E1A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7">
            <a:extLst>
              <a:ext uri="{FF2B5EF4-FFF2-40B4-BE49-F238E27FC236}">
                <a16:creationId xmlns:a16="http://schemas.microsoft.com/office/drawing/2014/main" id="{9052E547-6640-41A6-BD06-730BD469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8">
            <a:extLst>
              <a:ext uri="{FF2B5EF4-FFF2-40B4-BE49-F238E27FC236}">
                <a16:creationId xmlns:a16="http://schemas.microsoft.com/office/drawing/2014/main" id="{F005C6D5-B78C-4B4F-82F9-F5CD6DD4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62969B-D893-49E1-B814-A7C585E3B5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1811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BB2CA9F1-F597-4B51-9962-F27AAA3B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414E-1B24-4C4C-9F46-5B4A055504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1CC3898B-D6F1-46F2-8B8E-A25D7739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8ADF8E0F-C23D-486D-AE6D-DA5C2DE1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96C66-A278-4286-B176-8378A35F36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14615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AD5E618-06D5-4307-BD1C-E4F79836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C1983-1C21-4B4D-B788-EB1F607CAF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673130F-99E2-4123-B013-EE703E6B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06E401A-BE3F-48D1-96C8-BB19FB78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49CF300-272C-4F94-8E8F-8A9F45C966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10932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1632FE24-3769-4CD3-9765-2B656E38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4CE4-8FFD-409F-B887-396829DF0D1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40202E00-98F7-4A18-9404-263CB40C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57A4552F-E161-4ED3-85A1-5DDA7AB9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607D-3157-4DE6-9307-A7A48BA9B5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555595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319F72F-5982-4EF7-B95C-7259E6E0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6F04DB-6B64-4CFC-AB27-36142A036BE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C368519-4FAC-4D74-83F4-B193D3B8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508F18C-B131-41A0-9949-E5BD5C1F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E0631E6D-8520-4BE2-8A23-8365BD33A4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3172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84946F97-1E2C-422E-9F8C-AAD02A8D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2AB6-AE43-4433-A782-EAA19789DEB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A2767B52-72B2-4F5A-9B3B-53130625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07DEA75A-7468-483B-8BBE-60F41343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ADCB-D097-4D77-904D-B5E8F20A3D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55546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6">
            <a:extLst>
              <a:ext uri="{FF2B5EF4-FFF2-40B4-BE49-F238E27FC236}">
                <a16:creationId xmlns:a16="http://schemas.microsoft.com/office/drawing/2014/main" id="{01C84902-50BB-429D-8940-C0E8A2C5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73B5-B2CA-40D2-88E2-F80F6D0EFD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3">
            <a:extLst>
              <a:ext uri="{FF2B5EF4-FFF2-40B4-BE49-F238E27FC236}">
                <a16:creationId xmlns:a16="http://schemas.microsoft.com/office/drawing/2014/main" id="{8A15032C-2AF0-444E-A3FC-6D4AF6ED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3CBED8CA-4280-402F-8FC5-C7A38B2A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B13A4-2FCD-4B07-9016-ED57DE30D2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56873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6">
            <a:extLst>
              <a:ext uri="{FF2B5EF4-FFF2-40B4-BE49-F238E27FC236}">
                <a16:creationId xmlns:a16="http://schemas.microsoft.com/office/drawing/2014/main" id="{9A211C8D-8A81-43D8-9C3E-F585EFB4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7E89-33F8-45E3-A0DB-D10752A0ED0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3B6D910B-4C00-4EE0-BBC8-87ABD874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5">
            <a:extLst>
              <a:ext uri="{FF2B5EF4-FFF2-40B4-BE49-F238E27FC236}">
                <a16:creationId xmlns:a16="http://schemas.microsoft.com/office/drawing/2014/main" id="{95B2E8CE-E929-45A8-B036-CC99A97F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71FB-10F3-4D89-8338-05C9C8653A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153892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6">
            <a:extLst>
              <a:ext uri="{FF2B5EF4-FFF2-40B4-BE49-F238E27FC236}">
                <a16:creationId xmlns:a16="http://schemas.microsoft.com/office/drawing/2014/main" id="{B63A9667-D08A-42C5-B19D-2DB90830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3124-A949-4164-B184-B12E3F9A7C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3">
            <a:extLst>
              <a:ext uri="{FF2B5EF4-FFF2-40B4-BE49-F238E27FC236}">
                <a16:creationId xmlns:a16="http://schemas.microsoft.com/office/drawing/2014/main" id="{D320F110-25EA-469E-A7B9-EFF2B1DB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5">
            <a:extLst>
              <a:ext uri="{FF2B5EF4-FFF2-40B4-BE49-F238E27FC236}">
                <a16:creationId xmlns:a16="http://schemas.microsoft.com/office/drawing/2014/main" id="{D7B94A9B-879D-4BE3-9995-87AD7BCE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F6F85-A9E8-4274-9107-4A9280985D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047385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B30B9DB0-55C2-4E92-BC14-6C1ED527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B6E4-914A-4ECA-9224-0A9FF11CFB2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544C1632-70F8-4CAF-B56D-A3297C2D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0D47CDBD-D478-456D-BBE1-69A8B9FC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F398B-C774-4C94-9FAB-C33648B3E7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08483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AC3869CD-93E6-4DDE-9342-44C716C570FC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CAC94189-27FC-44BB-83A6-F32082F22B64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8A6CF66A-5598-4B53-842F-12F7FFB1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AEE1-29C5-4B64-ABDE-F9155FDC0CF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4416CA3F-9418-4E83-88FA-95103AD5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8B1596EE-1CBF-4ED3-8EED-C4470FE7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8D288-05A5-4F4D-B717-66FB63E406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168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A2A0A687-47BC-4BA6-98F0-DA2A39906A07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slova 2">
            <a:extLst>
              <a:ext uri="{FF2B5EF4-FFF2-40B4-BE49-F238E27FC236}">
                <a16:creationId xmlns:a16="http://schemas.microsoft.com/office/drawing/2014/main" id="{DA1E8E2D-75E4-4B66-A789-663194A5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30">
            <a:extLst>
              <a:ext uri="{FF2B5EF4-FFF2-40B4-BE49-F238E27FC236}">
                <a16:creationId xmlns:a16="http://schemas.microsoft.com/office/drawing/2014/main" id="{61AC2DCE-98AD-4581-B6B1-C82B9C38CC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7" name="Ograda datuma 26">
            <a:extLst>
              <a:ext uri="{FF2B5EF4-FFF2-40B4-BE49-F238E27FC236}">
                <a16:creationId xmlns:a16="http://schemas.microsoft.com/office/drawing/2014/main" id="{B1276EAB-D38A-4911-B5A5-5A0AD4C20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6A6902-8049-42C7-90F2-5B8A48929D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8A662384-D465-4E8A-AA60-98725F62A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6" name="Ograda številke diapozitiva 15">
            <a:extLst>
              <a:ext uri="{FF2B5EF4-FFF2-40B4-BE49-F238E27FC236}">
                <a16:creationId xmlns:a16="http://schemas.microsoft.com/office/drawing/2014/main" id="{67B8833E-4823-4119-A8CB-54FEE8948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F1EE104-591B-4BC6-BEA0-08A76EB024C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2" r:id="rId2"/>
    <p:sldLayoutId id="2147483900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901" r:id="rId9"/>
    <p:sldLayoutId id="2147483898" r:id="rId10"/>
    <p:sldLayoutId id="214748390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ihiater-leser.com/452/27543.html" TargetMode="External"/><Relationship Id="rId2" Type="http://schemas.openxmlformats.org/officeDocument/2006/relationships/hyperlink" Target="http://www.ezdravje.com/si/zivcevje/bipolar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ihoterapija-ordinacija.si/sl/dusevne-motnje/motnje-razpolozenja/kaj-so-motnje-razpolozenja/72-bipolarna-motnj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03C726-E8D3-4F5F-BD3B-178EDC05A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/>
              <a:t>BIPOLARNA MOTNJA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BA3402-7598-4DF4-8831-13F229747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9475" y="4149725"/>
            <a:ext cx="5114925" cy="1100138"/>
          </a:xfrm>
        </p:spPr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D5F955-4984-4326-BC3E-1B96A693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ZDRAVLJENJE BIPOLARNE MOTNJE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E9A4029-A077-482D-8726-D273C9DE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7239000" cy="5114925"/>
          </a:xfrm>
        </p:spPr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Zdravi se akutno in preventivno oz. vzdrževalno.</a:t>
            </a:r>
          </a:p>
          <a:p>
            <a:r>
              <a:rPr lang="sl-SI" altLang="sl-SI">
                <a:latin typeface="Sylfaen" panose="010A0502050306030303" pitchFamily="18" charset="0"/>
              </a:rPr>
              <a:t>Cilj akutnega zdravljenja je zdravljenje posamične razpoloženjske epizode.</a:t>
            </a:r>
          </a:p>
          <a:p>
            <a:r>
              <a:rPr lang="sl-SI" altLang="sl-SI">
                <a:latin typeface="Sylfaen" panose="010A0502050306030303" pitchFamily="18" charset="0"/>
              </a:rPr>
              <a:t>Cilj preventivnega zdravljenja pa je preprečiti ponoven pojav katerekoli razpoloženjske epizode.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>
              <a:latin typeface="Sylfaen" panose="010A0502050306030303" pitchFamily="18" charset="0"/>
            </a:endParaRPr>
          </a:p>
          <a:p>
            <a:r>
              <a:rPr lang="sl-SI" altLang="sl-SI">
                <a:latin typeface="Sylfaen" panose="010A0502050306030303" pitchFamily="18" charset="0"/>
              </a:rPr>
              <a:t>Po prvi epizodi bipolarne motnje traja zdravljenje običajno dve leti, po drugi epizodi pet let, po tretji pa vse življenje.</a:t>
            </a:r>
          </a:p>
          <a:p>
            <a:endParaRPr lang="sl-SI" altLang="sl-SI"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E8B46D-EB31-4469-82E6-47FCA4A5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7239000" cy="1317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E03E314-DD80-46BB-BEC7-23CCC5023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6250"/>
            <a:ext cx="7239000" cy="6122988"/>
          </a:xfrm>
        </p:spPr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Pomoč bližnjih ali prijateljev je zelo pomembna. </a:t>
            </a:r>
          </a:p>
          <a:p>
            <a:r>
              <a:rPr lang="sl-SI" altLang="sl-SI">
                <a:latin typeface="Sylfaen" panose="010A0502050306030303" pitchFamily="18" charset="0"/>
              </a:rPr>
              <a:t>Skrbijo, da: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-bolnik beleži svoje razpoloženjske spremembe,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-redno jemlje zdravila,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-se posveti prijetnim dejavnostim,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-se izogiba zlorabi alkohola in drog,    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-pomagajo bolniku obvladovati stresne situacije.</a:t>
            </a:r>
          </a:p>
          <a:p>
            <a:endParaRPr lang="sl-SI" altLang="sl-SI">
              <a:latin typeface="Sylfaen" panose="010A0502050306030303" pitchFamily="18" charset="0"/>
            </a:endParaRPr>
          </a:p>
        </p:txBody>
      </p:sp>
      <p:pic>
        <p:nvPicPr>
          <p:cNvPr id="22530" name="Picture 2" descr="http://www.asdk12.org/staff/johansen_annette/pages/webPics/bipolar2.jpg">
            <a:extLst>
              <a:ext uri="{FF2B5EF4-FFF2-40B4-BE49-F238E27FC236}">
                <a16:creationId xmlns:a16="http://schemas.microsoft.com/office/drawing/2014/main" id="{C42D9BF3-105F-4A2D-811E-1DA3EA4F0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3575947" cy="1942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32" name="Picture 4" descr="http://www.tocnoto.si/teens/uploads/2009/3772772694_c3a6af8baf_m.jpg">
            <a:extLst>
              <a:ext uri="{FF2B5EF4-FFF2-40B4-BE49-F238E27FC236}">
                <a16:creationId xmlns:a16="http://schemas.microsoft.com/office/drawing/2014/main" id="{6C412E0D-6585-4749-A5BA-D953C1593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717032"/>
            <a:ext cx="2790056" cy="27900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EA4E66-38D5-4AEC-A4DB-7B4C290B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7242048" cy="8103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ZNANI Z BIPOLARNO MOTNJO</a:t>
            </a:r>
          </a:p>
        </p:txBody>
      </p:sp>
      <p:pic>
        <p:nvPicPr>
          <p:cNvPr id="24578" name="Picture 2" descr="http://2.bp.blogspot.com/_OCd2sO92KZI/S1Ez5wmbv-I/AAAAAAAABr0/BRQUD3kvjfU/s1600/catherine_zeta_jones.jpg">
            <a:extLst>
              <a:ext uri="{FF2B5EF4-FFF2-40B4-BE49-F238E27FC236}">
                <a16:creationId xmlns:a16="http://schemas.microsoft.com/office/drawing/2014/main" id="{6CD17343-5618-43DF-AA39-E3E178ACA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81075"/>
            <a:ext cx="32766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A91AA13-0E86-4B2B-B636-B5C4246D6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732463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sl-SI" altLang="sl-SI"/>
              <a:t>Catherine Zeta-Jones</a:t>
            </a:r>
          </a:p>
        </p:txBody>
      </p:sp>
      <p:pic>
        <p:nvPicPr>
          <p:cNvPr id="24580" name="Picture 4" descr="http://content6.flixster.com/rtactor/42/19/42192_pro.jpg">
            <a:extLst>
              <a:ext uri="{FF2B5EF4-FFF2-40B4-BE49-F238E27FC236}">
                <a16:creationId xmlns:a16="http://schemas.microsoft.com/office/drawing/2014/main" id="{E2FF8C01-1183-4717-BF21-460EAC30F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76750"/>
            <a:ext cx="2667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DECE93D-643F-4E45-A767-4302E3C2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732463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/>
            <a:r>
              <a:rPr lang="sl-SI" altLang="sl-SI"/>
              <a:t>Russell Brand</a:t>
            </a:r>
          </a:p>
        </p:txBody>
      </p:sp>
      <p:pic>
        <p:nvPicPr>
          <p:cNvPr id="24584" name="Picture 8" descr="https://www.etsy.com/storque/media/articles/2009/03/3576-RosieOD565.jpg">
            <a:extLst>
              <a:ext uri="{FF2B5EF4-FFF2-40B4-BE49-F238E27FC236}">
                <a16:creationId xmlns:a16="http://schemas.microsoft.com/office/drawing/2014/main" id="{AC4DECE8-FC8B-4765-99F7-5B1E95184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908050"/>
            <a:ext cx="338455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91364986-0C33-4E3F-941A-CB0764852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933825"/>
            <a:ext cx="187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/>
              <a:t>Rosie O’ Donnell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62C6004A-4D95-4F31-8218-3A19FE786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18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/>
              <a:t>http://www.youtube.com/watch?v=EMuH2gWx2Ho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9" grpId="0" build="allAtOnce"/>
      <p:bldP spid="1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3BB308-0B79-459A-A275-ADA990EC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3D8C3DB-5C6A-4AC1-9CF4-8B4C70233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557338"/>
            <a:ext cx="8075612" cy="4845050"/>
          </a:xfrm>
        </p:spPr>
        <p:txBody>
          <a:bodyPr/>
          <a:lstStyle/>
          <a:p>
            <a:r>
              <a:rPr lang="sl-SI" altLang="sl-SI" u="sng">
                <a:hlinkClick r:id="rId2"/>
              </a:rPr>
              <a:t>http://www.ezdravje.com/si/zivcevje/bipolarna/</a:t>
            </a:r>
            <a:endParaRPr lang="sl-SI" altLang="sl-SI"/>
          </a:p>
          <a:p>
            <a:r>
              <a:rPr lang="sl-SI" altLang="sl-SI">
                <a:hlinkClick r:id="rId3"/>
              </a:rPr>
              <a:t>http://www.psihiater-leser.com/452/27543.html</a:t>
            </a:r>
            <a:endParaRPr lang="sl-SI" altLang="sl-SI"/>
          </a:p>
          <a:p>
            <a:r>
              <a:rPr lang="sl-SI" altLang="sl-SI">
                <a:hlinkClick r:id="rId4"/>
              </a:rPr>
              <a:t>http://www.psihoterapija-ordinacija.si/sl/dusevne-motnje/motnje-razpolozenja/kaj-so-motnje-razpolozenja/72-bipolarna-motnja.html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A8000B-4C57-4BAD-B8A0-68E595C71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KAJ JE BIPOLARNA MOTNJA?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691305B-CB06-417D-BC73-130CB8065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Sylfaen" pitchFamily="18" charset="0"/>
              </a:rPr>
              <a:t>Je bolezen dveh obrazov.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Sylfaen" pitchFamily="18" charset="0"/>
              </a:rPr>
              <a:t>Je psihiatrična motnja, pri kateri se izmenjujeta dve razpoloženjski stanji: </a:t>
            </a:r>
            <a:r>
              <a:rPr lang="sl-SI" dirty="0">
                <a:solidFill>
                  <a:schemeClr val="accent3"/>
                </a:solidFill>
                <a:latin typeface="Sylfaen" pitchFamily="18" charset="0"/>
              </a:rPr>
              <a:t>depresija</a:t>
            </a:r>
            <a:r>
              <a:rPr lang="sl-SI" dirty="0">
                <a:latin typeface="Sylfaen" pitchFamily="18" charset="0"/>
              </a:rPr>
              <a:t> in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manija.</a:t>
            </a:r>
          </a:p>
        </p:txBody>
      </p:sp>
      <p:sp>
        <p:nvSpPr>
          <p:cNvPr id="4" name="Puščica dol 3">
            <a:extLst>
              <a:ext uri="{FF2B5EF4-FFF2-40B4-BE49-F238E27FC236}">
                <a16:creationId xmlns:a16="http://schemas.microsoft.com/office/drawing/2014/main" id="{58A966B7-8839-419A-9229-DA951D153BF1}"/>
              </a:ext>
            </a:extLst>
          </p:cNvPr>
          <p:cNvSpPr/>
          <p:nvPr/>
        </p:nvSpPr>
        <p:spPr>
          <a:xfrm>
            <a:off x="6300788" y="29241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Puščica dol 5">
            <a:extLst>
              <a:ext uri="{FF2B5EF4-FFF2-40B4-BE49-F238E27FC236}">
                <a16:creationId xmlns:a16="http://schemas.microsoft.com/office/drawing/2014/main" id="{90A73627-5753-4C8D-A053-8D3EC311E3E0}"/>
              </a:ext>
            </a:extLst>
          </p:cNvPr>
          <p:cNvSpPr/>
          <p:nvPr/>
        </p:nvSpPr>
        <p:spPr>
          <a:xfrm rot="2493517">
            <a:off x="4468813" y="2905125"/>
            <a:ext cx="431800" cy="7207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DEBEBB84-047D-4701-8E61-552B4307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789363"/>
            <a:ext cx="2303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/>
              <a:t>Človek je evforičen. 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C2DA5A6A-5E60-42D6-AEB8-1DD4F19CD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573463"/>
            <a:ext cx="2879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sl-SI" altLang="sl-SI"/>
              <a:t>Človek je žalosten, utrujen, občuti praznino in brezvoljnost. </a:t>
            </a:r>
          </a:p>
        </p:txBody>
      </p:sp>
      <p:pic>
        <p:nvPicPr>
          <p:cNvPr id="1026" name="Picture 2" descr="BPD.jpg">
            <a:extLst>
              <a:ext uri="{FF2B5EF4-FFF2-40B4-BE49-F238E27FC236}">
                <a16:creationId xmlns:a16="http://schemas.microsoft.com/office/drawing/2014/main" id="{46FC0D9E-FC68-43EC-AA7B-20FEE2629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8925"/>
            <a:ext cx="2759075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6" grpId="0" animBg="1"/>
      <p:bldP spid="7" grpId="0" build="allAtOnce"/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88A8A-9135-4C8C-A5F0-E542E9AB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ZNAKI IN SIMPTOMI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41E531D-64B9-417E-A408-3C0D63C98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latin typeface="Sylfaen" panose="010A0502050306030303" pitchFamily="18" charset="0"/>
              </a:rPr>
              <a:t>Depresija</a:t>
            </a:r>
            <a:r>
              <a:rPr lang="sl-SI" altLang="sl-SI">
                <a:latin typeface="Sylfaen" panose="010A0502050306030303" pitchFamily="18" charset="0"/>
              </a:rPr>
              <a:t>: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-Glavni znaki in simptomi depresije so žalost, tesnoba, občutek praznine in brezupa.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</a:t>
            </a:r>
            <a:r>
              <a:rPr lang="sl-SI" altLang="sl-SI"/>
              <a:t> </a:t>
            </a:r>
            <a:r>
              <a:rPr lang="sl-SI" altLang="sl-SI">
                <a:latin typeface="Sylfaen" panose="010A0502050306030303" pitchFamily="18" charset="0"/>
              </a:rPr>
              <a:t>Pojavljajo se črnogledost, občutek nemoči, brezvrednosti in krivde.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-Pogoste so misli o smrti in samomoru.</a:t>
            </a:r>
            <a:endParaRPr lang="sl-SI" altLang="sl-SI" sz="2500">
              <a:latin typeface="Sylfaen" panose="010A0502050306030303" pitchFamily="18" charset="0"/>
            </a:endParaRPr>
          </a:p>
          <a:p>
            <a:endParaRPr lang="sl-SI" altLang="sl-SI">
              <a:latin typeface="Sylfaen" panose="010A0502050306030303" pitchFamily="18" charset="0"/>
            </a:endParaRPr>
          </a:p>
          <a:p>
            <a:endParaRPr lang="sl-SI" altLang="sl-SI"/>
          </a:p>
        </p:txBody>
      </p:sp>
      <p:pic>
        <p:nvPicPr>
          <p:cNvPr id="15362" name="Picture 2" descr="http://hamdocamo.files.wordpress.com/2013/01/depresija.jpg?w=614">
            <a:extLst>
              <a:ext uri="{FF2B5EF4-FFF2-40B4-BE49-F238E27FC236}">
                <a16:creationId xmlns:a16="http://schemas.microsoft.com/office/drawing/2014/main" id="{5A82A1EA-208E-40F6-9D27-ED29355F0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77072"/>
            <a:ext cx="3972490" cy="2636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C7FD15-6DC8-4C55-B374-77584AC3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55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CE990F9-23BC-44A0-9F47-0C32A14A5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7239000" cy="6122988"/>
          </a:xfrm>
        </p:spPr>
        <p:txBody>
          <a:bodyPr/>
          <a:lstStyle/>
          <a:p>
            <a:r>
              <a:rPr lang="sl-SI" altLang="sl-SI" b="1">
                <a:latin typeface="Sylfaen" panose="010A0502050306030303" pitchFamily="18" charset="0"/>
              </a:rPr>
              <a:t>Manija:</a:t>
            </a:r>
            <a:br>
              <a:rPr lang="sl-SI" altLang="sl-SI" b="1">
                <a:latin typeface="Sylfaen" panose="010A0502050306030303" pitchFamily="18" charset="0"/>
              </a:rPr>
            </a:br>
            <a:r>
              <a:rPr lang="sl-SI" altLang="sl-SI" b="1">
                <a:latin typeface="Sylfaen" panose="010A0502050306030303" pitchFamily="18" charset="0"/>
              </a:rPr>
              <a:t>-</a:t>
            </a:r>
            <a:r>
              <a:rPr lang="sl-SI" altLang="sl-SI">
                <a:latin typeface="Sylfaen" panose="010A0502050306030303" pitchFamily="18" charset="0"/>
              </a:rPr>
              <a:t>Ljudje imajo izjemno energijo, so pretirano samozavestni in odločni. </a:t>
            </a:r>
            <a:br>
              <a:rPr lang="sl-SI" altLang="sl-SI">
                <a:latin typeface="Sylfaen" panose="010A0502050306030303" pitchFamily="18" charset="0"/>
              </a:rPr>
            </a:br>
            <a:r>
              <a:rPr lang="sl-SI" altLang="sl-SI">
                <a:latin typeface="Sylfaen" panose="010A0502050306030303" pitchFamily="18" charset="0"/>
              </a:rPr>
              <a:t>-</a:t>
            </a:r>
            <a:r>
              <a:rPr lang="sl-SI" altLang="sl-SI"/>
              <a:t> </a:t>
            </a:r>
            <a:r>
              <a:rPr lang="sl-SI" altLang="sl-SI">
                <a:latin typeface="Sylfaen" panose="010A0502050306030303" pitchFamily="18" charset="0"/>
              </a:rPr>
              <a:t>Pogosto delujejo nerazsodno, so prepirljivi, lahko tudi agresivni.</a:t>
            </a:r>
          </a:p>
          <a:p>
            <a:r>
              <a:rPr lang="sl-SI" altLang="sl-SI" b="1">
                <a:latin typeface="Sylfaen" panose="010A0502050306030303" pitchFamily="18" charset="0"/>
              </a:rPr>
              <a:t>Hipomanija:</a:t>
            </a:r>
            <a:br>
              <a:rPr lang="sl-SI" altLang="sl-SI" b="1">
                <a:latin typeface="Sylfaen" panose="010A0502050306030303" pitchFamily="18" charset="0"/>
              </a:rPr>
            </a:br>
            <a:r>
              <a:rPr lang="sl-SI" altLang="sl-SI" b="1">
                <a:latin typeface="Sylfaen" panose="010A0502050306030303" pitchFamily="18" charset="0"/>
              </a:rPr>
              <a:t>-</a:t>
            </a:r>
            <a:r>
              <a:rPr lang="sl-SI" altLang="sl-SI"/>
              <a:t> </a:t>
            </a:r>
            <a:r>
              <a:rPr lang="sl-SI" altLang="sl-SI">
                <a:latin typeface="Sylfaen" panose="010A0502050306030303" pitchFamily="18" charset="0"/>
              </a:rPr>
              <a:t>Gre za blažjo obliko manije, ki ima podobne, le manj izražene simptome.</a:t>
            </a:r>
          </a:p>
          <a:p>
            <a:r>
              <a:rPr lang="sl-SI" altLang="sl-SI" b="1">
                <a:latin typeface="Sylfaen" panose="010A0502050306030303" pitchFamily="18" charset="0"/>
              </a:rPr>
              <a:t>“Mešana” oblika:</a:t>
            </a:r>
            <a:br>
              <a:rPr lang="sl-SI" altLang="sl-SI" b="1">
                <a:latin typeface="Sylfaen" panose="010A0502050306030303" pitchFamily="18" charset="0"/>
              </a:rPr>
            </a:br>
            <a:r>
              <a:rPr lang="sl-SI" altLang="sl-SI" b="1">
                <a:latin typeface="Sylfaen" panose="010A0502050306030303" pitchFamily="18" charset="0"/>
              </a:rPr>
              <a:t>-</a:t>
            </a:r>
            <a:r>
              <a:rPr lang="sl-SI" altLang="sl-SI"/>
              <a:t> </a:t>
            </a:r>
            <a:r>
              <a:rPr lang="sl-SI" altLang="sl-SI">
                <a:latin typeface="Sylfaen" panose="010A0502050306030303" pitchFamily="18" charset="0"/>
              </a:rPr>
              <a:t>Simptomi manije in depresije so prisotni istočasno ali pa čez dan razpoloženje večkrat niha. </a:t>
            </a:r>
          </a:p>
          <a:p>
            <a:endParaRPr lang="sl-SI" altLang="sl-SI" b="1">
              <a:latin typeface="Sylfaen" panose="010A0502050306030303" pitchFamily="18" charset="0"/>
            </a:endParaRPr>
          </a:p>
        </p:txBody>
      </p:sp>
      <p:pic>
        <p:nvPicPr>
          <p:cNvPr id="16388" name="Picture 4" descr="http://inboxcaffe.com/wp-content/uploads/2012/05/Screen-Shot-2012-05-11-at-2.43.10-PM.png">
            <a:extLst>
              <a:ext uri="{FF2B5EF4-FFF2-40B4-BE49-F238E27FC236}">
                <a16:creationId xmlns:a16="http://schemas.microsoft.com/office/drawing/2014/main" id="{B272AF2E-FE98-4A08-BF30-EFCC7104A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941168"/>
            <a:ext cx="3177325" cy="1783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84D705-5B03-40E6-A070-A3EC2EB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OBLIKE BIPOLARNE MOTNJE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6BE7DF5-87AE-4157-A602-9C526086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Sylfaen" pitchFamily="18" charset="0"/>
              </a:rPr>
              <a:t>Klasična oblika bolezni, pri kateri se epizode manije in depresije ponavljajo </a:t>
            </a:r>
            <a:r>
              <a:rPr lang="sl-SI" dirty="0">
                <a:solidFill>
                  <a:schemeClr val="accent3"/>
                </a:solidFill>
                <a:latin typeface="Sylfaen" pitchFamily="18" charset="0"/>
              </a:rPr>
              <a:t>       </a:t>
            </a:r>
            <a:r>
              <a:rPr lang="sl-SI" dirty="0">
                <a:solidFill>
                  <a:schemeClr val="accent6"/>
                </a:solidFill>
                <a:latin typeface="Sylfaen" pitchFamily="18" charset="0"/>
              </a:rPr>
              <a:t>bipolarna motnja tipa I.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latin typeface="Sylfaen" pitchFamily="18" charset="0"/>
              </a:rPr>
              <a:t>Pri nekaterih bolnikih se nikdar ne razvije izrazita manija, pač pa le blažja oblika manije, ki se ciklično menjava z depresijo        </a:t>
            </a:r>
            <a:r>
              <a:rPr lang="sl-SI" dirty="0">
                <a:solidFill>
                  <a:schemeClr val="accent6"/>
                </a:solidFill>
                <a:latin typeface="Sylfaen" pitchFamily="18" charset="0"/>
              </a:rPr>
              <a:t>bipolarna motnja tipa II.</a:t>
            </a:r>
          </a:p>
        </p:txBody>
      </p:sp>
      <p:sp>
        <p:nvSpPr>
          <p:cNvPr id="4" name="Desna puščica 3">
            <a:extLst>
              <a:ext uri="{FF2B5EF4-FFF2-40B4-BE49-F238E27FC236}">
                <a16:creationId xmlns:a16="http://schemas.microsoft.com/office/drawing/2014/main" id="{6479DB75-8052-451E-906D-52712CA510C9}"/>
              </a:ext>
            </a:extLst>
          </p:cNvPr>
          <p:cNvSpPr/>
          <p:nvPr/>
        </p:nvSpPr>
        <p:spPr>
          <a:xfrm>
            <a:off x="5003800" y="2133600"/>
            <a:ext cx="504825" cy="21590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" name="Desna puščica 4">
            <a:extLst>
              <a:ext uri="{FF2B5EF4-FFF2-40B4-BE49-F238E27FC236}">
                <a16:creationId xmlns:a16="http://schemas.microsoft.com/office/drawing/2014/main" id="{D3F4B9B3-D329-41C6-8218-2F11C9ADDE19}"/>
              </a:ext>
            </a:extLst>
          </p:cNvPr>
          <p:cNvSpPr/>
          <p:nvPr/>
        </p:nvSpPr>
        <p:spPr>
          <a:xfrm>
            <a:off x="5148263" y="3789363"/>
            <a:ext cx="503237" cy="21590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7410" name="Picture 2" descr="http://t1.gstatic.com/images?q=tbn:ANd9GcQysjTLiUQS_khr4wRplrB7tkaBR2hCkuvbxtYBCa_eTOz6yWxgWQ">
            <a:extLst>
              <a:ext uri="{FF2B5EF4-FFF2-40B4-BE49-F238E27FC236}">
                <a16:creationId xmlns:a16="http://schemas.microsoft.com/office/drawing/2014/main" id="{F35CA5FC-E4BE-4E09-B14A-A03B46113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149080"/>
            <a:ext cx="2592288" cy="2580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4E76F3-BE49-427F-94B7-11BAC3B5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KDO ZBOLI ZA BIPOLARNO MOTNJO?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BEFFA59-A25C-4878-BC24-6FFE2A2E8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Zboli lahko vsakdo, tudi otroci in mladostniki.</a:t>
            </a:r>
          </a:p>
          <a:p>
            <a:r>
              <a:rPr lang="sl-SI" altLang="sl-SI">
                <a:latin typeface="Sylfaen" panose="010A0502050306030303" pitchFamily="18" charset="0"/>
              </a:rPr>
              <a:t>Najpogosteje se prvič pojavi v obdobju zgodnje odraslosti.</a:t>
            </a:r>
          </a:p>
          <a:p>
            <a:endParaRPr lang="sl-SI" altLang="sl-SI"/>
          </a:p>
        </p:txBody>
      </p:sp>
      <p:pic>
        <p:nvPicPr>
          <p:cNvPr id="18434" name="Picture 2" descr="http://svetovalnicakameleon.si/wp-content/uploads/2011/11/bipolar-disorder-symptoms-3.jpg">
            <a:extLst>
              <a:ext uri="{FF2B5EF4-FFF2-40B4-BE49-F238E27FC236}">
                <a16:creationId xmlns:a16="http://schemas.microsoft.com/office/drawing/2014/main" id="{52F6DBEA-BB0B-40A0-8733-5A5E8FCDE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2857500" cy="2266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436" name="Picture 4" descr="http://svetovalnicakameleon.si/wp-content/uploads/2012/03/bipolar_2-_disorder1-300x193.jpg">
            <a:extLst>
              <a:ext uri="{FF2B5EF4-FFF2-40B4-BE49-F238E27FC236}">
                <a16:creationId xmlns:a16="http://schemas.microsoft.com/office/drawing/2014/main" id="{3C63ABB9-1600-4753-B60E-EF45827C4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861048"/>
            <a:ext cx="3752936" cy="2414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79FD63-78BE-41D9-82ED-A1155FAD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Kaj povzroča bipolarno motnjo?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B8F47C9-D613-44B0-A676-99AF50AD9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Povečan stres ali zloraba alkohola oz. prepovedanih drog so navadno sprožilni dejavniki.</a:t>
            </a:r>
          </a:p>
          <a:p>
            <a:r>
              <a:rPr lang="sl-SI" altLang="sl-SI">
                <a:latin typeface="Sylfaen" panose="010A0502050306030303" pitchFamily="18" charset="0"/>
              </a:rPr>
              <a:t>V nastanek bolezni naj bi bili vpleteni nenormalni prenosi živčnih impulzov, napačni signali med celicami in ekspresija genov ter kronične poškodbe nevronov.</a:t>
            </a:r>
          </a:p>
          <a:p>
            <a:endParaRPr lang="sl-SI" altLang="sl-SI">
              <a:latin typeface="Sylfaen" panose="010A0502050306030303" pitchFamily="18" charset="0"/>
            </a:endParaRPr>
          </a:p>
        </p:txBody>
      </p:sp>
      <p:pic>
        <p:nvPicPr>
          <p:cNvPr id="19458" name="Picture 2" descr="http://www.moja-lekarna.com/images/PRODUCT/medium/SHIZOFRENIJA-Spletna-lekarna.jpg">
            <a:extLst>
              <a:ext uri="{FF2B5EF4-FFF2-40B4-BE49-F238E27FC236}">
                <a16:creationId xmlns:a16="http://schemas.microsoft.com/office/drawing/2014/main" id="{FB6C3537-A4C3-4293-9EF1-AC6DDE41A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91000"/>
            <a:ext cx="26670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E2C5F2-82B9-44DF-9C83-B756F64B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VPLIV BOLEZNI NA BOLNIKA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C3E75D7-D98A-46E3-AFA0-2C129CEB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7239000" cy="4845050"/>
          </a:xfrm>
        </p:spPr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Bipolarna motnja lahko znatno vpliva na človekovo funkcionalno sposobnost in njegovo socialno življenje.</a:t>
            </a:r>
          </a:p>
          <a:p>
            <a:r>
              <a:rPr lang="sl-SI" altLang="sl-SI">
                <a:latin typeface="Sylfaen" panose="010A0502050306030303" pitchFamily="18" charset="0"/>
              </a:rPr>
              <a:t>Največ samomorov se zgodi v fazi depresije, ko se ta začenja ali pa končuje.</a:t>
            </a:r>
          </a:p>
          <a:p>
            <a:r>
              <a:rPr lang="sl-SI" altLang="sl-SI">
                <a:latin typeface="Sylfaen" panose="010A0502050306030303" pitchFamily="18" charset="0"/>
              </a:rPr>
              <a:t>Dodatno lahko bolnikov položaj otežijo še sočasne motnje, kot so anksioznost (tesnobnost), osebnostne motnje, zloraba alkohola in drugih substanc.</a:t>
            </a:r>
          </a:p>
        </p:txBody>
      </p:sp>
      <p:pic>
        <p:nvPicPr>
          <p:cNvPr id="20482" name="Picture 2" descr="http://www.burnout.si/datoteke/fckupl/image/PSIHO-WIKI/MOTNJE/bipolar_2.jpg">
            <a:extLst>
              <a:ext uri="{FF2B5EF4-FFF2-40B4-BE49-F238E27FC236}">
                <a16:creationId xmlns:a16="http://schemas.microsoft.com/office/drawing/2014/main" id="{21346D80-0B98-4F1D-AF0D-BF168777E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80408"/>
            <a:ext cx="2763298" cy="2077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73DF57-C020-46FE-8C61-13F0CD48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POGOSTOST BIPOLARNE MOTNJE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A4F45D2-47E8-4E47-8B1E-E2B73A6A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7416800" cy="4846637"/>
          </a:xfrm>
        </p:spPr>
        <p:txBody>
          <a:bodyPr/>
          <a:lstStyle/>
          <a:p>
            <a:r>
              <a:rPr lang="sl-SI" altLang="sl-SI">
                <a:latin typeface="Sylfaen" panose="010A0502050306030303" pitchFamily="18" charset="0"/>
              </a:rPr>
              <a:t>Ocenjujejo, da bolezen prizadene 1,2 do 1,6 % populacije. </a:t>
            </a:r>
          </a:p>
          <a:p>
            <a:r>
              <a:rPr lang="sl-SI" altLang="sl-SI">
                <a:latin typeface="Sylfaen" panose="010A0502050306030303" pitchFamily="18" charset="0"/>
              </a:rPr>
              <a:t>V Sloveniji naj bi tako imelo bipolarno motnjo 24.000 ljudi. </a:t>
            </a:r>
          </a:p>
          <a:p>
            <a:endParaRPr lang="sl-SI" altLang="sl-SI"/>
          </a:p>
        </p:txBody>
      </p:sp>
      <p:pic>
        <p:nvPicPr>
          <p:cNvPr id="21508" name="Picture 4" descr="http://theloftatlizs.com/blog2/wp-content/uploads/2009/01/people-web.jpg">
            <a:extLst>
              <a:ext uri="{FF2B5EF4-FFF2-40B4-BE49-F238E27FC236}">
                <a16:creationId xmlns:a16="http://schemas.microsoft.com/office/drawing/2014/main" id="{F6EF7713-001F-4970-954B-240AC6BCE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68960"/>
            <a:ext cx="5256584" cy="3504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zkošno">
  <a:themeElements>
    <a:clrScheme name="Po meri 3">
      <a:dk1>
        <a:sysClr val="windowText" lastClr="000000"/>
      </a:dk1>
      <a:lt1>
        <a:srgbClr val="D3ECB9"/>
      </a:lt1>
      <a:dk2>
        <a:srgbClr val="92D050"/>
      </a:dk2>
      <a:lt2>
        <a:srgbClr val="D3ECB9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00"/>
      </a:hlink>
      <a:folHlink>
        <a:srgbClr val="262626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 meri 3">
    <a:dk1>
      <a:sysClr val="windowText" lastClr="000000"/>
    </a:dk1>
    <a:lt1>
      <a:srgbClr val="D3ECB9"/>
    </a:lt1>
    <a:dk2>
      <a:srgbClr val="92D050"/>
    </a:dk2>
    <a:lt2>
      <a:srgbClr val="D3ECB9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000000"/>
    </a:hlink>
    <a:folHlink>
      <a:srgbClr val="26262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336</Words>
  <Application>Microsoft Office PowerPoint</Application>
  <PresentationFormat>On-screen Show (4:3)</PresentationFormat>
  <Paragraphs>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Sylfaen</vt:lpstr>
      <vt:lpstr>Trebuchet MS</vt:lpstr>
      <vt:lpstr>Wingdings</vt:lpstr>
      <vt:lpstr>Wingdings 2</vt:lpstr>
      <vt:lpstr>Razkošno</vt:lpstr>
      <vt:lpstr>BIPOLARNA MOTNJA</vt:lpstr>
      <vt:lpstr>KAJ JE BIPOLARNA MOTNJA? </vt:lpstr>
      <vt:lpstr>ZNAKI IN SIMPTOMI</vt:lpstr>
      <vt:lpstr>PowerPoint Presentation</vt:lpstr>
      <vt:lpstr>OBLIKE BIPOLARNE MOTNJE</vt:lpstr>
      <vt:lpstr>KDO ZBOLI ZA BIPOLARNO MOTNJO? </vt:lpstr>
      <vt:lpstr>Kaj povzroča bipolarno motnjo? </vt:lpstr>
      <vt:lpstr>VPLIV BOLEZNI NA BOLNIKA</vt:lpstr>
      <vt:lpstr>POGOSTOST BIPOLARNE MOTNJE</vt:lpstr>
      <vt:lpstr>ZDRAVLJENJE BIPOLARNE MOTNJE</vt:lpstr>
      <vt:lpstr>PowerPoint Presentation</vt:lpstr>
      <vt:lpstr>ZNANI Z BIPOLARNO MOTNJO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2019-06-03T09:06:23Z</dcterms:created>
  <dcterms:modified xsi:type="dcterms:W3CDTF">2019-06-03T09:06:23Z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