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D6CBDECF-BBC5-4445-9249-8152A41F3C31}"/>
              </a:ext>
            </a:extLst>
          </p:cNvPr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29E3490-6FA8-45EE-BEDB-85DA86029DFA}"/>
              </a:ext>
            </a:extLst>
          </p:cNvPr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42AD5D0-BFB4-49E1-8821-BB07E8B00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23131-E47B-4231-A800-11D156F76E4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43EA94D-9FEF-4DE8-8D59-78110206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9F4130D-33B6-4FD3-8856-E68800C67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A1D74-7CF1-4561-8E36-E8ADAF08631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99460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A0E09-7DFF-4288-B2CB-A43BC900B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665E4-2296-4530-9F8F-DAFE584186C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D243A-9A85-4EDF-A435-129A4BB8B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B36AA-608A-47A8-8B47-44BA713CB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57FFF-823B-4583-81BF-95D570C63EA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6121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85B83-6B29-44AA-89E0-EED0B916E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CE589-BDEA-4147-A9B6-5F8AAFF8777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1CE22-01F7-4086-9ACB-1A440B4EC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3646F-4381-4760-B4C9-7D3187603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11761-1C61-4DAD-BC61-43C8FE16159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7453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12E4E-A29C-482D-8A4A-E2F9AA994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40AE4-B7D3-478B-80CE-8592AB22ED2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CB4E5-C52A-4642-AB1B-E0EDD1CBB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7CBD5-C6E6-4721-AA29-2A45F4010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98B8D-1AB6-45C3-A60A-4185D5D1658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98246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A59708E1-6C97-4069-89D0-F29EC5754CA5}"/>
              </a:ext>
            </a:extLst>
          </p:cNvPr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351C0F6-5077-4727-8A9F-717ECE0DC002}"/>
              </a:ext>
            </a:extLst>
          </p:cNvPr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5BCC9A5-C681-41F0-BDA9-3EB20EB17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CE394-733D-4E44-A000-20E40A725C0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03C99DE-5CC2-46EF-A994-3DB53DCB8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A4DC39B-F979-47D0-9531-0892D35CC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EFEDC-51F1-40C6-AD32-363903968B0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47947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9B7E7D5-0933-4954-A729-01FA92336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3A0C6-E7FD-475B-9E98-68057480280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BBF1EDE-9E13-4DFA-BF4A-91F7C406E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8782AA-CC82-4E03-87C2-40211763A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4D5BD-6E47-4160-892D-C7D337F1ECE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60284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345DBBF1-33EB-436C-BCE6-9F09544261EB}"/>
              </a:ext>
            </a:extLst>
          </p:cNvPr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>
            <a:extLst>
              <a:ext uri="{FF2B5EF4-FFF2-40B4-BE49-F238E27FC236}">
                <a16:creationId xmlns:a16="http://schemas.microsoft.com/office/drawing/2014/main" id="{34AA83C1-C343-48C1-9403-B6B1C43C85D0}"/>
              </a:ext>
            </a:extLst>
          </p:cNvPr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19A22F65-A76D-417B-968E-BED6BC352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F4FF-6649-4CB9-9C56-10EF315BBCF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4D67BC2A-2565-4BD8-8592-F4F11C81B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914C7F9D-88E8-45B9-9ED5-BEAD9F2E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EFDC6-8C86-4C91-BC3B-FB24BFCFD91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3553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0621931-91A8-4979-9C02-D92031CFA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FC6C6-A7CE-461D-9A50-8F3A46BF699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50349C2-C3BD-479D-BCC1-F33BFDB36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C1940A7-7B4D-484A-9808-F62FBC29A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7E6D9-067B-435A-8F10-88757F5F4F9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5698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16F6033-E4C4-4050-B07B-68EEA396B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59CD9-C807-4BFD-B25D-4C7CA2FEED4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B931F23-4C77-4246-9FB4-BA57DF5E1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BF526CD-D182-4A71-9019-A141FFDBA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27A58-3051-45EC-95B8-C15EF4D3D71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52272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06ED1C3-D88F-461D-8710-D82C45130D62}"/>
              </a:ext>
            </a:extLst>
          </p:cNvPr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CA54CED-B5C5-48F6-88B7-53C4402CC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582FB-0A58-4CB0-8525-BD9E2B5A1E2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B0806D76-A866-4FC4-AB64-4F33139C9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C03D8B5-FA22-4277-A5F6-F6B3B287D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9E5EE-E569-4832-9648-1BFA7D9E684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28148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046A695-20CD-4DBF-B292-AF644B8F7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76C81-3B4C-453D-994C-A46EDCB0DAD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4B56C4-549E-4F70-9900-CC299F266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73756A9-97E2-46A9-8BBD-D4AFDD9DA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6157D-32E4-4C43-9760-B65D0595AE9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36132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5D17F1E-F1CD-4FCE-A943-4D573AC063E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 naslova matrice</a:t>
            </a:r>
            <a:endParaRPr lang="en-US" altLang="sl-SI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4B3E4F3-A8ED-4F84-B1CB-B8CA0825DE6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E3F9D-389F-4F59-9683-9128AE6904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8E2B66-8A6E-43C0-B3B0-203652BC25A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BF398-6722-4385-9E38-F9AE360B5D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0555F-C11F-46BB-B1CC-18D3E10D02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400">
                <a:solidFill>
                  <a:srgbClr val="262626"/>
                </a:solidFill>
                <a:latin typeface="Impact" panose="020B0806030902050204" pitchFamily="34" charset="0"/>
              </a:defRPr>
            </a:lvl1pPr>
          </a:lstStyle>
          <a:p>
            <a:fld id="{B2ADCDC4-3A69-42BA-8AF0-459996EA1D5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B8C3E7-84D2-4CB8-AA35-16B806B17D7C}"/>
              </a:ext>
            </a:extLst>
          </p:cNvPr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52A637-7B70-4B17-A206-7478D2A3F832}"/>
              </a:ext>
            </a:extLst>
          </p:cNvPr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85" r:id="rId5"/>
    <p:sldLayoutId id="2147483678" r:id="rId6"/>
    <p:sldLayoutId id="2147483679" r:id="rId7"/>
    <p:sldLayoutId id="2147483686" r:id="rId8"/>
    <p:sldLayoutId id="2147483680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anose="020B080603090205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anose="020B080603090205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anose="020B080603090205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anose="020B080603090205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F6CC0E-6331-4DBB-AA31-AD89E0869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ČUSTVA</a:t>
            </a:r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>
            <a:extLst>
              <a:ext uri="{FF2B5EF4-FFF2-40B4-BE49-F238E27FC236}">
                <a16:creationId xmlns:a16="http://schemas.microsoft.com/office/drawing/2014/main" id="{DB5A3546-FC01-400D-A9E1-575285D8C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OSNOVNA ČUSTVA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D5BB0241-5CCE-4CA3-A4C7-2A08533FC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052513"/>
            <a:ext cx="7543800" cy="3886200"/>
          </a:xfrm>
        </p:spPr>
        <p:txBody>
          <a:bodyPr rtlCol="0">
            <a:normAutofit lnSpcReduction="10000"/>
          </a:bodyPr>
          <a:lstStyle/>
          <a:p>
            <a:pPr marL="274320" indent="-274320" algn="ctr" fontAlgn="auto">
              <a:spcAft>
                <a:spcPts val="0"/>
              </a:spcAft>
              <a:defRPr/>
            </a:pPr>
            <a:r>
              <a:rPr lang="sl-SI" dirty="0"/>
              <a:t>Ugodje – neugodje</a:t>
            </a:r>
          </a:p>
          <a:p>
            <a:pPr marL="274320" indent="-274320" algn="ctr" fontAlgn="auto">
              <a:spcAft>
                <a:spcPts val="0"/>
              </a:spcAft>
              <a:defRPr/>
            </a:pPr>
            <a:r>
              <a:rPr lang="sl-SI" dirty="0"/>
              <a:t>Strah</a:t>
            </a:r>
          </a:p>
          <a:p>
            <a:pPr marL="274320" indent="-274320" algn="ctr" fontAlgn="auto">
              <a:spcAft>
                <a:spcPts val="0"/>
              </a:spcAft>
              <a:defRPr/>
            </a:pPr>
            <a:r>
              <a:rPr lang="sl-SI" dirty="0"/>
              <a:t>Jeza</a:t>
            </a:r>
          </a:p>
          <a:p>
            <a:pPr marL="274320" indent="-274320" algn="ctr" fontAlgn="auto">
              <a:spcAft>
                <a:spcPts val="0"/>
              </a:spcAft>
              <a:defRPr/>
            </a:pPr>
            <a:r>
              <a:rPr lang="sl-SI" dirty="0"/>
              <a:t>Presenečenje</a:t>
            </a:r>
          </a:p>
          <a:p>
            <a:pPr marL="274320" indent="-274320" algn="ctr" fontAlgn="auto">
              <a:spcAft>
                <a:spcPts val="0"/>
              </a:spcAft>
              <a:defRPr/>
            </a:pPr>
            <a:r>
              <a:rPr lang="sl-SI" dirty="0"/>
              <a:t>Privlačneje</a:t>
            </a:r>
          </a:p>
          <a:p>
            <a:pPr marL="274320" indent="-274320" algn="ctr" fontAlgn="auto">
              <a:spcAft>
                <a:spcPts val="0"/>
              </a:spcAft>
              <a:defRPr/>
            </a:pPr>
            <a:r>
              <a:rPr lang="sl-SI" dirty="0"/>
              <a:t>Zavračanje (psihično)</a:t>
            </a:r>
          </a:p>
          <a:p>
            <a:pPr marL="274320" indent="-274320" algn="ctr" fontAlgn="auto">
              <a:spcAft>
                <a:spcPts val="0"/>
              </a:spcAft>
              <a:defRPr/>
            </a:pPr>
            <a:r>
              <a:rPr lang="sl-SI" dirty="0"/>
              <a:t>Gnus (telesno)</a:t>
            </a:r>
          </a:p>
          <a:p>
            <a:pPr marL="274320" indent="-274320" algn="ctr" fontAlgn="auto">
              <a:spcAft>
                <a:spcPts val="0"/>
              </a:spcAft>
              <a:defRPr/>
            </a:pPr>
            <a:r>
              <a:rPr lang="sl-SI" dirty="0"/>
              <a:t>Žalost – veselje</a:t>
            </a:r>
          </a:p>
          <a:p>
            <a:pPr marL="274320" indent="-274320" algn="ctr" fontAlgn="auto">
              <a:spcAft>
                <a:spcPts val="0"/>
              </a:spcAft>
              <a:defRPr/>
            </a:pPr>
            <a:r>
              <a:rPr lang="sl-SI" dirty="0"/>
              <a:t>Radovednost </a:t>
            </a:r>
          </a:p>
          <a:p>
            <a:pPr marL="274320" indent="-274320" algn="ctr" fontAlgn="auto">
              <a:spcAft>
                <a:spcPts val="0"/>
              </a:spcAft>
              <a:defRPr/>
            </a:pPr>
            <a:endParaRPr lang="sl-SI" dirty="0"/>
          </a:p>
          <a:p>
            <a:pPr marL="274320" indent="-274320" algn="ctr"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1">
            <a:extLst>
              <a:ext uri="{FF2B5EF4-FFF2-40B4-BE49-F238E27FC236}">
                <a16:creationId xmlns:a16="http://schemas.microsoft.com/office/drawing/2014/main" id="{3A788A9D-1057-4B59-8F48-7058F5425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SESTAVLJENA ČUSTVA</a:t>
            </a:r>
          </a:p>
        </p:txBody>
      </p:sp>
      <p:sp>
        <p:nvSpPr>
          <p:cNvPr id="16387" name="Ograda vsebine 2">
            <a:extLst>
              <a:ext uri="{FF2B5EF4-FFF2-40B4-BE49-F238E27FC236}">
                <a16:creationId xmlns:a16="http://schemas.microsoft.com/office/drawing/2014/main" id="{ED99BDFB-BD8E-4D07-B022-69E1211BF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Ali kompleksna</a:t>
            </a:r>
          </a:p>
          <a:p>
            <a:r>
              <a:rPr lang="sl-SI" altLang="sl-SI"/>
              <a:t>So sestavljena iz dveh ali 3 enostavnih.</a:t>
            </a:r>
          </a:p>
          <a:p>
            <a:r>
              <a:rPr lang="sl-SI" altLang="sl-SI"/>
              <a:t>Nastanejo za bolj kompleksno prilagajanje</a:t>
            </a:r>
          </a:p>
          <a:p>
            <a:r>
              <a:rPr lang="sl-SI" altLang="sl-SI"/>
              <a:t>Razvijajo se od 1. leta starosti naprej, pod vplivi družbeno-kulturnih dejavnikov.</a:t>
            </a:r>
          </a:p>
        </p:txBody>
      </p:sp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1">
            <a:extLst>
              <a:ext uri="{FF2B5EF4-FFF2-40B4-BE49-F238E27FC236}">
                <a16:creationId xmlns:a16="http://schemas.microsoft.com/office/drawing/2014/main" id="{FD5C34D0-CC2E-441C-94D9-36BF4F156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SESTAVLJENA ČUSTVA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84FD6BC-13A1-4815-B3B9-8D41C81CC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algn="ctr" fontAlgn="auto">
              <a:spcAft>
                <a:spcPts val="0"/>
              </a:spcAft>
              <a:defRPr/>
            </a:pPr>
            <a:r>
              <a:rPr lang="sl-SI" dirty="0"/>
              <a:t>Ponos</a:t>
            </a:r>
          </a:p>
          <a:p>
            <a:pPr marL="274320" indent="-274320" algn="ctr" fontAlgn="auto">
              <a:spcAft>
                <a:spcPts val="0"/>
              </a:spcAft>
              <a:defRPr/>
            </a:pPr>
            <a:r>
              <a:rPr lang="sl-SI" dirty="0"/>
              <a:t>Sram</a:t>
            </a:r>
          </a:p>
          <a:p>
            <a:pPr marL="274320" indent="-274320" algn="ctr" fontAlgn="auto">
              <a:spcAft>
                <a:spcPts val="0"/>
              </a:spcAft>
              <a:defRPr/>
            </a:pPr>
            <a:r>
              <a:rPr lang="sl-SI" dirty="0"/>
              <a:t>Krivda</a:t>
            </a:r>
          </a:p>
          <a:p>
            <a:pPr marL="274320" indent="-274320" algn="ctr" fontAlgn="auto">
              <a:spcAft>
                <a:spcPts val="0"/>
              </a:spcAft>
              <a:defRPr/>
            </a:pPr>
            <a:r>
              <a:rPr lang="sl-SI" dirty="0"/>
              <a:t>Razočaranje – očaranje</a:t>
            </a:r>
          </a:p>
          <a:p>
            <a:pPr marL="274320" indent="-274320" algn="ctr" fontAlgn="auto">
              <a:spcAft>
                <a:spcPts val="0"/>
              </a:spcAft>
              <a:defRPr/>
            </a:pPr>
            <a:r>
              <a:rPr lang="sl-SI" dirty="0"/>
              <a:t>Pričakovanje</a:t>
            </a:r>
          </a:p>
          <a:p>
            <a:pPr marL="274320" indent="-274320" algn="ctr" fontAlgn="auto">
              <a:spcAft>
                <a:spcPts val="0"/>
              </a:spcAft>
              <a:defRPr/>
            </a:pPr>
            <a:r>
              <a:rPr lang="sl-SI" dirty="0"/>
              <a:t>Ljubezen</a:t>
            </a:r>
          </a:p>
          <a:p>
            <a:pPr marL="274320" indent="-274320" algn="ctr" fontAlgn="auto">
              <a:spcAft>
                <a:spcPts val="0"/>
              </a:spcAft>
              <a:defRPr/>
            </a:pPr>
            <a:r>
              <a:rPr lang="sl-SI" dirty="0"/>
              <a:t>Ljubosumje</a:t>
            </a:r>
          </a:p>
          <a:p>
            <a:pPr marL="274320" indent="-274320" algn="ctr" fontAlgn="auto">
              <a:spcAft>
                <a:spcPts val="0"/>
              </a:spcAft>
              <a:defRPr/>
            </a:pPr>
            <a:r>
              <a:rPr lang="sl-SI" dirty="0"/>
              <a:t>Hvaležnost</a:t>
            </a:r>
          </a:p>
          <a:p>
            <a:pPr marL="274320" indent="-274320" algn="ctr" fontAlgn="auto">
              <a:spcAft>
                <a:spcPts val="0"/>
              </a:spcAft>
              <a:defRPr/>
            </a:pPr>
            <a:r>
              <a:rPr lang="sl-SI" dirty="0"/>
              <a:t>Sovraštvo </a:t>
            </a: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4C4307F5-11A7-4F9D-B52C-0CC3D4A83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981075"/>
            <a:ext cx="7543800" cy="4968875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3600" b="1" dirty="0">
                <a:solidFill>
                  <a:schemeClr val="accent1">
                    <a:lumMod val="75000"/>
                  </a:schemeClr>
                </a:solidFill>
              </a:rPr>
              <a:t>ČUSTVA ali emocije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Čustva so procesi, ki odražajo človekov vrednostni odnos do sebe ali zunanjega sveta.</a:t>
            </a:r>
          </a:p>
          <a:p>
            <a:pPr marL="274320" indent="-274320" algn="ctr" fontAlgn="auto">
              <a:spcAft>
                <a:spcPts val="0"/>
              </a:spcAft>
              <a:defRPr/>
            </a:pPr>
            <a:r>
              <a:rPr lang="sl-SI" dirty="0"/>
              <a:t>Vrednostni odnos je pomembnost odnosa.</a:t>
            </a:r>
          </a:p>
          <a:p>
            <a:pPr marL="274320" indent="-274320" algn="ctr" fontAlgn="auto">
              <a:spcAft>
                <a:spcPts val="0"/>
              </a:spcAft>
              <a:defRPr/>
            </a:pPr>
            <a:r>
              <a:rPr lang="sl-SI" dirty="0"/>
              <a:t>Veže se lahko na predmet/pojav/osebo/na nas/na karkoli</a:t>
            </a:r>
          </a:p>
          <a:p>
            <a:pPr marL="274320" indent="-274320" algn="ctr" fontAlgn="auto">
              <a:spcAft>
                <a:spcPts val="0"/>
              </a:spcAft>
              <a:defRPr/>
            </a:pPr>
            <a:endParaRPr lang="sl-SI" dirty="0"/>
          </a:p>
          <a:p>
            <a:pPr marL="274320" indent="-274320" algn="ctr" fontAlgn="auto">
              <a:spcAft>
                <a:spcPts val="0"/>
              </a:spcAft>
              <a:defRPr/>
            </a:pPr>
            <a:r>
              <a:rPr lang="sl-SI" dirty="0"/>
              <a:t>Sprožijo se, ko so nam pomembnost in odnos jasna.</a:t>
            </a:r>
          </a:p>
          <a:p>
            <a:pPr marL="274320" indent="-274320" algn="ctr" fontAlgn="auto">
              <a:spcAft>
                <a:spcPts val="0"/>
              </a:spcAft>
              <a:defRPr/>
            </a:pPr>
            <a:r>
              <a:rPr lang="sl-SI" dirty="0"/>
              <a:t>Sproži se kognitivna ocena (kaj mislimo o situaciji)</a:t>
            </a:r>
          </a:p>
          <a:p>
            <a:pPr marL="274320" indent="-274320" algn="ctr"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4835EA-0242-4A68-89ED-B70FB4872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333375"/>
            <a:ext cx="6781800" cy="10795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SESTAVNE KOMPONENTE</a:t>
            </a: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3E783694-B4CC-40EC-8791-1C4D9307E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268413"/>
            <a:ext cx="7543800" cy="45370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sl-SI" altLang="sl-SI"/>
              <a:t>Subjektivno doživljanje – doživljanja odnosa, pomena in pomembnosti.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sl-SI" altLang="sl-SI"/>
              <a:t>Kognitivna ocena – z mišljenjem ocenimo situacijo, kaj za nas pomeni in glede na oceno se bo pojavilo čustvo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sl-SI" altLang="sl-SI"/>
              <a:t>Fiziološko vzburjenje – ob doživljanju pride do telesne spremembe zaradi vpliva vegetativnega sistema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sl-SI" altLang="sl-SI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sl-SI" altLang="sl-SI"/>
              <a:t>Tudi čustveno izražanje je lahko del komponent</a:t>
            </a:r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F79902-6FA1-4588-AF92-9CB8A4F76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549275"/>
            <a:ext cx="6781800" cy="863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Funkcije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94691319-1201-47CA-B28B-AB2D58CA6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628775"/>
            <a:ext cx="7543800" cy="4533900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sl-SI" dirty="0"/>
              <a:t>Navezujejo se na komponente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1. Prilagoditvena funkcija – doživimo jasno (subjektivno doživljanje)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2. Razmislimo in reagiramo povezano s situacijo (kognitivna ocena)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3. Priprava na aktivnost, da nam energijo (fiziološko vzburjenje)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4. Komunikacija, sporočanje (čustveno izražanje)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</p:txBody>
      </p: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D3A3C595-0B7A-4556-B712-F2C5F819B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350" y="404813"/>
            <a:ext cx="6781800" cy="1008062"/>
          </a:xfrm>
        </p:spPr>
        <p:txBody>
          <a:bodyPr/>
          <a:lstStyle/>
          <a:p>
            <a:r>
              <a:rPr lang="sl-SI" altLang="sl-SI"/>
              <a:t>IZRAŽANJE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FD153AAB-EC96-4768-AAC7-7B9240D43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125538"/>
            <a:ext cx="7543800" cy="38862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l-SI" altLang="sl-SI" sz="3200"/>
              <a:t>So vedenjski izrazi čustev, ki se izražajo kot mimika, drža telesa, ton glasu.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l-SI" altLang="sl-SI" sz="3200"/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 sz="3200"/>
              <a:t>Funkcija je komuniciranje.</a:t>
            </a:r>
          </a:p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>
            <a:extLst>
              <a:ext uri="{FF2B5EF4-FFF2-40B4-BE49-F238E27FC236}">
                <a16:creationId xmlns:a16="http://schemas.microsoft.com/office/drawing/2014/main" id="{A07DA9EA-8750-496E-9344-543F41FC2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404813"/>
            <a:ext cx="6781800" cy="1095375"/>
          </a:xfrm>
        </p:spPr>
        <p:txBody>
          <a:bodyPr/>
          <a:lstStyle/>
          <a:p>
            <a:r>
              <a:rPr lang="sl-SI" altLang="sl-SI"/>
              <a:t>VIDIKI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8361DE03-0320-424E-A976-EB293E918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013" y="1557338"/>
            <a:ext cx="7543800" cy="4594225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sl-SI" dirty="0"/>
              <a:t>Kaj lahko čustvom določimo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sl-SI" dirty="0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sl-SI" dirty="0"/>
              <a:t>Vrednostni vidik (kakšna so čustva po vrednosti-pozitivna/negativna, ugodja/neugodja)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sl-SI" dirty="0"/>
              <a:t>Jakost (močna/šibka)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sl-SI" dirty="0"/>
              <a:t>Aktivnost (vzburjajo/pomirjajo)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sl-SI" dirty="0"/>
              <a:t>Trajanje (dolga/kratka)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sl-SI" dirty="0"/>
              <a:t>Sama po sebi so čustva bolj kratka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sl-SI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Delimo jih na močna-kratka ter šibka-dolga.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In pa na enostavna in sestavljena.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345EB167-6D08-4ACF-B4A0-7CF4F7BBE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AFEKTI</a:t>
            </a: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35A38720-87D1-4FEB-8E9C-D04C51396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Kratka in premočna čustva</a:t>
            </a:r>
          </a:p>
          <a:p>
            <a:r>
              <a:rPr lang="sl-SI" altLang="sl-SI"/>
              <a:t>Aktivacijski - aktivira možgane, da odpove miselna in vedenjska kontrola.</a:t>
            </a:r>
          </a:p>
          <a:p>
            <a:r>
              <a:rPr lang="sl-SI" altLang="sl-SI"/>
              <a:t>Širijo se hitro.</a:t>
            </a:r>
          </a:p>
          <a:p>
            <a:r>
              <a:rPr lang="sl-SI" altLang="sl-SI"/>
              <a:t>Povzroči iracionalno vedenje &lt;brez glavo vedenje&gt;.</a:t>
            </a:r>
          </a:p>
          <a:p>
            <a:r>
              <a:rPr lang="sl-SI" altLang="sl-SI"/>
              <a:t>Efekti so: panika, evforija, bes, jeza.</a:t>
            </a:r>
          </a:p>
          <a:p>
            <a:r>
              <a:rPr lang="sl-SI" altLang="sl-SI"/>
              <a:t>Pogosta izguba individualnosti (na koncertih, tekmah)</a:t>
            </a:r>
          </a:p>
        </p:txBody>
      </p: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>
            <a:extLst>
              <a:ext uri="{FF2B5EF4-FFF2-40B4-BE49-F238E27FC236}">
                <a16:creationId xmlns:a16="http://schemas.microsoft.com/office/drawing/2014/main" id="{AB30B4C1-B062-4038-9B03-33A6C4A4D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RAZPOLOŽENJA</a:t>
            </a:r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44E61D2A-927C-4204-87BE-16C800DF0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Dolga (trajajo največ nekaj dni) in blaga čustva.- depresija je motnja razpoloženja</a:t>
            </a:r>
          </a:p>
          <a:p>
            <a:r>
              <a:rPr lang="sl-SI" altLang="sl-SI"/>
              <a:t>Niso vzburjajoča</a:t>
            </a:r>
          </a:p>
          <a:p>
            <a:r>
              <a:rPr lang="sl-SI" altLang="sl-SI"/>
              <a:t>So nejasna čustva, za katere razlog pogosto ne vemo.</a:t>
            </a:r>
          </a:p>
          <a:p>
            <a:r>
              <a:rPr lang="sl-SI" altLang="sl-SI"/>
              <a:t>So čustvena podlaga spominom, mislim in drugim emocijam.</a:t>
            </a:r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>
            <a:extLst>
              <a:ext uri="{FF2B5EF4-FFF2-40B4-BE49-F238E27FC236}">
                <a16:creationId xmlns:a16="http://schemas.microsoft.com/office/drawing/2014/main" id="{760EE696-3718-4E46-AFDB-11787C0B4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OSNOVNA ČUSTVA</a:t>
            </a: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E0F5AE04-EB6A-4439-8063-BDBA7AD41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333375"/>
            <a:ext cx="7543800" cy="4238625"/>
          </a:xfrm>
        </p:spPr>
        <p:txBody>
          <a:bodyPr/>
          <a:lstStyle/>
          <a:p>
            <a:r>
              <a:rPr lang="sl-SI" altLang="sl-SI"/>
              <a:t>Ali temeljna</a:t>
            </a:r>
          </a:p>
          <a:p>
            <a:r>
              <a:rPr lang="sl-SI" altLang="sl-SI"/>
              <a:t>Nastanejo kot najbolj osnovno prilagajanje.</a:t>
            </a:r>
          </a:p>
          <a:p>
            <a:r>
              <a:rPr lang="sl-SI" altLang="sl-SI"/>
              <a:t>So prirojena ali z dozorevanjem – do1. leta starosti</a:t>
            </a:r>
          </a:p>
          <a:p>
            <a:r>
              <a:rPr lang="sl-SI" altLang="sl-SI"/>
              <a:t>Temelj sestavljenih čustev</a:t>
            </a:r>
          </a:p>
          <a:p>
            <a:r>
              <a:rPr lang="sl-SI" altLang="sl-SI"/>
              <a:t>Univerzalna </a:t>
            </a:r>
          </a:p>
        </p:txBody>
      </p:sp>
    </p:spTree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0</TotalTime>
  <Words>421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Impact</vt:lpstr>
      <vt:lpstr>Times New Roman</vt:lpstr>
      <vt:lpstr>NewsPrint</vt:lpstr>
      <vt:lpstr>ČUSTVA</vt:lpstr>
      <vt:lpstr>PowerPoint Presentation</vt:lpstr>
      <vt:lpstr>SESTAVNE KOMPONENTE</vt:lpstr>
      <vt:lpstr>Funkcije</vt:lpstr>
      <vt:lpstr>IZRAŽANJE</vt:lpstr>
      <vt:lpstr>VIDIKI</vt:lpstr>
      <vt:lpstr>AFEKTI</vt:lpstr>
      <vt:lpstr>RAZPOLOŽENJA</vt:lpstr>
      <vt:lpstr>OSNOVNA ČUSTVA</vt:lpstr>
      <vt:lpstr>OSNOVNA ČUSTVA</vt:lpstr>
      <vt:lpstr>SESTAVLJENA ČUSTVA</vt:lpstr>
      <vt:lpstr>SESTAVLJENA ČUSTVA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2019-06-03T09:06:25Z</dcterms:created>
  <dcterms:modified xsi:type="dcterms:W3CDTF">2019-06-03T09:06:25Z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