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A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276D7-53AD-452F-8C12-54F98E8E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9CA97-BFDE-45FB-93A0-64498D27C90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83C0B-B1BC-4ECE-BEF9-F51406CFB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E978C-D063-4C3F-AB7D-EEEEE7BB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3ED73-C95B-479F-98E9-584530E8EA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889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03F84-AA89-4091-86FD-756B4BB9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D0BAB-9A6D-43DC-992C-BCC4015AD48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545A1-4692-4438-BFC3-FEC3A68C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F7579-B6FF-4B3D-AA13-14FAE66C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90D88-D48A-4D64-BF56-2960A236A6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8024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A0DAE-110C-4F67-A369-5C1DA577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2C912-448B-44BE-90C9-3C042CEDE78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C9E0D-CD33-4E46-A569-98EA919C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63EBA-AE88-486A-AF94-61899FD6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160F7-0C11-4466-87B2-5C8D39CDAC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834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321C8-41D6-47DB-B973-8DF8B8BF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B2FD7-CCAC-4282-A551-C6B6CCAA211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F2F3-6928-4493-A67F-B7D000EA2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94781-A0C3-4227-AD9B-D4AE0BF0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3AE55-A28B-46C8-A37D-5195E6EB78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737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C89D6-4FA3-43DD-83B1-A9142FF7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64297-7D7A-411D-86D1-F638EB8FEDA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88615-8C39-45B1-A640-1FF98BE8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3060B-2331-4229-B094-1258169E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BC26-37D9-4FDC-BBBF-C9E3CF9BAE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360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6E6356-8756-4CDA-B1FB-45AAE8B4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6DADA-CA82-439A-A7B3-1DCF60BC1B7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97E99B-7929-4D0A-B174-A79F6502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BD9BAD-7DFE-4C80-96A8-60F0FD0B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058CE-41F8-40B7-BCCE-8FDDB2ED65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127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55A87E6-4D54-4F73-879E-D2C243ED5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581ED-BFAF-4E87-8A37-8A43AC01C36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E29E059-983C-4829-A79D-02F54B55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066728-B8E9-4969-9BC3-DE12AA013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37492-EB96-48C6-B4D3-9C6D4962BA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349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838410-9D15-40E7-9273-ED8D09BD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9E31-9789-4A6A-8C95-620B279C91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FF94C67-5F97-4D1A-9A6D-7A44E566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81BE98-8640-4E7D-9461-39357DA7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AB109-8215-4CAD-8D3E-C4B0C4E11B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29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B39DA13-BBF0-4670-837A-3DD9E611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146D-C958-4984-B307-D235B2E0959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C4DB022-2179-4C03-8E25-05F6E4EB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90FCCD-223F-4699-8E4F-3332A36E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3623E-FCCE-4898-8304-301283F900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33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56A19A-FC62-4BE8-A786-23F44ECFF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7922B-FE05-428F-9D20-774EA31A1C0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12C1BF-4108-4BCF-AD0E-6EA93108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4AA0C7-7747-45E7-84E5-6C419D797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60603-230E-4966-B642-BAB282B5D8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5347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1D3A44-243D-4696-8A20-53BA31BDB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219FE-5A4F-40D2-9A31-A3819B3C73D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8133DC-7019-427A-996E-4009BE9A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6E1AEB-E6B5-4858-ACD8-C6F1D238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F68E6-FE09-4633-B4EA-57F2253FC0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093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5659A0F-6115-4CDD-9563-32035A3D1F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41C606-3E12-47B4-8C92-181D519204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A5F16-CDFF-4784-A4D8-74E550167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76977A-468E-4CF8-B6B1-C5975558E3C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1E42A-6E14-4DA3-BE4E-6FCAA3A9D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7AD89-E56B-4B93-A4F6-3812F762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B0DE72-9916-45EF-9658-CFDB5E26362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va.si/Bolezni/Simptomi/362/motnje-spomina" TargetMode="External"/><Relationship Id="rId3" Type="http://schemas.openxmlformats.org/officeDocument/2006/relationships/hyperlink" Target="http://www.viva.si/Bolezni/Simptomi/148/depresija" TargetMode="External"/><Relationship Id="rId7" Type="http://schemas.openxmlformats.org/officeDocument/2006/relationships/hyperlink" Target="http://www.viva.si/Bolezni/Simptomi/358/motnje-spanja" TargetMode="External"/><Relationship Id="rId12" Type="http://schemas.openxmlformats.org/officeDocument/2006/relationships/hyperlink" Target="http://www.viva.si/Bolezni/Simptomi/979/zmedenost" TargetMode="External"/><Relationship Id="rId2" Type="http://schemas.openxmlformats.org/officeDocument/2006/relationships/hyperlink" Target="http://www.viva.si/Bolezni/Simptomi/17/apati%C4%8Dno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va.si/Bolezni/Simptomi/357/motnje-orientacije" TargetMode="External"/><Relationship Id="rId11" Type="http://schemas.openxmlformats.org/officeDocument/2006/relationships/hyperlink" Target="http://www.viva.si/Bolezni/Simptomi/940/tesnoba" TargetMode="External"/><Relationship Id="rId5" Type="http://schemas.openxmlformats.org/officeDocument/2006/relationships/hyperlink" Target="http://www.viva.si/Bolezni/Simptomi/238/halucinacije" TargetMode="External"/><Relationship Id="rId10" Type="http://schemas.openxmlformats.org/officeDocument/2006/relationships/hyperlink" Target="http://www.viva.si/Bolezni/Simptomi/702/nihanje-razpolo%C5%BEenja" TargetMode="External"/><Relationship Id="rId4" Type="http://schemas.openxmlformats.org/officeDocument/2006/relationships/hyperlink" Target="http://www.viva.si/Bolezni/Simptomi/186/motnje-govora" TargetMode="External"/><Relationship Id="rId9" Type="http://schemas.openxmlformats.org/officeDocument/2006/relationships/hyperlink" Target="http://www.viva.si/Bolezni/Simptomi/639/razdra%C5%BEljivos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EBCBED33-1467-43A2-8E95-4289C1591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C6A13A"/>
                </a:solidFill>
                <a:latin typeface="Snap ITC" panose="04040A07060A02020202" pitchFamily="82" charset="0"/>
                <a:cs typeface="Aharoni" panose="02010803020104030203" pitchFamily="2" charset="-79"/>
              </a:rPr>
              <a:t>DELIRIJ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216F8-4726-4284-B57C-BC8D10E26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 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00C12EF-534D-40E2-81CC-CD089570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C000"/>
                </a:solidFill>
                <a:latin typeface="Snap ITC" panose="04040A07060A02020202" pitchFamily="82" charset="0"/>
              </a:rPr>
              <a:t>Kaj je delirij?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FB674-BF07-4C0B-85B0-30A1D66F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Skupek različnih znakov z motnjami zavesti in spremembami kognitivnih funkcij.</a:t>
            </a:r>
          </a:p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rgbClr val="FFC000"/>
              </a:solidFill>
              <a:latin typeface="Snap ITC" pitchFamily="82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C000"/>
                </a:solidFill>
                <a:latin typeface="Snap ITC" pitchFamily="82" charset="0"/>
              </a:rPr>
              <a:t>Vrste delirija: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-    zaradi različnih telesnih bolezni;</a:t>
            </a:r>
            <a:br>
              <a:rPr lang="sl-SI" dirty="0"/>
            </a:br>
            <a:r>
              <a:rPr lang="sl-SI" dirty="0"/>
              <a:t>-     zaradi uživanja nekaterih zdravil;</a:t>
            </a:r>
            <a:br>
              <a:rPr lang="sl-SI" dirty="0"/>
            </a:br>
            <a:r>
              <a:rPr lang="sl-SI" dirty="0"/>
              <a:t>-     zaradi zastrupitev s snovmi;</a:t>
            </a:r>
            <a:br>
              <a:rPr lang="sl-SI" dirty="0"/>
            </a:br>
            <a:r>
              <a:rPr lang="sl-SI" dirty="0"/>
              <a:t>-     zaradi odtegnitve psihoaktivnih snovi;</a:t>
            </a:r>
            <a:br>
              <a:rPr lang="sl-SI" dirty="0"/>
            </a:br>
            <a:r>
              <a:rPr lang="sl-SI" dirty="0"/>
              <a:t>-     zaradi telesnih bolezni in uživanja snovi;</a:t>
            </a:r>
            <a:br>
              <a:rPr lang="sl-SI" dirty="0"/>
            </a:br>
            <a:endParaRPr lang="sl-SI" dirty="0">
              <a:solidFill>
                <a:srgbClr val="FFC000"/>
              </a:solidFill>
              <a:latin typeface="Snap ITC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71F9F-042C-40D5-89B8-75F414E87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dirty="0"/>
            </a:br>
            <a:r>
              <a:rPr lang="sl-SI" b="1" dirty="0">
                <a:solidFill>
                  <a:srgbClr val="FFC000"/>
                </a:solidFill>
                <a:latin typeface="Snap ITC" pitchFamily="82" charset="0"/>
              </a:rPr>
              <a:t>Simptomi in znaki:</a:t>
            </a:r>
            <a:br>
              <a:rPr lang="sl-SI" dirty="0">
                <a:solidFill>
                  <a:srgbClr val="FFC000"/>
                </a:solidFill>
                <a:latin typeface="Snap ITC" pitchFamily="82" charset="0"/>
              </a:rPr>
            </a:b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B71E3-4F79-4174-90E2-11724267C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2"/>
              </a:rPr>
              <a:t>apatičnost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3"/>
              </a:rPr>
              <a:t>depresija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4"/>
              </a:rPr>
              <a:t>motnje govora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5"/>
              </a:rPr>
              <a:t>halucinacije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6"/>
              </a:rPr>
              <a:t>motnje orientacije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7"/>
              </a:rPr>
              <a:t>motnje spanja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8"/>
              </a:rPr>
              <a:t>motnje spomina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9"/>
              </a:rPr>
              <a:t>razdražljivost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10"/>
              </a:rPr>
              <a:t>nihanje razpoloženja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11"/>
              </a:rPr>
              <a:t>tesnoba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hlinkClick r:id="rId12"/>
              </a:rPr>
              <a:t>zmedenost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CEDF-4C59-4D6F-BD64-0424159E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b="1" dirty="0">
                <a:solidFill>
                  <a:srgbClr val="C6A13A"/>
                </a:solidFill>
                <a:latin typeface="Snap ITC" pitchFamily="82" charset="0"/>
              </a:rPr>
            </a:br>
            <a:r>
              <a:rPr lang="sl-SI" b="1" dirty="0">
                <a:solidFill>
                  <a:srgbClr val="C6A13A"/>
                </a:solidFill>
                <a:latin typeface="Snap ITC" pitchFamily="82" charset="0"/>
              </a:rPr>
              <a:t>Vzroki in dejavniki tveganja</a:t>
            </a:r>
            <a:br>
              <a:rPr lang="sl-SI" dirty="0"/>
            </a:br>
            <a:endParaRPr lang="sl-S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B49A3-75D0-4728-BD8F-8E6EBCFD7C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sz="5100" dirty="0">
                <a:solidFill>
                  <a:srgbClr val="C6A13A"/>
                </a:solidFill>
              </a:rPr>
              <a:t>Vzroki: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C7844-9EAF-40FD-9666-3D63A6536B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starost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psihični pretresi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huda utrujenost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odtegnitev od spanja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prehodna možganska okvara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zasvojenost z alkoholom ali zasvojenost z zdravili </a:t>
            </a:r>
          </a:p>
          <a:p>
            <a:pPr fontAlgn="auto">
              <a:spcAft>
                <a:spcPts val="0"/>
              </a:spcAft>
              <a:defRPr/>
            </a:pPr>
            <a:br>
              <a:rPr lang="sl-SI" dirty="0"/>
            </a:br>
            <a:endParaRPr lang="sl-SI" dirty="0"/>
          </a:p>
        </p:txBody>
      </p:sp>
      <p:sp>
        <p:nvSpPr>
          <p:cNvPr id="5125" name="Text Placeholder 4">
            <a:extLst>
              <a:ext uri="{FF2B5EF4-FFF2-40B4-BE49-F238E27FC236}">
                <a16:creationId xmlns:a16="http://schemas.microsoft.com/office/drawing/2014/main" id="{8339EFD9-407F-423E-9FF8-C1AE225998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altLang="sl-SI">
                <a:solidFill>
                  <a:srgbClr val="C6A13A"/>
                </a:solidFill>
              </a:rPr>
              <a:t>Sprožilni dejavniki delirija: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17D82-27CA-4360-834F-B76A9CEE97A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odtegnitev od alkohola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odtegnitev spanja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okužba (pljučnica, okužba sečil)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dehidracija (izsušenost)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srčno-žilne bolezni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 z demenco, ki spremeni okolje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nizka raven kisika v krvi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zdravila (antiholinergiki, psihotropna zdravila, opioidi, steroidi, antiemetiki)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AC22-9241-4ED1-B882-E1581AEB2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C6A13A"/>
                </a:solidFill>
                <a:latin typeface="Snap ITC" pitchFamily="82" charset="0"/>
              </a:rPr>
              <a:t>Zdravljenje</a:t>
            </a:r>
            <a:br>
              <a:rPr lang="sl-SI" dirty="0"/>
            </a:br>
            <a:endParaRPr lang="sl-SI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AF6D62B-298F-4C59-82C8-4B7CC3632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zdravljenje osnovne bolezni </a:t>
            </a:r>
          </a:p>
          <a:p>
            <a:r>
              <a:rPr lang="sl-SI" altLang="sl-SI"/>
              <a:t>okrevanje pospešijo splošni ukrepi za preprečevanje delirija (gl. preventivo) </a:t>
            </a:r>
          </a:p>
          <a:p>
            <a:r>
              <a:rPr lang="sl-SI" altLang="sl-SI"/>
              <a:t>dovoljšen dnevni vnos tekočine </a:t>
            </a:r>
          </a:p>
          <a:p>
            <a:r>
              <a:rPr lang="sl-SI" altLang="sl-SI"/>
              <a:t>vitamin B1 (pri zasvojenih z alkoholom) </a:t>
            </a:r>
          </a:p>
          <a:p>
            <a:r>
              <a:rPr lang="sl-SI" altLang="sl-SI"/>
              <a:t>antipsihotiki ali anksiolitiki (za nekatere bolnike)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C89BC-2118-42FB-B96C-1961C24DB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C6A13A"/>
                </a:solidFill>
                <a:latin typeface="Snap ITC" pitchFamily="82" charset="0"/>
              </a:rPr>
              <a:t>Preventiva</a:t>
            </a:r>
            <a:br>
              <a:rPr lang="sl-SI" dirty="0">
                <a:solidFill>
                  <a:srgbClr val="C6A13A"/>
                </a:solidFill>
                <a:latin typeface="Snap ITC" pitchFamily="82" charset="0"/>
              </a:rPr>
            </a:br>
            <a:endParaRPr lang="sl-SI" dirty="0">
              <a:solidFill>
                <a:srgbClr val="C6A13A"/>
              </a:solidFill>
              <a:latin typeface="Snap ITC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62DE2-FC42-4B8E-AD26-EFFD9C2F5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bolnik naj bo čim več v družbi svojih bližnjih (npr. pri starejšem, dementnem bolniku)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bolnika naj bližnji seznanijo z dogodki, ki so mu pomembni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bolniku naj bližnji pomagajo vzdrževati krajevno in časovno orientacijo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 vidnem mestu naj bodo ura, znane fotografije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 pomoč sta lahko tudi televizija in radio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 naj uporablja očala in slušni aparat (če ju potrebuje)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 naj se giblje, kolikor je zanj primerno (odvisno od zmožnosti)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bolnikov bivalni prostor naj bo primerno osvetljen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 naj se dobro spočije in naspi (s stimulacijo ne gre pretiravati) 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primerna hrana in dovoljšen dnevni vnos tekočine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AA092DB-CB70-4B2F-A0A6-9ABF5AEE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C6A13A"/>
                </a:solidFill>
                <a:latin typeface="Snap ITC" panose="04040A07060A02020202" pitchFamily="82" charset="0"/>
              </a:rPr>
              <a:t>Zdravstvena nega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CC84531-5951-4610-BD42-C0A1E7AC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sl-SI" altLang="sl-SI"/>
            </a:br>
            <a:r>
              <a:rPr lang="sl-SI" altLang="sl-SI"/>
              <a:t>-    neposredno opazovanje vedenja in doživljanja;</a:t>
            </a:r>
            <a:br>
              <a:rPr lang="sl-SI" altLang="sl-SI"/>
            </a:br>
            <a:r>
              <a:rPr lang="sl-SI" altLang="sl-SI"/>
              <a:t>-     pogovor in ugotavljanje stopnje motenj;</a:t>
            </a:r>
            <a:br>
              <a:rPr lang="sl-SI" altLang="sl-SI"/>
            </a:br>
            <a:r>
              <a:rPr lang="sl-SI" altLang="sl-SI"/>
              <a:t>-     merjenje vitalnih znakov;</a:t>
            </a:r>
            <a:br>
              <a:rPr lang="sl-SI" altLang="sl-SI"/>
            </a:br>
            <a:r>
              <a:rPr lang="sl-SI" altLang="sl-SI"/>
              <a:t>-     dovajanje tekočine in elektrolitov;</a:t>
            </a:r>
            <a:br>
              <a:rPr lang="sl-SI" altLang="sl-SI"/>
            </a:br>
            <a:r>
              <a:rPr lang="sl-SI" altLang="sl-SI"/>
              <a:t>-     skrb za osebno higieno;</a:t>
            </a:r>
            <a:br>
              <a:rPr lang="sl-SI" altLang="sl-SI"/>
            </a:br>
            <a:r>
              <a:rPr lang="sl-SI" altLang="sl-SI"/>
              <a:t>-     zagotavljanje življenjskih potreb;</a:t>
            </a:r>
            <a:br>
              <a:rPr lang="sl-SI" altLang="sl-SI"/>
            </a:br>
            <a:r>
              <a:rPr lang="sl-SI" altLang="sl-SI"/>
              <a:t>-     aplikacija predpisane terapije.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15F067BE-21F0-4A86-AEB9-1FD96B132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908050"/>
            <a:ext cx="6030912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/>
              <a:t>Deliranten (zmeden) bolnik ima prehodne motnje spomina, halucinacije, spremenjen ritem budnosti in spanja, nihanje razpoloženja ter slabšo prostorsko in časovno orientacijo. Posebej izpostavljeni za razvoj delirija so starejši z osnovnimi boleznimi, ki se jim pridruži še kateri od dejavnikov tveganja za razvoj delirija (npr. dehidracija, okužba, premalo spanja). Smrtnost zaradi osnovne bolezni je večja, če se ta zaplete še z delirijem. Zato je še toliko bolj pomembno, da se delirij prepozna in zdravi. </a:t>
            </a:r>
            <a:br>
              <a:rPr lang="sl-SI" altLang="sl-SI" sz="2400"/>
            </a:br>
            <a:r>
              <a:rPr lang="sl-SI" altLang="sl-SI" sz="2400"/>
              <a:t>Največkrat se ga zamenja z depresijo ali demenco.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Snap ITC</vt:lpstr>
      <vt:lpstr>Office Theme</vt:lpstr>
      <vt:lpstr>DELIRIJ</vt:lpstr>
      <vt:lpstr>Kaj je delirij?</vt:lpstr>
      <vt:lpstr> Simptomi in znaki: </vt:lpstr>
      <vt:lpstr> Vzroki in dejavniki tveganja </vt:lpstr>
      <vt:lpstr>Zdravljenje </vt:lpstr>
      <vt:lpstr>Preventiva </vt:lpstr>
      <vt:lpstr>Zdravstvena nega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2019-06-03T09:06:25Z</dcterms:created>
  <dcterms:modified xsi:type="dcterms:W3CDTF">2019-06-03T09:06:25Z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