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9460BAD0-E6A7-424E-872E-3833AC12D829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7107" name="Rectangle 3">
              <a:extLst>
                <a:ext uri="{FF2B5EF4-FFF2-40B4-BE49-F238E27FC236}">
                  <a16:creationId xmlns:a16="http://schemas.microsoft.com/office/drawing/2014/main" id="{4B2298BB-F066-4ED9-9858-CDA56D3848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7108" name="Freeform 4">
              <a:extLst>
                <a:ext uri="{FF2B5EF4-FFF2-40B4-BE49-F238E27FC236}">
                  <a16:creationId xmlns:a16="http://schemas.microsoft.com/office/drawing/2014/main" id="{FE4263BA-CF03-4B16-B419-E8184C9444B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09" name="Freeform 5">
              <a:extLst>
                <a:ext uri="{FF2B5EF4-FFF2-40B4-BE49-F238E27FC236}">
                  <a16:creationId xmlns:a16="http://schemas.microsoft.com/office/drawing/2014/main" id="{2656D985-A8EA-43A6-866A-D34C45E21DC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0" name="Freeform 6">
              <a:extLst>
                <a:ext uri="{FF2B5EF4-FFF2-40B4-BE49-F238E27FC236}">
                  <a16:creationId xmlns:a16="http://schemas.microsoft.com/office/drawing/2014/main" id="{D6872CB3-8148-41DB-86A9-DC270B0F202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1" name="Freeform 7">
              <a:extLst>
                <a:ext uri="{FF2B5EF4-FFF2-40B4-BE49-F238E27FC236}">
                  <a16:creationId xmlns:a16="http://schemas.microsoft.com/office/drawing/2014/main" id="{3608CA02-C400-466A-B625-EDD206E1592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2" name="Freeform 8">
              <a:extLst>
                <a:ext uri="{FF2B5EF4-FFF2-40B4-BE49-F238E27FC236}">
                  <a16:creationId xmlns:a16="http://schemas.microsoft.com/office/drawing/2014/main" id="{AC6C2552-B3A8-40E0-93E5-906EBBB0198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3" name="Freeform 9">
              <a:extLst>
                <a:ext uri="{FF2B5EF4-FFF2-40B4-BE49-F238E27FC236}">
                  <a16:creationId xmlns:a16="http://schemas.microsoft.com/office/drawing/2014/main" id="{E8D48A57-B00F-41E4-9F43-32B6793DCC6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4" name="Freeform 10">
              <a:extLst>
                <a:ext uri="{FF2B5EF4-FFF2-40B4-BE49-F238E27FC236}">
                  <a16:creationId xmlns:a16="http://schemas.microsoft.com/office/drawing/2014/main" id="{3C0395C1-DA9E-4216-BC1D-91D2833379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5" name="Freeform 11">
              <a:extLst>
                <a:ext uri="{FF2B5EF4-FFF2-40B4-BE49-F238E27FC236}">
                  <a16:creationId xmlns:a16="http://schemas.microsoft.com/office/drawing/2014/main" id="{2E5AD763-8714-43BD-8015-382F316A72B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6" name="Freeform 12">
              <a:extLst>
                <a:ext uri="{FF2B5EF4-FFF2-40B4-BE49-F238E27FC236}">
                  <a16:creationId xmlns:a16="http://schemas.microsoft.com/office/drawing/2014/main" id="{F5490AAC-5782-4C5A-96CF-FA2396FEDA5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7" name="Freeform 13">
              <a:extLst>
                <a:ext uri="{FF2B5EF4-FFF2-40B4-BE49-F238E27FC236}">
                  <a16:creationId xmlns:a16="http://schemas.microsoft.com/office/drawing/2014/main" id="{79C8420C-E1D9-438A-BA11-32157B74E0F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8" name="Freeform 14">
              <a:extLst>
                <a:ext uri="{FF2B5EF4-FFF2-40B4-BE49-F238E27FC236}">
                  <a16:creationId xmlns:a16="http://schemas.microsoft.com/office/drawing/2014/main" id="{A7144E78-15F1-49E0-9688-37404904F83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19" name="Freeform 15">
              <a:extLst>
                <a:ext uri="{FF2B5EF4-FFF2-40B4-BE49-F238E27FC236}">
                  <a16:creationId xmlns:a16="http://schemas.microsoft.com/office/drawing/2014/main" id="{5612D1D9-45A9-43ED-986B-2876ADE2682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20" name="Freeform 16">
              <a:extLst>
                <a:ext uri="{FF2B5EF4-FFF2-40B4-BE49-F238E27FC236}">
                  <a16:creationId xmlns:a16="http://schemas.microsoft.com/office/drawing/2014/main" id="{A0B2C2A5-D624-4058-BAEE-5389FC5ACDA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7121" name="Freeform 17">
              <a:extLst>
                <a:ext uri="{FF2B5EF4-FFF2-40B4-BE49-F238E27FC236}">
                  <a16:creationId xmlns:a16="http://schemas.microsoft.com/office/drawing/2014/main" id="{D410B0E8-9ED8-4F8E-8516-3D199F7827B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7122" name="Rectangle 18">
            <a:extLst>
              <a:ext uri="{FF2B5EF4-FFF2-40B4-BE49-F238E27FC236}">
                <a16:creationId xmlns:a16="http://schemas.microsoft.com/office/drawing/2014/main" id="{DA691DD9-B426-45DD-BD99-4205AF9A491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47123" name="Rectangle 19">
            <a:extLst>
              <a:ext uri="{FF2B5EF4-FFF2-40B4-BE49-F238E27FC236}">
                <a16:creationId xmlns:a16="http://schemas.microsoft.com/office/drawing/2014/main" id="{25100AE1-0DDF-472E-88AA-17B0BDC7840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7124" name="Rectangle 20">
            <a:extLst>
              <a:ext uri="{FF2B5EF4-FFF2-40B4-BE49-F238E27FC236}">
                <a16:creationId xmlns:a16="http://schemas.microsoft.com/office/drawing/2014/main" id="{B8B80E8F-9D63-4D1E-89D6-541E0821F86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7125" name="Rectangle 21">
            <a:extLst>
              <a:ext uri="{FF2B5EF4-FFF2-40B4-BE49-F238E27FC236}">
                <a16:creationId xmlns:a16="http://schemas.microsoft.com/office/drawing/2014/main" id="{C49EE87D-28DE-4354-BD38-F3691B8A10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7126" name="Rectangle 22">
            <a:extLst>
              <a:ext uri="{FF2B5EF4-FFF2-40B4-BE49-F238E27FC236}">
                <a16:creationId xmlns:a16="http://schemas.microsoft.com/office/drawing/2014/main" id="{B82B7506-B951-477B-BA25-471F4FC327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D656BB-FD34-4D47-B82D-BB081473769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88F8-83C9-4DC4-B77E-130C1884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A0011-8BCC-4DC0-90A2-15AA6CFF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19EB-A5B2-4CE4-B99F-4C320A2D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C9F2-25EA-4337-B835-5191F542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1FAE-46E6-4B57-A8EC-D6B62974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ABE3B-F1A6-4101-A1C6-0D02C78B9B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174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9341C-581D-4070-BFF0-3A9F80F83F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089D0-1169-47D6-87E7-07A022F45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1DCC4-0ED9-4CD2-88BD-C5BB8AA2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9DA3-646C-4240-B7F3-826EE722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36C91-EFAB-4432-8158-68482DA0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7ADDF-970A-459D-914A-9DDB0D67BB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50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9138-6D35-46E4-8EDA-E07E020D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63BF3-2439-47A5-91CC-9E1EC3133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4F2B-46AB-440C-909B-B1529309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7F3C0-0DE5-4140-B094-D8120FE5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D8E2-67A0-49E1-9638-E98425B3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7F66C-C7D8-4278-A271-D61E6735BE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5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CC3F-2D8F-4AFB-AD4C-4778A082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2F59E-E850-402A-8705-C609F352D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776B3-8954-40EB-B817-219C4AB8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4ABC-48D3-4D7F-BDC5-2C3A35A5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521AB-E8B3-482B-8021-08774536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2D85-FCBB-49E2-8C3D-884C7C8921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89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0A37-3218-4A5D-A0C4-FF33E737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8F7B-3CB5-4573-A1CC-403A1BED7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9EE42-1C65-403F-9CEF-1596B801F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2DDD3-37AB-4011-B104-476482E1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F5C3F-D581-4FCE-83AE-10C1EAF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03C33-C047-4857-9B02-62AB3B37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F0E63-5B09-4FBE-A79D-E9841A2CA5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070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D17D-5BAC-4F73-964B-488B1302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A525-2FD5-4CF3-94F5-417D25D9C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B9CA1-45CF-4B35-87F1-0F7E892D3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ECA3-E0B3-4A9C-A569-E75D92B20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D9787-1290-4FE2-B0DC-AC58CA76F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F4F86-4899-44FB-9A28-9BB7DFC7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5C43E-D308-4EAB-AB2A-C95A2D7C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55452-F07E-4C27-9195-5E5E62D5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21096-9DE0-4AA3-AC00-C264FB32B1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693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598E-3517-4E0C-B2D4-455B1872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CFE7A-9D20-4141-8B38-D3FC01D4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90DE0-0C37-40FA-8362-B7662600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7C427-6BE5-4622-9804-369E0D3C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D6CB-1DFF-4DED-BF0D-692465C73A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30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C96A2-E83A-456F-BBB4-A75A6C85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682AB-D7F6-40BB-B867-B495FA30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08B0-B33E-4CCC-94E9-5111E17F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47BE-6C63-4611-B399-005686E66E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532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6DB4-FAE3-415F-AF4E-3A40F610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63C7-5994-4563-A171-17064C6FE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D5F9E-4EDE-4352-A07E-B74FC3DF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854EA-01E3-4ED7-A537-2FD1938A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7D978-05FE-4D06-B503-C48F19AA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82CDA-A911-499A-A1D5-BF47791A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AF018-BCD8-4EA8-A1C3-7883CE9C67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20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6100-CF2D-4A10-B452-D1D9C6EC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B25EC-6949-434E-A0D6-8B2FE8550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1B684-8FBB-4875-8323-740CD770A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75396-C0B6-42FE-BCBD-5257B2E95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104A2-A646-46C9-A1ED-9C498E67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72C2D-60D5-4157-97E1-D6149F6E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81D0-BC86-4DCA-B1AA-E067A39D54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379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CC82C596-8611-4FF0-86D2-BA28BC421C71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6083" name="Rectangle 3">
              <a:extLst>
                <a:ext uri="{FF2B5EF4-FFF2-40B4-BE49-F238E27FC236}">
                  <a16:creationId xmlns:a16="http://schemas.microsoft.com/office/drawing/2014/main" id="{77A44F53-37F6-4723-B6E9-1D63DD57BF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6084" name="Freeform 4">
              <a:extLst>
                <a:ext uri="{FF2B5EF4-FFF2-40B4-BE49-F238E27FC236}">
                  <a16:creationId xmlns:a16="http://schemas.microsoft.com/office/drawing/2014/main" id="{15CEC47B-7387-4C04-A293-EA864D2F5F9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5" name="Freeform 5">
              <a:extLst>
                <a:ext uri="{FF2B5EF4-FFF2-40B4-BE49-F238E27FC236}">
                  <a16:creationId xmlns:a16="http://schemas.microsoft.com/office/drawing/2014/main" id="{A3B49E63-89CD-4615-A8B4-B598A5FAA4D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6" name="Freeform 6">
              <a:extLst>
                <a:ext uri="{FF2B5EF4-FFF2-40B4-BE49-F238E27FC236}">
                  <a16:creationId xmlns:a16="http://schemas.microsoft.com/office/drawing/2014/main" id="{7A88D0A5-45A9-4CC4-9C96-8B11F1F68AE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7" name="Freeform 7">
              <a:extLst>
                <a:ext uri="{FF2B5EF4-FFF2-40B4-BE49-F238E27FC236}">
                  <a16:creationId xmlns:a16="http://schemas.microsoft.com/office/drawing/2014/main" id="{737A1D97-7937-4259-B812-E3D4D37AE37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8" name="Freeform 8">
              <a:extLst>
                <a:ext uri="{FF2B5EF4-FFF2-40B4-BE49-F238E27FC236}">
                  <a16:creationId xmlns:a16="http://schemas.microsoft.com/office/drawing/2014/main" id="{984DB233-2806-47E3-8428-5D76D4C1008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89" name="Freeform 9">
              <a:extLst>
                <a:ext uri="{FF2B5EF4-FFF2-40B4-BE49-F238E27FC236}">
                  <a16:creationId xmlns:a16="http://schemas.microsoft.com/office/drawing/2014/main" id="{8A6FF261-F992-4110-973B-8A6A9ACEBAF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0" name="Freeform 10">
              <a:extLst>
                <a:ext uri="{FF2B5EF4-FFF2-40B4-BE49-F238E27FC236}">
                  <a16:creationId xmlns:a16="http://schemas.microsoft.com/office/drawing/2014/main" id="{47F0368A-AD82-4706-BA10-AF68BBCEEA0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1" name="Freeform 11">
              <a:extLst>
                <a:ext uri="{FF2B5EF4-FFF2-40B4-BE49-F238E27FC236}">
                  <a16:creationId xmlns:a16="http://schemas.microsoft.com/office/drawing/2014/main" id="{0955B3BF-907B-4F07-8FDC-F5150CBCF15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2" name="Freeform 12">
              <a:extLst>
                <a:ext uri="{FF2B5EF4-FFF2-40B4-BE49-F238E27FC236}">
                  <a16:creationId xmlns:a16="http://schemas.microsoft.com/office/drawing/2014/main" id="{5AD84199-A90D-46AE-A620-80447AB864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3" name="Freeform 13">
              <a:extLst>
                <a:ext uri="{FF2B5EF4-FFF2-40B4-BE49-F238E27FC236}">
                  <a16:creationId xmlns:a16="http://schemas.microsoft.com/office/drawing/2014/main" id="{FCC85B44-6D9D-4885-882F-4E4018DAAC6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4" name="Freeform 14">
              <a:extLst>
                <a:ext uri="{FF2B5EF4-FFF2-40B4-BE49-F238E27FC236}">
                  <a16:creationId xmlns:a16="http://schemas.microsoft.com/office/drawing/2014/main" id="{361FF8FD-8BE0-43CB-B64E-514D6457B43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5" name="Freeform 15">
              <a:extLst>
                <a:ext uri="{FF2B5EF4-FFF2-40B4-BE49-F238E27FC236}">
                  <a16:creationId xmlns:a16="http://schemas.microsoft.com/office/drawing/2014/main" id="{60532536-16E3-4E30-A89C-BA6CB4CF3A0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6" name="Freeform 16">
              <a:extLst>
                <a:ext uri="{FF2B5EF4-FFF2-40B4-BE49-F238E27FC236}">
                  <a16:creationId xmlns:a16="http://schemas.microsoft.com/office/drawing/2014/main" id="{DD86D245-2D8E-4DAE-9D6A-64F45E83C24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6097" name="Freeform 17">
              <a:extLst>
                <a:ext uri="{FF2B5EF4-FFF2-40B4-BE49-F238E27FC236}">
                  <a16:creationId xmlns:a16="http://schemas.microsoft.com/office/drawing/2014/main" id="{242A3A16-37FE-4C08-B735-350A94E759E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AE3EABFF-0D15-4489-84A5-099F83AC8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6099" name="Rectangle 19">
            <a:extLst>
              <a:ext uri="{FF2B5EF4-FFF2-40B4-BE49-F238E27FC236}">
                <a16:creationId xmlns:a16="http://schemas.microsoft.com/office/drawing/2014/main" id="{31664478-BBB2-495F-B92C-0C388AAE9D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5D35A399-4513-462B-8BFC-BE8BF2AF6B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 altLang="sl-SI"/>
          </a:p>
        </p:txBody>
      </p:sp>
      <p:sp>
        <p:nvSpPr>
          <p:cNvPr id="46101" name="Rectangle 21">
            <a:extLst>
              <a:ext uri="{FF2B5EF4-FFF2-40B4-BE49-F238E27FC236}">
                <a16:creationId xmlns:a16="http://schemas.microsoft.com/office/drawing/2014/main" id="{50D261D0-5A49-421C-BBA6-BEDC1FF50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ED53C5-5007-401D-AFD6-73E5A2B6261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7D1ED552-F580-4A7C-B373-444287B3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1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1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1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1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10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D3EE51-0848-4C7E-A372-3E350E896D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736725"/>
          </a:xfrm>
        </p:spPr>
        <p:txBody>
          <a:bodyPr/>
          <a:lstStyle/>
          <a:p>
            <a:r>
              <a:rPr lang="sl-SI" altLang="sl-SI">
                <a:latin typeface="Britannic Bold" panose="020B0903060703020204" pitchFamily="34" charset="0"/>
              </a:rPr>
              <a:t>Depresija</a:t>
            </a:r>
            <a:br>
              <a:rPr lang="sl-SI" altLang="sl-SI">
                <a:latin typeface="Britannic Bold" panose="020B0903060703020204" pitchFamily="34" charset="0"/>
              </a:rPr>
            </a:br>
            <a:r>
              <a:rPr lang="sl-SI" altLang="sl-SI" sz="36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anose="020B0903060703020204" pitchFamily="34" charset="0"/>
              </a:rPr>
              <a:t>Mnogo več kot le žalost…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5AF41B7-D890-47EC-9596-C554A424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2232025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1AA9FB5-C347-4BD9-87A0-74A181F9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Kaj je depresija?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E62CB6E-50DB-428C-A114-69789C2E0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bolezen, ki negativno vpliva na kakovost človekovega življenja </a:t>
            </a:r>
          </a:p>
          <a:p>
            <a:r>
              <a:rPr lang="en-GB" altLang="sl-SI"/>
              <a:t>posledica kemičnega neravnovesja v možganih </a:t>
            </a:r>
            <a:endParaRPr lang="sl-SI" altLang="sl-SI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26B209D6-241E-4DDE-929F-830DAF35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23241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1D1978E-3451-4D90-AC44-6505BBF21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Simptomi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A75AB6A-7BD4-44E9-A611-81A23733F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potlačeno, žalostno, depresivno razpoloženje</a:t>
            </a:r>
          </a:p>
          <a:p>
            <a:r>
              <a:rPr lang="sl-SI" altLang="sl-SI"/>
              <a:t>izguba veselja in zanimanja za prijetne stvari</a:t>
            </a:r>
          </a:p>
          <a:p>
            <a:r>
              <a:rPr lang="sl-SI" altLang="sl-SI"/>
              <a:t>vznemirjenost, razdražljivost, jeza</a:t>
            </a:r>
          </a:p>
          <a:p>
            <a:r>
              <a:rPr lang="sl-SI" altLang="sl-SI"/>
              <a:t>utrujenost</a:t>
            </a:r>
          </a:p>
          <a:p>
            <a:r>
              <a:rPr lang="sl-SI" altLang="sl-SI"/>
              <a:t>motnje koncentracije, pozornosti in spomina,</a:t>
            </a:r>
          </a:p>
          <a:p>
            <a:r>
              <a:rPr lang="sl-SI" altLang="sl-SI"/>
              <a:t>občutki krivde, nesposobnosti in manjvrednosti,</a:t>
            </a:r>
            <a:br>
              <a:rPr lang="sl-SI" altLang="sl-SI"/>
            </a:br>
            <a:r>
              <a:rPr lang="sl-SI" altLang="sl-SI"/>
              <a:t>različni telesni znaki 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F230353-AE16-4D9E-96B5-E8924A25D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Vzroki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AF96DBA-4BB8-4B98-984C-0BC634468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Dednost</a:t>
            </a:r>
          </a:p>
          <a:p>
            <a:r>
              <a:rPr lang="sl-SI" altLang="sl-SI"/>
              <a:t>Kemija v možganih</a:t>
            </a:r>
          </a:p>
          <a:p>
            <a:r>
              <a:rPr lang="sl-SI" altLang="sl-SI"/>
              <a:t>Značaj</a:t>
            </a:r>
          </a:p>
          <a:p>
            <a:r>
              <a:rPr lang="sl-SI" altLang="sl-SI"/>
              <a:t>Telesne bolezni</a:t>
            </a:r>
          </a:p>
          <a:p>
            <a:r>
              <a:rPr lang="sl-SI" altLang="sl-SI"/>
              <a:t>Stresni dogodki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22FC4DD1-F3E7-4E9A-84A4-01CA5F25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3639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A470326-5469-43D1-8C16-064A93BB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Kdo lahko zboli?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A86E36D-34F6-4CDA-87C6-78170C1FC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r>
              <a:rPr lang="en-GB" altLang="sl-SI"/>
              <a:t>e</a:t>
            </a:r>
            <a:r>
              <a:rPr lang="sl-SI" altLang="sl-SI"/>
              <a:t>den</a:t>
            </a:r>
            <a:r>
              <a:rPr lang="en-GB" altLang="sl-SI"/>
              <a:t> izmed šestih ljudi</a:t>
            </a:r>
            <a:r>
              <a:rPr lang="sl-SI" altLang="sl-SI"/>
              <a:t> </a:t>
            </a:r>
          </a:p>
          <a:p>
            <a:r>
              <a:rPr lang="sl-SI" altLang="sl-SI"/>
              <a:t>Otroci, mladostniki, starejši.. Vse starosti.</a:t>
            </a:r>
          </a:p>
          <a:p>
            <a:r>
              <a:rPr lang="en-GB" altLang="sl-SI"/>
              <a:t>trenutno v svetu depresivnih 100 milijonov ljudi</a:t>
            </a:r>
            <a:r>
              <a:rPr lang="sl-SI" altLang="sl-SI"/>
              <a:t> 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C61DCCF7-653C-40F9-AA63-11D6D2BE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58AE005-0D1D-4021-913F-6C0E0CF66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Depresija pri ženskah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8D12121-E39A-4D49-8D7B-5A571BCDA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r>
              <a:rPr lang="sl-SI" altLang="sl-SI"/>
              <a:t>V nosečnosti</a:t>
            </a:r>
          </a:p>
          <a:p>
            <a:r>
              <a:rPr lang="sl-SI" altLang="sl-SI"/>
              <a:t>Po porodu</a:t>
            </a:r>
          </a:p>
          <a:p>
            <a:r>
              <a:rPr lang="sl-SI" altLang="sl-SI"/>
              <a:t>V menopavzi</a:t>
            </a:r>
          </a:p>
          <a:p>
            <a:r>
              <a:rPr lang="sl-SI" altLang="sl-SI"/>
              <a:t>Je pogostejša kot pri moških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E9C25921-DB84-4DC8-A48D-F2A1A88A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956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0D999F6-D23C-4D5B-BD6B-2593B0C05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Depresija pri moških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BB66AB1-111E-46FF-AB41-9F80B08A7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GB" altLang="sl-SI"/>
              <a:t>pretirana telesna dejavnost,</a:t>
            </a:r>
          </a:p>
          <a:p>
            <a:r>
              <a:rPr lang="en-GB" altLang="sl-SI"/>
              <a:t>nasilnost,</a:t>
            </a:r>
            <a:r>
              <a:rPr lang="sl-SI" altLang="sl-SI"/>
              <a:t> napadi jeze, zloraba alkohola,</a:t>
            </a:r>
            <a:endParaRPr lang="en-GB" altLang="sl-SI"/>
          </a:p>
          <a:p>
            <a:r>
              <a:rPr lang="en-GB" altLang="sl-SI"/>
              <a:t>vedenje, ki je podobno disocialni osebnostni motnji</a:t>
            </a:r>
            <a:r>
              <a:rPr lang="sl-SI" altLang="sl-SI"/>
              <a:t> 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D86528B0-D737-4E0B-9D21-0412422A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36718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00DF934-2D57-4675-A069-E895F5E5A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Zdravljenje depresije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BAA11A0-4D1E-4497-B3BB-77CBB4AE8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r>
              <a:rPr lang="sl-SI" altLang="sl-SI"/>
              <a:t>Z antidepresivi</a:t>
            </a:r>
          </a:p>
          <a:p>
            <a:r>
              <a:rPr lang="sl-SI" altLang="sl-SI"/>
              <a:t>Telesna dejavnost ( npr.: plesna terapija)</a:t>
            </a:r>
          </a:p>
          <a:p>
            <a:r>
              <a:rPr lang="sl-SI" altLang="sl-SI"/>
              <a:t>Zelišča (šentjanževka)</a:t>
            </a:r>
          </a:p>
          <a:p>
            <a:r>
              <a:rPr lang="sl-SI" altLang="sl-SI"/>
              <a:t>Psihoterapija</a:t>
            </a:r>
          </a:p>
          <a:p>
            <a:r>
              <a:rPr lang="sl-SI" altLang="sl-SI"/>
              <a:t>Drugo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2186E2A6-8B8E-4EBB-BD82-18B58D4D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5">
            <a:extLst>
              <a:ext uri="{FF2B5EF4-FFF2-40B4-BE49-F238E27FC236}">
                <a16:creationId xmlns:a16="http://schemas.microsoft.com/office/drawing/2014/main" id="{2BF26BC2-2705-421B-9A1A-EA1541A9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28575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72DBA2B-0657-4926-87E6-57D1723E2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Kako si pomagamo sami?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6FDEF57-625B-4AA6-A747-952C2215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Postavitev realnih ciljev</a:t>
            </a:r>
          </a:p>
          <a:p>
            <a:r>
              <a:rPr lang="sl-SI" altLang="sl-SI"/>
              <a:t>Druženje, zaupanje</a:t>
            </a:r>
          </a:p>
          <a:p>
            <a:r>
              <a:rPr lang="sl-SI" altLang="sl-SI"/>
              <a:t>Zmerna telesna vadba</a:t>
            </a:r>
          </a:p>
          <a:p>
            <a:r>
              <a:rPr lang="sl-SI" altLang="sl-SI"/>
              <a:t>Dopuščanje pomoči drugih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AD100DC8-C34C-4C50-8764-13DA9725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8775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F49D90F6-04C0-4866-A4C5-CFB9772B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28082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kipno delo">
  <a:themeElements>
    <a:clrScheme name="Ekipno delo 10">
      <a:dk1>
        <a:srgbClr val="000000"/>
      </a:dk1>
      <a:lt1>
        <a:srgbClr val="E0EBF6"/>
      </a:lt1>
      <a:dk2>
        <a:srgbClr val="5086D6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Ekipno del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kipno delo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no delo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no delo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ipno delo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ipno delo 10">
        <a:dk1>
          <a:srgbClr val="000000"/>
        </a:dk1>
        <a:lt1>
          <a:srgbClr val="E0EBF6"/>
        </a:lt1>
        <a:dk2>
          <a:srgbClr val="5086D6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0</TotalTime>
  <Words>160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Britannic Bold</vt:lpstr>
      <vt:lpstr>Garamond</vt:lpstr>
      <vt:lpstr>Ekipno delo</vt:lpstr>
      <vt:lpstr>Depresija Mnogo več kot le žalost…</vt:lpstr>
      <vt:lpstr>Kaj je depresija?</vt:lpstr>
      <vt:lpstr>Simptomi</vt:lpstr>
      <vt:lpstr>Vzroki</vt:lpstr>
      <vt:lpstr>Kdo lahko zboli?</vt:lpstr>
      <vt:lpstr>Depresija pri ženskah</vt:lpstr>
      <vt:lpstr>Depresija pri moških</vt:lpstr>
      <vt:lpstr>Zdravljenje depresije</vt:lpstr>
      <vt:lpstr>Kako si pomagamo sami?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2019-06-03T09:06:26Z</dcterms:created>
  <dcterms:modified xsi:type="dcterms:W3CDTF">2019-06-03T09:06:26Z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