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man Old Style" panose="020506040505050202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Bookman Old Style" panose="020506040505050202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Bookman Old Style" panose="020506040505050202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Bookman Old Style" panose="020506040505050202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Bookman Old Style" panose="020506040505050202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man Old Style" panose="020506040505050202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man Old Style" panose="020506040505050202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man Old Style" panose="020506040505050202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man Old Style" panose="020506040505050202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20"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E0B901-918F-4976-9C45-27709C942564}"/>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F43005E8-7A2A-4518-A8F5-FDD2D78FF50C}"/>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62D5E2A7-B407-4484-88CE-7AB2E37C5537}"/>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CEF77D93-AA09-4B66-B18C-C62B9AABD020}"/>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a:extLst>
              <a:ext uri="{FF2B5EF4-FFF2-40B4-BE49-F238E27FC236}">
                <a16:creationId xmlns:a16="http://schemas.microsoft.com/office/drawing/2014/main" id="{D5176859-FBCD-447E-8145-0A6369357923}"/>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A31D3A0A-5B32-4BDD-AE42-9D79209EE339}"/>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C6F0B788-CFE0-4484-A3FF-F0EAED0D27B3}"/>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9FCA08DF-4E9C-4958-AFD6-157BE0DC2641}"/>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a:extLst>
              <a:ext uri="{FF2B5EF4-FFF2-40B4-BE49-F238E27FC236}">
                <a16:creationId xmlns:a16="http://schemas.microsoft.com/office/drawing/2014/main" id="{5FBAADA6-CC27-4CEB-A56C-BFC310D571EC}"/>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a:extLst>
              <a:ext uri="{FF2B5EF4-FFF2-40B4-BE49-F238E27FC236}">
                <a16:creationId xmlns:a16="http://schemas.microsoft.com/office/drawing/2014/main" id="{C700F6D6-A6A0-4161-9D6F-C2ECDAC621B7}"/>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a:extLst>
              <a:ext uri="{FF2B5EF4-FFF2-40B4-BE49-F238E27FC236}">
                <a16:creationId xmlns:a16="http://schemas.microsoft.com/office/drawing/2014/main" id="{45E35162-D5B9-4A73-821C-E663C71A3A9A}"/>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a:extLst>
              <a:ext uri="{FF2B5EF4-FFF2-40B4-BE49-F238E27FC236}">
                <a16:creationId xmlns:a16="http://schemas.microsoft.com/office/drawing/2014/main" id="{2F2D8BE2-1466-49E8-AE20-61B8FDFC82E7}"/>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a:extLst>
              <a:ext uri="{FF2B5EF4-FFF2-40B4-BE49-F238E27FC236}">
                <a16:creationId xmlns:a16="http://schemas.microsoft.com/office/drawing/2014/main" id="{E7E1F676-C19E-4C83-AA4B-735D2D8B256C}"/>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a:extLst>
              <a:ext uri="{FF2B5EF4-FFF2-40B4-BE49-F238E27FC236}">
                <a16:creationId xmlns:a16="http://schemas.microsoft.com/office/drawing/2014/main" id="{1182D279-EF86-4D2F-8CF1-881D810F8F59}"/>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a:extLst>
              <a:ext uri="{FF2B5EF4-FFF2-40B4-BE49-F238E27FC236}">
                <a16:creationId xmlns:a16="http://schemas.microsoft.com/office/drawing/2014/main" id="{6382A266-B596-4C85-AD6A-72FFB60F797E}"/>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a:extLst>
              <a:ext uri="{FF2B5EF4-FFF2-40B4-BE49-F238E27FC236}">
                <a16:creationId xmlns:a16="http://schemas.microsoft.com/office/drawing/2014/main" id="{4CD6EEC1-875B-42E8-BC2E-118CA22A9F08}"/>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50051C8D-6DE6-40D7-9110-E08526769A8F}"/>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23005209-2B87-4CB3-9C1E-D90FB0640E74}" type="datetimeFigureOut">
              <a:rPr lang="en-US"/>
              <a:pPr>
                <a:defRPr/>
              </a:pPr>
              <a:t>6/3/2019</a:t>
            </a:fld>
            <a:endParaRPr lang="en-US" dirty="0"/>
          </a:p>
        </p:txBody>
      </p:sp>
      <p:sp>
        <p:nvSpPr>
          <p:cNvPr id="23" name="Footer Placeholder 16">
            <a:extLst>
              <a:ext uri="{FF2B5EF4-FFF2-40B4-BE49-F238E27FC236}">
                <a16:creationId xmlns:a16="http://schemas.microsoft.com/office/drawing/2014/main" id="{67868236-4E1F-4590-A400-262A71D088B9}"/>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a:extLst>
              <a:ext uri="{FF2B5EF4-FFF2-40B4-BE49-F238E27FC236}">
                <a16:creationId xmlns:a16="http://schemas.microsoft.com/office/drawing/2014/main" id="{6ABB8074-F67D-4F44-A72F-A921276EB7A0}"/>
              </a:ext>
            </a:extLst>
          </p:cNvPr>
          <p:cNvSpPr>
            <a:spLocks noGrp="1"/>
          </p:cNvSpPr>
          <p:nvPr>
            <p:ph type="sldNum" sz="quarter" idx="12"/>
          </p:nvPr>
        </p:nvSpPr>
        <p:spPr bwMode="auto">
          <a:xfrm>
            <a:off x="1325563" y="4929188"/>
            <a:ext cx="609600" cy="517525"/>
          </a:xfrm>
        </p:spPr>
        <p:txBody>
          <a:bodyPr/>
          <a:lstStyle>
            <a:lvl1pPr>
              <a:defRPr/>
            </a:lvl1pPr>
          </a:lstStyle>
          <a:p>
            <a:fld id="{282B8FF5-EF65-4BA7-8FCB-28F410926ADE}" type="slidenum">
              <a:rPr lang="en-US" altLang="sl-SI"/>
              <a:pPr/>
              <a:t>‹#›</a:t>
            </a:fld>
            <a:endParaRPr lang="en-US" altLang="sl-SI"/>
          </a:p>
        </p:txBody>
      </p:sp>
    </p:spTree>
    <p:extLst>
      <p:ext uri="{BB962C8B-B14F-4D97-AF65-F5344CB8AC3E}">
        <p14:creationId xmlns:p14="http://schemas.microsoft.com/office/powerpoint/2010/main" val="30814187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ADE81-108C-47D8-8EC7-D66EC7C4FD23}"/>
              </a:ext>
            </a:extLst>
          </p:cNvPr>
          <p:cNvSpPr>
            <a:spLocks noGrp="1"/>
          </p:cNvSpPr>
          <p:nvPr>
            <p:ph type="dt" sz="half" idx="10"/>
          </p:nvPr>
        </p:nvSpPr>
        <p:spPr/>
        <p:txBody>
          <a:bodyPr/>
          <a:lstStyle>
            <a:lvl1pPr>
              <a:defRPr/>
            </a:lvl1pPr>
          </a:lstStyle>
          <a:p>
            <a:pPr>
              <a:defRPr/>
            </a:pPr>
            <a:fld id="{1D91FE03-F183-446D-9906-13348A89C448}" type="datetimeFigureOut">
              <a:rPr lang="en-US"/>
              <a:pPr>
                <a:defRPr/>
              </a:pPr>
              <a:t>6/3/2019</a:t>
            </a:fld>
            <a:endParaRPr lang="en-US"/>
          </a:p>
        </p:txBody>
      </p:sp>
      <p:sp>
        <p:nvSpPr>
          <p:cNvPr id="5" name="Footer Placeholder 4">
            <a:extLst>
              <a:ext uri="{FF2B5EF4-FFF2-40B4-BE49-F238E27FC236}">
                <a16:creationId xmlns:a16="http://schemas.microsoft.com/office/drawing/2014/main" id="{964BF20B-6572-4A93-ABD9-62477DE96F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24FCBD-0798-428A-B433-2867ED1D66E6}"/>
              </a:ext>
            </a:extLst>
          </p:cNvPr>
          <p:cNvSpPr>
            <a:spLocks noGrp="1"/>
          </p:cNvSpPr>
          <p:nvPr>
            <p:ph type="sldNum" sz="quarter" idx="12"/>
          </p:nvPr>
        </p:nvSpPr>
        <p:spPr/>
        <p:txBody>
          <a:bodyPr/>
          <a:lstStyle>
            <a:lvl1pPr>
              <a:defRPr/>
            </a:lvl1pPr>
          </a:lstStyle>
          <a:p>
            <a:fld id="{CCAEAE5F-FBD6-43DB-B68B-6E49FD9F0128}" type="slidenum">
              <a:rPr lang="en-US" altLang="sl-SI"/>
              <a:pPr/>
              <a:t>‹#›</a:t>
            </a:fld>
            <a:endParaRPr lang="en-US" altLang="sl-SI"/>
          </a:p>
        </p:txBody>
      </p:sp>
    </p:spTree>
    <p:extLst>
      <p:ext uri="{BB962C8B-B14F-4D97-AF65-F5344CB8AC3E}">
        <p14:creationId xmlns:p14="http://schemas.microsoft.com/office/powerpoint/2010/main" val="123831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D3FDC-924D-40FD-9221-DE8A50F11DA9}"/>
              </a:ext>
            </a:extLst>
          </p:cNvPr>
          <p:cNvSpPr>
            <a:spLocks noGrp="1"/>
          </p:cNvSpPr>
          <p:nvPr>
            <p:ph type="dt" sz="half" idx="10"/>
          </p:nvPr>
        </p:nvSpPr>
        <p:spPr/>
        <p:txBody>
          <a:bodyPr/>
          <a:lstStyle>
            <a:lvl1pPr>
              <a:defRPr/>
            </a:lvl1pPr>
          </a:lstStyle>
          <a:p>
            <a:pPr>
              <a:defRPr/>
            </a:pPr>
            <a:fld id="{09926279-BFF2-4C37-BD25-DD3BB64E9878}" type="datetimeFigureOut">
              <a:rPr lang="en-US"/>
              <a:pPr>
                <a:defRPr/>
              </a:pPr>
              <a:t>6/3/2019</a:t>
            </a:fld>
            <a:endParaRPr lang="en-US"/>
          </a:p>
        </p:txBody>
      </p:sp>
      <p:sp>
        <p:nvSpPr>
          <p:cNvPr id="5" name="Footer Placeholder 4">
            <a:extLst>
              <a:ext uri="{FF2B5EF4-FFF2-40B4-BE49-F238E27FC236}">
                <a16:creationId xmlns:a16="http://schemas.microsoft.com/office/drawing/2014/main" id="{EE718A04-A7D2-4693-A580-BF4FBFEFDB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D58FEB-6D95-44B7-8A50-C2B5B11F144E}"/>
              </a:ext>
            </a:extLst>
          </p:cNvPr>
          <p:cNvSpPr>
            <a:spLocks noGrp="1"/>
          </p:cNvSpPr>
          <p:nvPr>
            <p:ph type="sldNum" sz="quarter" idx="12"/>
          </p:nvPr>
        </p:nvSpPr>
        <p:spPr/>
        <p:txBody>
          <a:bodyPr/>
          <a:lstStyle>
            <a:lvl1pPr>
              <a:defRPr/>
            </a:lvl1pPr>
          </a:lstStyle>
          <a:p>
            <a:fld id="{17FD8FE2-B9BD-48F2-A9D3-F665AB18FE72}" type="slidenum">
              <a:rPr lang="en-US" altLang="sl-SI"/>
              <a:pPr/>
              <a:t>‹#›</a:t>
            </a:fld>
            <a:endParaRPr lang="en-US" altLang="sl-SI"/>
          </a:p>
        </p:txBody>
      </p:sp>
    </p:spTree>
    <p:extLst>
      <p:ext uri="{BB962C8B-B14F-4D97-AF65-F5344CB8AC3E}">
        <p14:creationId xmlns:p14="http://schemas.microsoft.com/office/powerpoint/2010/main" val="182616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ED8BFE66-9491-44DE-9B89-8508434E7B1D}"/>
              </a:ext>
            </a:extLst>
          </p:cNvPr>
          <p:cNvSpPr>
            <a:spLocks noGrp="1"/>
          </p:cNvSpPr>
          <p:nvPr>
            <p:ph type="dt" sz="half" idx="10"/>
          </p:nvPr>
        </p:nvSpPr>
        <p:spPr/>
        <p:txBody>
          <a:bodyPr rtlCol="0"/>
          <a:lstStyle>
            <a:lvl1pPr>
              <a:defRPr/>
            </a:lvl1pPr>
          </a:lstStyle>
          <a:p>
            <a:pPr>
              <a:defRPr/>
            </a:pPr>
            <a:fld id="{8C900B3B-A4BD-42F3-895F-E8F932D52840}" type="datetimeFigureOut">
              <a:rPr lang="en-US"/>
              <a:pPr>
                <a:defRPr/>
              </a:pPr>
              <a:t>6/3/2019</a:t>
            </a:fld>
            <a:endParaRPr lang="en-US"/>
          </a:p>
        </p:txBody>
      </p:sp>
      <p:sp>
        <p:nvSpPr>
          <p:cNvPr id="5" name="Slide Number Placeholder 8">
            <a:extLst>
              <a:ext uri="{FF2B5EF4-FFF2-40B4-BE49-F238E27FC236}">
                <a16:creationId xmlns:a16="http://schemas.microsoft.com/office/drawing/2014/main" id="{E2EA62F1-A36E-4D7A-B7F3-668E7519CCA0}"/>
              </a:ext>
            </a:extLst>
          </p:cNvPr>
          <p:cNvSpPr>
            <a:spLocks noGrp="1"/>
          </p:cNvSpPr>
          <p:nvPr>
            <p:ph type="sldNum" sz="quarter" idx="11"/>
          </p:nvPr>
        </p:nvSpPr>
        <p:spPr/>
        <p:txBody>
          <a:bodyPr/>
          <a:lstStyle>
            <a:lvl1pPr>
              <a:defRPr/>
            </a:lvl1pPr>
          </a:lstStyle>
          <a:p>
            <a:fld id="{88FAFC04-1152-4F0B-B452-10C0B9CD8A39}" type="slidenum">
              <a:rPr lang="en-US" altLang="sl-SI"/>
              <a:pPr/>
              <a:t>‹#›</a:t>
            </a:fld>
            <a:endParaRPr lang="en-US" altLang="sl-SI"/>
          </a:p>
        </p:txBody>
      </p:sp>
      <p:sp>
        <p:nvSpPr>
          <p:cNvPr id="6" name="Footer Placeholder 9">
            <a:extLst>
              <a:ext uri="{FF2B5EF4-FFF2-40B4-BE49-F238E27FC236}">
                <a16:creationId xmlns:a16="http://schemas.microsoft.com/office/drawing/2014/main" id="{C681706D-7558-4977-8FFC-D0BA1E3FB211}"/>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0437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030D8C-D4A9-49FA-8A23-9B73CE5B2ED6}"/>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B85C736E-E2C4-4E57-808C-ED363FA72EBB}"/>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4BB39FA8-4E26-4A83-8B57-4F4236372002}"/>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38A4C9E2-8383-4A1D-9195-E1D124251721}"/>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a:extLst>
              <a:ext uri="{FF2B5EF4-FFF2-40B4-BE49-F238E27FC236}">
                <a16:creationId xmlns:a16="http://schemas.microsoft.com/office/drawing/2014/main" id="{53A7E21E-4A4B-4080-99B9-8A9C83AF9805}"/>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3F73C754-0414-4576-A893-D9067A176563}"/>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E3568602-3511-420F-AD8F-74BA03B75B9C}"/>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BA0A9DBB-62EA-4D64-AC60-A66AB50D3F2F}"/>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F145EE72-D98A-45AF-87EE-2FF859DBC2E8}"/>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C4A72657-E2B6-47C1-9D1F-18CA80FB88D2}"/>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a:extLst>
              <a:ext uri="{FF2B5EF4-FFF2-40B4-BE49-F238E27FC236}">
                <a16:creationId xmlns:a16="http://schemas.microsoft.com/office/drawing/2014/main" id="{E95CC50E-4F0C-48A6-B9FB-F59BE7027137}"/>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a:extLst>
              <a:ext uri="{FF2B5EF4-FFF2-40B4-BE49-F238E27FC236}">
                <a16:creationId xmlns:a16="http://schemas.microsoft.com/office/drawing/2014/main" id="{5ABB0156-BAA1-4481-8BC8-739A74AC1914}"/>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a:extLst>
              <a:ext uri="{FF2B5EF4-FFF2-40B4-BE49-F238E27FC236}">
                <a16:creationId xmlns:a16="http://schemas.microsoft.com/office/drawing/2014/main" id="{C7805972-0EE7-431B-9D0C-3F37454191D7}"/>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a:extLst>
              <a:ext uri="{FF2B5EF4-FFF2-40B4-BE49-F238E27FC236}">
                <a16:creationId xmlns:a16="http://schemas.microsoft.com/office/drawing/2014/main" id="{6C8E431D-CA7A-48F1-AA9F-6F2146C0A18A}"/>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a:extLst>
              <a:ext uri="{FF2B5EF4-FFF2-40B4-BE49-F238E27FC236}">
                <a16:creationId xmlns:a16="http://schemas.microsoft.com/office/drawing/2014/main" id="{87AF696F-CD79-48BB-926A-414288D0DC00}"/>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C848CD05-576B-4026-8D66-375706AD0D80}"/>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914C8E35-5933-4008-9E1E-B0910CF4469E}"/>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DE1A1A21-7318-4C11-9B50-2A6918468C7A}" type="datetimeFigureOut">
              <a:rPr lang="en-US"/>
              <a:pPr>
                <a:defRPr/>
              </a:pPr>
              <a:t>6/3/2019</a:t>
            </a:fld>
            <a:endParaRPr lang="en-US"/>
          </a:p>
        </p:txBody>
      </p:sp>
      <p:sp>
        <p:nvSpPr>
          <p:cNvPr id="21" name="Footer Placeholder 4">
            <a:extLst>
              <a:ext uri="{FF2B5EF4-FFF2-40B4-BE49-F238E27FC236}">
                <a16:creationId xmlns:a16="http://schemas.microsoft.com/office/drawing/2014/main" id="{00FCB191-EBF6-42EF-923D-958963A1472B}"/>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DD0B13AB-BA92-4737-966D-93E7CB185D07}"/>
              </a:ext>
            </a:extLst>
          </p:cNvPr>
          <p:cNvSpPr>
            <a:spLocks noGrp="1"/>
          </p:cNvSpPr>
          <p:nvPr>
            <p:ph type="sldNum" sz="quarter" idx="12"/>
          </p:nvPr>
        </p:nvSpPr>
        <p:spPr bwMode="auto">
          <a:xfrm>
            <a:off x="1339850" y="4929188"/>
            <a:ext cx="609600" cy="517525"/>
          </a:xfrm>
        </p:spPr>
        <p:txBody>
          <a:bodyPr/>
          <a:lstStyle>
            <a:lvl1pPr>
              <a:defRPr/>
            </a:lvl1pPr>
          </a:lstStyle>
          <a:p>
            <a:fld id="{B0C7BC4C-1299-4ADF-9C9D-FABA02263AB1}" type="slidenum">
              <a:rPr lang="en-US" altLang="sl-SI"/>
              <a:pPr/>
              <a:t>‹#›</a:t>
            </a:fld>
            <a:endParaRPr lang="en-US" altLang="sl-SI"/>
          </a:p>
        </p:txBody>
      </p:sp>
    </p:spTree>
    <p:extLst>
      <p:ext uri="{BB962C8B-B14F-4D97-AF65-F5344CB8AC3E}">
        <p14:creationId xmlns:p14="http://schemas.microsoft.com/office/powerpoint/2010/main" val="21065008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9F1869-8CC1-4127-B1E9-EE5FF35F0C51}"/>
              </a:ext>
            </a:extLst>
          </p:cNvPr>
          <p:cNvSpPr>
            <a:spLocks noGrp="1"/>
          </p:cNvSpPr>
          <p:nvPr>
            <p:ph type="dt" sz="half" idx="10"/>
          </p:nvPr>
        </p:nvSpPr>
        <p:spPr/>
        <p:txBody>
          <a:bodyPr/>
          <a:lstStyle>
            <a:lvl1pPr>
              <a:defRPr/>
            </a:lvl1pPr>
          </a:lstStyle>
          <a:p>
            <a:pPr>
              <a:defRPr/>
            </a:pPr>
            <a:fld id="{45886EF0-9A2A-4660-9235-48CDE1B429D1}" type="datetimeFigureOut">
              <a:rPr lang="en-US"/>
              <a:pPr>
                <a:defRPr/>
              </a:pPr>
              <a:t>6/3/2019</a:t>
            </a:fld>
            <a:endParaRPr lang="en-US"/>
          </a:p>
        </p:txBody>
      </p:sp>
      <p:sp>
        <p:nvSpPr>
          <p:cNvPr id="6" name="Footer Placeholder 5">
            <a:extLst>
              <a:ext uri="{FF2B5EF4-FFF2-40B4-BE49-F238E27FC236}">
                <a16:creationId xmlns:a16="http://schemas.microsoft.com/office/drawing/2014/main" id="{901B2245-31C1-4DD2-B284-AF7AAD42E6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610F7FE-0861-4FA8-9725-87F96F532228}"/>
              </a:ext>
            </a:extLst>
          </p:cNvPr>
          <p:cNvSpPr>
            <a:spLocks noGrp="1"/>
          </p:cNvSpPr>
          <p:nvPr>
            <p:ph type="sldNum" sz="quarter" idx="12"/>
          </p:nvPr>
        </p:nvSpPr>
        <p:spPr/>
        <p:txBody>
          <a:bodyPr/>
          <a:lstStyle>
            <a:lvl1pPr>
              <a:defRPr/>
            </a:lvl1pPr>
          </a:lstStyle>
          <a:p>
            <a:fld id="{848CAAB4-5F80-4F45-A7CF-EC49AA0A5E9F}" type="slidenum">
              <a:rPr lang="en-US" altLang="sl-SI"/>
              <a:pPr/>
              <a:t>‹#›</a:t>
            </a:fld>
            <a:endParaRPr lang="en-US" altLang="sl-SI"/>
          </a:p>
        </p:txBody>
      </p:sp>
    </p:spTree>
    <p:extLst>
      <p:ext uri="{BB962C8B-B14F-4D97-AF65-F5344CB8AC3E}">
        <p14:creationId xmlns:p14="http://schemas.microsoft.com/office/powerpoint/2010/main" val="1292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591D7AAC-1EAD-422B-8FB9-D28ABA530532}"/>
              </a:ext>
            </a:extLst>
          </p:cNvPr>
          <p:cNvSpPr>
            <a:spLocks noGrp="1"/>
          </p:cNvSpPr>
          <p:nvPr>
            <p:ph type="dt" sz="half" idx="10"/>
          </p:nvPr>
        </p:nvSpPr>
        <p:spPr/>
        <p:txBody>
          <a:bodyPr/>
          <a:lstStyle>
            <a:lvl1pPr>
              <a:defRPr/>
            </a:lvl1pPr>
          </a:lstStyle>
          <a:p>
            <a:pPr>
              <a:defRPr/>
            </a:pPr>
            <a:fld id="{E2EA53B4-DD34-4734-AC42-9D0F76A36211}" type="datetimeFigureOut">
              <a:rPr lang="en-US"/>
              <a:pPr>
                <a:defRPr/>
              </a:pPr>
              <a:t>6/3/2019</a:t>
            </a:fld>
            <a:endParaRPr lang="en-US"/>
          </a:p>
        </p:txBody>
      </p:sp>
      <p:sp>
        <p:nvSpPr>
          <p:cNvPr id="8" name="Footer Placeholder 7">
            <a:extLst>
              <a:ext uri="{FF2B5EF4-FFF2-40B4-BE49-F238E27FC236}">
                <a16:creationId xmlns:a16="http://schemas.microsoft.com/office/drawing/2014/main" id="{1B795D74-2C29-4B9B-BBA8-02501B6245C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1EA676F8-2AE2-47CD-816D-B03488B93343}"/>
              </a:ext>
            </a:extLst>
          </p:cNvPr>
          <p:cNvSpPr>
            <a:spLocks noGrp="1"/>
          </p:cNvSpPr>
          <p:nvPr>
            <p:ph type="sldNum" sz="quarter" idx="12"/>
          </p:nvPr>
        </p:nvSpPr>
        <p:spPr/>
        <p:txBody>
          <a:bodyPr/>
          <a:lstStyle>
            <a:lvl1pPr>
              <a:defRPr/>
            </a:lvl1pPr>
          </a:lstStyle>
          <a:p>
            <a:fld id="{01B6507F-01B0-412B-8E47-1F82CB1D6EFF}" type="slidenum">
              <a:rPr lang="en-US" altLang="sl-SI"/>
              <a:pPr/>
              <a:t>‹#›</a:t>
            </a:fld>
            <a:endParaRPr lang="en-US" altLang="sl-SI"/>
          </a:p>
        </p:txBody>
      </p:sp>
    </p:spTree>
    <p:extLst>
      <p:ext uri="{BB962C8B-B14F-4D97-AF65-F5344CB8AC3E}">
        <p14:creationId xmlns:p14="http://schemas.microsoft.com/office/powerpoint/2010/main" val="185720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AE7C5E25-6385-4AAC-B6BB-072A65BAF87E}"/>
              </a:ext>
            </a:extLst>
          </p:cNvPr>
          <p:cNvSpPr>
            <a:spLocks noGrp="1"/>
          </p:cNvSpPr>
          <p:nvPr>
            <p:ph type="dt" sz="half" idx="10"/>
          </p:nvPr>
        </p:nvSpPr>
        <p:spPr/>
        <p:txBody>
          <a:bodyPr rtlCol="0"/>
          <a:lstStyle>
            <a:lvl1pPr>
              <a:defRPr/>
            </a:lvl1pPr>
          </a:lstStyle>
          <a:p>
            <a:pPr>
              <a:defRPr/>
            </a:pPr>
            <a:fld id="{1D39A630-489A-4D8C-AA10-4F8D1AB4050E}" type="datetimeFigureOut">
              <a:rPr lang="en-US"/>
              <a:pPr>
                <a:defRPr/>
              </a:pPr>
              <a:t>6/3/2019</a:t>
            </a:fld>
            <a:endParaRPr lang="en-US"/>
          </a:p>
        </p:txBody>
      </p:sp>
      <p:sp>
        <p:nvSpPr>
          <p:cNvPr id="4" name="Slide Number Placeholder 6">
            <a:extLst>
              <a:ext uri="{FF2B5EF4-FFF2-40B4-BE49-F238E27FC236}">
                <a16:creationId xmlns:a16="http://schemas.microsoft.com/office/drawing/2014/main" id="{88EEABC7-1F17-444F-8F79-F823AA30F6C8}"/>
              </a:ext>
            </a:extLst>
          </p:cNvPr>
          <p:cNvSpPr>
            <a:spLocks noGrp="1"/>
          </p:cNvSpPr>
          <p:nvPr>
            <p:ph type="sldNum" sz="quarter" idx="11"/>
          </p:nvPr>
        </p:nvSpPr>
        <p:spPr/>
        <p:txBody>
          <a:bodyPr/>
          <a:lstStyle>
            <a:lvl1pPr>
              <a:defRPr/>
            </a:lvl1pPr>
          </a:lstStyle>
          <a:p>
            <a:fld id="{DFE86993-BE82-45D1-82B5-E4819BC8A3D7}" type="slidenum">
              <a:rPr lang="en-US" altLang="sl-SI"/>
              <a:pPr/>
              <a:t>‹#›</a:t>
            </a:fld>
            <a:endParaRPr lang="en-US" altLang="sl-SI"/>
          </a:p>
        </p:txBody>
      </p:sp>
      <p:sp>
        <p:nvSpPr>
          <p:cNvPr id="5" name="Footer Placeholder 7">
            <a:extLst>
              <a:ext uri="{FF2B5EF4-FFF2-40B4-BE49-F238E27FC236}">
                <a16:creationId xmlns:a16="http://schemas.microsoft.com/office/drawing/2014/main" id="{68E1B9C3-A2BB-4703-B56A-25C9377222F1}"/>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56058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8BD60-6677-480B-8136-5BDAC8CE699F}"/>
              </a:ext>
            </a:extLst>
          </p:cNvPr>
          <p:cNvSpPr>
            <a:spLocks noGrp="1"/>
          </p:cNvSpPr>
          <p:nvPr>
            <p:ph type="dt" sz="half" idx="10"/>
          </p:nvPr>
        </p:nvSpPr>
        <p:spPr/>
        <p:txBody>
          <a:bodyPr/>
          <a:lstStyle>
            <a:lvl1pPr>
              <a:defRPr/>
            </a:lvl1pPr>
          </a:lstStyle>
          <a:p>
            <a:pPr>
              <a:defRPr/>
            </a:pPr>
            <a:fld id="{8E008AD0-DCB0-4FAF-837C-68419DEC6146}" type="datetimeFigureOut">
              <a:rPr lang="en-US"/>
              <a:pPr>
                <a:defRPr/>
              </a:pPr>
              <a:t>6/3/2019</a:t>
            </a:fld>
            <a:endParaRPr lang="en-US"/>
          </a:p>
        </p:txBody>
      </p:sp>
      <p:sp>
        <p:nvSpPr>
          <p:cNvPr id="3" name="Footer Placeholder 2">
            <a:extLst>
              <a:ext uri="{FF2B5EF4-FFF2-40B4-BE49-F238E27FC236}">
                <a16:creationId xmlns:a16="http://schemas.microsoft.com/office/drawing/2014/main" id="{47ED080D-A3CD-4FFD-A5FA-1D3CBFE7D31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FE87656-6F3D-428F-BBDA-FB7780B91E19}"/>
              </a:ext>
            </a:extLst>
          </p:cNvPr>
          <p:cNvSpPr>
            <a:spLocks noGrp="1"/>
          </p:cNvSpPr>
          <p:nvPr>
            <p:ph type="sldNum" sz="quarter" idx="12"/>
          </p:nvPr>
        </p:nvSpPr>
        <p:spPr/>
        <p:txBody>
          <a:bodyPr/>
          <a:lstStyle>
            <a:lvl1pPr>
              <a:defRPr/>
            </a:lvl1pPr>
          </a:lstStyle>
          <a:p>
            <a:fld id="{BED74A1B-528B-4EF3-8DC4-7F627BD84569}" type="slidenum">
              <a:rPr lang="en-US" altLang="sl-SI"/>
              <a:pPr/>
              <a:t>‹#›</a:t>
            </a:fld>
            <a:endParaRPr lang="en-US" altLang="sl-SI"/>
          </a:p>
        </p:txBody>
      </p:sp>
    </p:spTree>
    <p:extLst>
      <p:ext uri="{BB962C8B-B14F-4D97-AF65-F5344CB8AC3E}">
        <p14:creationId xmlns:p14="http://schemas.microsoft.com/office/powerpoint/2010/main" val="416070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65BE5727-CBD2-42CD-9A76-DBB2A2F98680}"/>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a:extLst>
              <a:ext uri="{FF2B5EF4-FFF2-40B4-BE49-F238E27FC236}">
                <a16:creationId xmlns:a16="http://schemas.microsoft.com/office/drawing/2014/main" id="{7CC35C10-4DD1-47C9-8050-30B81EDFB79A}"/>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17">
            <a:extLst>
              <a:ext uri="{FF2B5EF4-FFF2-40B4-BE49-F238E27FC236}">
                <a16:creationId xmlns:a16="http://schemas.microsoft.com/office/drawing/2014/main" id="{46FC6013-62DD-4171-90A0-3A4A893F3CED}"/>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8" name="Straight Connector 18">
            <a:extLst>
              <a:ext uri="{FF2B5EF4-FFF2-40B4-BE49-F238E27FC236}">
                <a16:creationId xmlns:a16="http://schemas.microsoft.com/office/drawing/2014/main" id="{D70F19B4-FB7D-4BB8-BF80-A57AF2B03CB5}"/>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9" name="Rectangle 8">
            <a:extLst>
              <a:ext uri="{FF2B5EF4-FFF2-40B4-BE49-F238E27FC236}">
                <a16:creationId xmlns:a16="http://schemas.microsoft.com/office/drawing/2014/main" id="{25D0B067-BE05-47A2-8B23-5A7CA7711007}"/>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20">
            <a:extLst>
              <a:ext uri="{FF2B5EF4-FFF2-40B4-BE49-F238E27FC236}">
                <a16:creationId xmlns:a16="http://schemas.microsoft.com/office/drawing/2014/main" id="{787440A6-6AC9-4FB3-B54B-4E3A66638AB6}"/>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1" name="Oval 10">
            <a:extLst>
              <a:ext uri="{FF2B5EF4-FFF2-40B4-BE49-F238E27FC236}">
                <a16:creationId xmlns:a16="http://schemas.microsoft.com/office/drawing/2014/main" id="{ADF2A347-F070-4723-A307-C87D4671904B}"/>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64BBC313-194E-4984-8BF7-F1ED11F28DF1}"/>
              </a:ext>
            </a:extLst>
          </p:cNvPr>
          <p:cNvSpPr>
            <a:spLocks noGrp="1"/>
          </p:cNvSpPr>
          <p:nvPr>
            <p:ph type="dt" sz="half" idx="10"/>
          </p:nvPr>
        </p:nvSpPr>
        <p:spPr/>
        <p:txBody>
          <a:bodyPr rtlCol="0"/>
          <a:lstStyle>
            <a:lvl1pPr>
              <a:defRPr/>
            </a:lvl1pPr>
          </a:lstStyle>
          <a:p>
            <a:pPr>
              <a:defRPr/>
            </a:pPr>
            <a:fld id="{5465E4DD-6852-4E87-BB53-5465827BE9DE}" type="datetimeFigureOut">
              <a:rPr lang="en-US"/>
              <a:pPr>
                <a:defRPr/>
              </a:pPr>
              <a:t>6/3/2019</a:t>
            </a:fld>
            <a:endParaRPr lang="en-US" dirty="0"/>
          </a:p>
        </p:txBody>
      </p:sp>
      <p:sp>
        <p:nvSpPr>
          <p:cNvPr id="13" name="Slide Number Placeholder 21">
            <a:extLst>
              <a:ext uri="{FF2B5EF4-FFF2-40B4-BE49-F238E27FC236}">
                <a16:creationId xmlns:a16="http://schemas.microsoft.com/office/drawing/2014/main" id="{3641D57A-B154-4A48-A7F5-6871885B43DE}"/>
              </a:ext>
            </a:extLst>
          </p:cNvPr>
          <p:cNvSpPr>
            <a:spLocks noGrp="1"/>
          </p:cNvSpPr>
          <p:nvPr>
            <p:ph type="sldNum" sz="quarter" idx="11"/>
          </p:nvPr>
        </p:nvSpPr>
        <p:spPr/>
        <p:txBody>
          <a:bodyPr/>
          <a:lstStyle>
            <a:lvl1pPr>
              <a:defRPr/>
            </a:lvl1pPr>
          </a:lstStyle>
          <a:p>
            <a:fld id="{976B4763-BE35-4F72-B028-A67233F38491}" type="slidenum">
              <a:rPr lang="en-US" altLang="sl-SI"/>
              <a:pPr/>
              <a:t>‹#›</a:t>
            </a:fld>
            <a:endParaRPr lang="en-US" altLang="sl-SI"/>
          </a:p>
        </p:txBody>
      </p:sp>
      <p:sp>
        <p:nvSpPr>
          <p:cNvPr id="14" name="Footer Placeholder 22">
            <a:extLst>
              <a:ext uri="{FF2B5EF4-FFF2-40B4-BE49-F238E27FC236}">
                <a16:creationId xmlns:a16="http://schemas.microsoft.com/office/drawing/2014/main" id="{CE4A9761-5B2E-42E0-9883-4D2EB69F9D29}"/>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88674784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1604550D-C68E-464A-8FAD-07A6649D4C1F}"/>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D01365C2-9905-42B7-9B25-850D6710B6B5}"/>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17">
            <a:extLst>
              <a:ext uri="{FF2B5EF4-FFF2-40B4-BE49-F238E27FC236}">
                <a16:creationId xmlns:a16="http://schemas.microsoft.com/office/drawing/2014/main" id="{8E5CC1D1-A39A-43B5-BFFE-FE67D61F2BB2}"/>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8" name="Rectangle 7">
            <a:extLst>
              <a:ext uri="{FF2B5EF4-FFF2-40B4-BE49-F238E27FC236}">
                <a16:creationId xmlns:a16="http://schemas.microsoft.com/office/drawing/2014/main" id="{21B99E12-D2E4-4CC9-B335-1889B7FF983D}"/>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9">
            <a:extLst>
              <a:ext uri="{FF2B5EF4-FFF2-40B4-BE49-F238E27FC236}">
                <a16:creationId xmlns:a16="http://schemas.microsoft.com/office/drawing/2014/main" id="{B77AE6ED-C8AE-4F3B-A5A3-D866BF21A05F}"/>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0" name="Straight Connector 9">
            <a:extLst>
              <a:ext uri="{FF2B5EF4-FFF2-40B4-BE49-F238E27FC236}">
                <a16:creationId xmlns:a16="http://schemas.microsoft.com/office/drawing/2014/main" id="{1BBB1915-9718-4F4E-9F8D-16F0CB761506}"/>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23">
            <a:extLst>
              <a:ext uri="{FF2B5EF4-FFF2-40B4-BE49-F238E27FC236}">
                <a16:creationId xmlns:a16="http://schemas.microsoft.com/office/drawing/2014/main" id="{21DF06B9-9BD7-450A-A75E-00E1A48DB375}"/>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04ED748B-0F56-4A4F-8B73-295DB343BA95}"/>
              </a:ext>
            </a:extLst>
          </p:cNvPr>
          <p:cNvSpPr>
            <a:spLocks noGrp="1"/>
          </p:cNvSpPr>
          <p:nvPr>
            <p:ph type="dt" sz="half" idx="10"/>
          </p:nvPr>
        </p:nvSpPr>
        <p:spPr/>
        <p:txBody>
          <a:bodyPr rtlCol="0"/>
          <a:lstStyle>
            <a:lvl1pPr>
              <a:defRPr/>
            </a:lvl1pPr>
          </a:lstStyle>
          <a:p>
            <a:pPr>
              <a:defRPr/>
            </a:pPr>
            <a:fld id="{1D907373-3755-4186-AFA1-A1D5E1E64908}" type="datetimeFigureOut">
              <a:rPr lang="en-US"/>
              <a:pPr>
                <a:defRPr/>
              </a:pPr>
              <a:t>6/3/2019</a:t>
            </a:fld>
            <a:endParaRPr lang="en-US"/>
          </a:p>
        </p:txBody>
      </p:sp>
      <p:sp>
        <p:nvSpPr>
          <p:cNvPr id="13" name="Slide Number Placeholder 17">
            <a:extLst>
              <a:ext uri="{FF2B5EF4-FFF2-40B4-BE49-F238E27FC236}">
                <a16:creationId xmlns:a16="http://schemas.microsoft.com/office/drawing/2014/main" id="{B5E0C073-D59D-4616-8A02-A3182A2F74FB}"/>
              </a:ext>
            </a:extLst>
          </p:cNvPr>
          <p:cNvSpPr>
            <a:spLocks noGrp="1"/>
          </p:cNvSpPr>
          <p:nvPr>
            <p:ph type="sldNum" sz="quarter" idx="11"/>
          </p:nvPr>
        </p:nvSpPr>
        <p:spPr/>
        <p:txBody>
          <a:bodyPr/>
          <a:lstStyle>
            <a:lvl1pPr>
              <a:defRPr/>
            </a:lvl1pPr>
          </a:lstStyle>
          <a:p>
            <a:fld id="{57879C60-AE0F-4EA2-8510-51217B74B699}" type="slidenum">
              <a:rPr lang="en-US" altLang="sl-SI"/>
              <a:pPr/>
              <a:t>‹#›</a:t>
            </a:fld>
            <a:endParaRPr lang="en-US" altLang="sl-SI"/>
          </a:p>
        </p:txBody>
      </p:sp>
      <p:sp>
        <p:nvSpPr>
          <p:cNvPr id="14" name="Footer Placeholder 20">
            <a:extLst>
              <a:ext uri="{FF2B5EF4-FFF2-40B4-BE49-F238E27FC236}">
                <a16:creationId xmlns:a16="http://schemas.microsoft.com/office/drawing/2014/main" id="{1D0D375A-7EBA-43AA-A3F7-A00558BD57E0}"/>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36438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28A75BB6-100E-4845-B433-C46EDECBEE5A}"/>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098CAA5C-667F-4EA1-9A7C-1FFA2188F968}"/>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DB844D6A-B084-41C3-BB87-91A4D0844988}"/>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4" name="Date Placeholder 13">
            <a:extLst>
              <a:ext uri="{FF2B5EF4-FFF2-40B4-BE49-F238E27FC236}">
                <a16:creationId xmlns:a16="http://schemas.microsoft.com/office/drawing/2014/main" id="{3B2ACA71-6A7F-4C49-A39D-666BDFE49EA8}"/>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14BDED15-C008-4BB0-AFAD-0716BBF9EB05}" type="datetimeFigureOut">
              <a:rPr lang="en-US"/>
              <a:pPr>
                <a:defRPr/>
              </a:pPr>
              <a:t>6/3/2019</a:t>
            </a:fld>
            <a:endParaRPr lang="en-US" dirty="0"/>
          </a:p>
        </p:txBody>
      </p:sp>
      <p:sp>
        <p:nvSpPr>
          <p:cNvPr id="3" name="Footer Placeholder 2">
            <a:extLst>
              <a:ext uri="{FF2B5EF4-FFF2-40B4-BE49-F238E27FC236}">
                <a16:creationId xmlns:a16="http://schemas.microsoft.com/office/drawing/2014/main" id="{CB94EE51-FFA1-4CC1-BA69-7A1AEB9209CA}"/>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dirty="0">
                <a:solidFill>
                  <a:schemeClr val="tx2"/>
                </a:solidFill>
                <a:latin typeface="+mn-lt"/>
                <a:cs typeface="+mn-cs"/>
              </a:defRPr>
            </a:lvl1pPr>
          </a:lstStyle>
          <a:p>
            <a:pPr>
              <a:defRPr/>
            </a:pPr>
            <a:endParaRPr lang="en-US"/>
          </a:p>
        </p:txBody>
      </p:sp>
      <p:sp>
        <p:nvSpPr>
          <p:cNvPr id="7" name="Straight Connector 6">
            <a:extLst>
              <a:ext uri="{FF2B5EF4-FFF2-40B4-BE49-F238E27FC236}">
                <a16:creationId xmlns:a16="http://schemas.microsoft.com/office/drawing/2014/main" id="{8D2F7BF4-1F62-44B9-B8AE-A6B281F9E9DE}"/>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B693EF50-0CFB-492F-94EE-ABB0279852B3}"/>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0" name="Rectangle 9">
            <a:extLst>
              <a:ext uri="{FF2B5EF4-FFF2-40B4-BE49-F238E27FC236}">
                <a16:creationId xmlns:a16="http://schemas.microsoft.com/office/drawing/2014/main" id="{DFC8E558-D6F1-48A1-9F4F-CA71DE424FFD}"/>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Straight Connector 10">
            <a:extLst>
              <a:ext uri="{FF2B5EF4-FFF2-40B4-BE49-F238E27FC236}">
                <a16:creationId xmlns:a16="http://schemas.microsoft.com/office/drawing/2014/main" id="{9ECB9BF4-2038-48C2-950D-8B2F54B2234A}"/>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2" name="Oval 11">
            <a:extLst>
              <a:ext uri="{FF2B5EF4-FFF2-40B4-BE49-F238E27FC236}">
                <a16:creationId xmlns:a16="http://schemas.microsoft.com/office/drawing/2014/main" id="{65A9A290-F76C-4CE9-9422-D50D3E22DE20}"/>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09170823-5200-4FDE-A6DC-954270BE3162}"/>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fld id="{785CFC32-5FAF-4D53-9BCD-51FB23D0DAA2}"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Bookman Old Style" panose="02050604050505020204" pitchFamily="18" charset="0"/>
        </a:defRPr>
      </a:lvl2pPr>
      <a:lvl3pPr algn="l" rtl="0" fontAlgn="base">
        <a:spcBef>
          <a:spcPct val="0"/>
        </a:spcBef>
        <a:spcAft>
          <a:spcPct val="0"/>
        </a:spcAft>
        <a:defRPr sz="3000">
          <a:solidFill>
            <a:schemeClr val="tx2"/>
          </a:solidFill>
          <a:latin typeface="Bookman Old Style" panose="02050604050505020204" pitchFamily="18" charset="0"/>
        </a:defRPr>
      </a:lvl3pPr>
      <a:lvl4pPr algn="l" rtl="0" fontAlgn="base">
        <a:spcBef>
          <a:spcPct val="0"/>
        </a:spcBef>
        <a:spcAft>
          <a:spcPct val="0"/>
        </a:spcAft>
        <a:defRPr sz="3000">
          <a:solidFill>
            <a:schemeClr val="tx2"/>
          </a:solidFill>
          <a:latin typeface="Bookman Old Style" panose="02050604050505020204" pitchFamily="18" charset="0"/>
        </a:defRPr>
      </a:lvl4pPr>
      <a:lvl5pPr algn="l" rtl="0" fontAlgn="base">
        <a:spcBef>
          <a:spcPct val="0"/>
        </a:spcBef>
        <a:spcAft>
          <a:spcPct val="0"/>
        </a:spcAft>
        <a:defRPr sz="3000">
          <a:solidFill>
            <a:schemeClr val="tx2"/>
          </a:solidFill>
          <a:latin typeface="Bookman Old Style" panose="02050604050505020204" pitchFamily="18" charset="0"/>
        </a:defRPr>
      </a:lvl5pPr>
      <a:lvl6pPr marL="457200" algn="l" rtl="0" fontAlgn="base">
        <a:spcBef>
          <a:spcPct val="0"/>
        </a:spcBef>
        <a:spcAft>
          <a:spcPct val="0"/>
        </a:spcAft>
        <a:defRPr sz="3000">
          <a:solidFill>
            <a:schemeClr val="tx2"/>
          </a:solidFill>
          <a:latin typeface="Bookman Old Style" panose="02050604050505020204" pitchFamily="18" charset="0"/>
        </a:defRPr>
      </a:lvl6pPr>
      <a:lvl7pPr marL="914400" algn="l" rtl="0" fontAlgn="base">
        <a:spcBef>
          <a:spcPct val="0"/>
        </a:spcBef>
        <a:spcAft>
          <a:spcPct val="0"/>
        </a:spcAft>
        <a:defRPr sz="3000">
          <a:solidFill>
            <a:schemeClr val="tx2"/>
          </a:solidFill>
          <a:latin typeface="Bookman Old Style" panose="02050604050505020204" pitchFamily="18" charset="0"/>
        </a:defRPr>
      </a:lvl7pPr>
      <a:lvl8pPr marL="1371600" algn="l" rtl="0" fontAlgn="base">
        <a:spcBef>
          <a:spcPct val="0"/>
        </a:spcBef>
        <a:spcAft>
          <a:spcPct val="0"/>
        </a:spcAft>
        <a:defRPr sz="3000">
          <a:solidFill>
            <a:schemeClr val="tx2"/>
          </a:solidFill>
          <a:latin typeface="Bookman Old Style" panose="02050604050505020204" pitchFamily="18" charset="0"/>
        </a:defRPr>
      </a:lvl8pPr>
      <a:lvl9pPr marL="1828800" algn="l" rtl="0" fontAlgn="base">
        <a:spcBef>
          <a:spcPct val="0"/>
        </a:spcBef>
        <a:spcAft>
          <a:spcPct val="0"/>
        </a:spcAft>
        <a:defRPr sz="3000">
          <a:solidFill>
            <a:schemeClr val="tx2"/>
          </a:solidFill>
          <a:latin typeface="Bookman Old Style" panose="02050604050505020204" pitchFamily="18" charset="0"/>
        </a:defRPr>
      </a:lvl9pPr>
    </p:titleStyle>
    <p:bodyStyle>
      <a:lvl1pPr marL="273050" indent="-273050" algn="l" rtl="0" fontAlgn="base">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pizOg0ziBag"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www.youtube.com/watch?v=SUm96h5e1y0&amp;list=FL0PHui3u2CHbnS3BCZP3eYw&amp;index=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si/url?sa=t&amp;rct=j&amp;q=&amp;esrc=s&amp;source=web&amp;cd=1&amp;ved=0CC0QFjAA&amp;url=http://sl.wikipedia.org/wiki/Ljubezen&amp;ei=08pRUeTqHIHi4QSs54GABg&amp;usg=AFQjCNGy95VK3LDKWzWKqArvaVejPEGxvg&amp;sig2=rIBV-7jGGF6ZAYaH27qHnQ&amp;bvm=bv.44158598,d.bGE"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en.wikipedia.org/wiki/Lov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EFB677A3-36B6-4E78-9F04-D8D2B16F43EF}"/>
              </a:ext>
            </a:extLst>
          </p:cNvPr>
          <p:cNvSpPr>
            <a:spLocks noChangeArrowheads="1"/>
          </p:cNvSpPr>
          <p:nvPr/>
        </p:nvSpPr>
        <p:spPr bwMode="auto">
          <a:xfrm>
            <a:off x="1619250" y="3933825"/>
            <a:ext cx="6030913"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r>
              <a:rPr lang="sl-SI" altLang="sl-SI" sz="9600" dirty="0">
                <a:solidFill>
                  <a:srgbClr val="FF0000"/>
                </a:solidFill>
              </a:rPr>
              <a:t>Ljubezen</a:t>
            </a:r>
          </a:p>
          <a:p>
            <a:r>
              <a:rPr lang="sl-SI" altLang="sl-SI" sz="2000">
                <a:solidFill>
                  <a:srgbClr val="FF0000"/>
                </a:solidFill>
              </a:rPr>
              <a:t> </a:t>
            </a:r>
            <a:endParaRPr lang="sl-SI" altLang="sl-SI" sz="20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54CE2863-3494-4928-BAD3-306A762CE7DC}"/>
              </a:ext>
            </a:extLst>
          </p:cNvPr>
          <p:cNvSpPr>
            <a:spLocks noChangeArrowheads="1"/>
          </p:cNvSpPr>
          <p:nvPr/>
        </p:nvSpPr>
        <p:spPr bwMode="auto">
          <a:xfrm>
            <a:off x="0" y="0"/>
            <a:ext cx="4244975" cy="677863"/>
          </a:xfrm>
          <a:prstGeom prst="rect">
            <a:avLst/>
          </a:prstGeom>
          <a:noFill/>
          <a:ln w="9525">
            <a:noFill/>
            <a:miter lim="800000"/>
            <a:headEnd/>
            <a:tailEnd/>
          </a:ln>
          <a:effectLst/>
        </p:spPr>
        <p:txBody>
          <a:bodyPr wrap="none" anchor="ctr">
            <a:spAutoFit/>
          </a:bodyPr>
          <a:lstStyle/>
          <a:p>
            <a:pPr>
              <a:defRPr/>
            </a:pPr>
            <a:r>
              <a:rPr lang="sl-SI" sz="2000" b="1" u="sng" dirty="0">
                <a:solidFill>
                  <a:srgbClr val="FF0000"/>
                </a:solidFill>
                <a:latin typeface="+mj-lt"/>
                <a:ea typeface="Times New Roman" pitchFamily="18" charset="0"/>
              </a:rPr>
              <a:t>Sternbergov trikotnik ljubezni</a:t>
            </a:r>
            <a:endParaRPr lang="sl-SI" sz="2000" b="1" u="sng" dirty="0">
              <a:solidFill>
                <a:srgbClr val="FF0000"/>
              </a:solidFill>
              <a:latin typeface="+mj-lt"/>
            </a:endParaRPr>
          </a:p>
          <a:p>
            <a:pPr eaLnBrk="0" hangingPunct="0">
              <a:defRPr/>
            </a:pPr>
            <a:endParaRPr lang="sl-SI" dirty="0">
              <a:latin typeface="Arial" pitchFamily="34" charset="0"/>
            </a:endParaRPr>
          </a:p>
        </p:txBody>
      </p:sp>
      <p:pic>
        <p:nvPicPr>
          <p:cNvPr id="22531" name="Picture 2" descr="C:\Users\PC\Desktop\love-theory1.png">
            <a:extLst>
              <a:ext uri="{FF2B5EF4-FFF2-40B4-BE49-F238E27FC236}">
                <a16:creationId xmlns:a16="http://schemas.microsoft.com/office/drawing/2014/main" id="{C562A04A-43F7-4BA4-81C1-200D64493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0400"/>
            <a:ext cx="914400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597D30-FFE8-4D13-BA1C-01DEEE34D23C}"/>
              </a:ext>
            </a:extLst>
          </p:cNvPr>
          <p:cNvGraphicFramePr>
            <a:graphicFrameLocks noGrp="1"/>
          </p:cNvGraphicFramePr>
          <p:nvPr/>
        </p:nvGraphicFramePr>
        <p:xfrm>
          <a:off x="0" y="0"/>
          <a:ext cx="9144000" cy="6858000"/>
        </p:xfrm>
        <a:graphic>
          <a:graphicData uri="http://schemas.openxmlformats.org/drawingml/2006/table">
            <a:tbl>
              <a:tblPr/>
              <a:tblGrid>
                <a:gridCol w="2333625">
                  <a:extLst>
                    <a:ext uri="{9D8B030D-6E8A-4147-A177-3AD203B41FA5}">
                      <a16:colId xmlns:a16="http://schemas.microsoft.com/office/drawing/2014/main" val="695687506"/>
                    </a:ext>
                  </a:extLst>
                </a:gridCol>
                <a:gridCol w="4727575">
                  <a:extLst>
                    <a:ext uri="{9D8B030D-6E8A-4147-A177-3AD203B41FA5}">
                      <a16:colId xmlns:a16="http://schemas.microsoft.com/office/drawing/2014/main" val="995571680"/>
                    </a:ext>
                  </a:extLst>
                </a:gridCol>
                <a:gridCol w="2082800">
                  <a:extLst>
                    <a:ext uri="{9D8B030D-6E8A-4147-A177-3AD203B41FA5}">
                      <a16:colId xmlns:a16="http://schemas.microsoft.com/office/drawing/2014/main" val="1104659351"/>
                    </a:ext>
                  </a:extLst>
                </a:gridCol>
              </a:tblGrid>
              <a:tr h="930275">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1"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Tip ljubezenskega odnosa</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2000" b="1" i="1" u="none" strike="noStrike" cap="none" normalizeH="0" baseline="0">
                          <a:ln>
                            <a:noFill/>
                          </a:ln>
                          <a:solidFill>
                            <a:schemeClr val="tx1"/>
                          </a:solidFill>
                          <a:effectLst/>
                          <a:latin typeface="Bookman Old Style" panose="02050604050505020204" pitchFamily="18" charset="0"/>
                        </a:rPr>
                        <a:t>Kratek opis</a:t>
                      </a:r>
                      <a:endParaRPr kumimoji="0" lang="sl-SI" altLang="sl-SI" sz="2000" b="1" i="0" u="none" strike="noStrike" cap="none" normalizeH="0" baseline="0">
                        <a:ln>
                          <a:noFill/>
                        </a:ln>
                        <a:solidFill>
                          <a:schemeClr val="tx1"/>
                        </a:solidFill>
                        <a:effectLst/>
                        <a:latin typeface="Bookman Old Style" panose="020506040505050202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2000" b="1" i="1" u="none" strike="noStrike" cap="none" normalizeH="0" baseline="0">
                          <a:ln>
                            <a:noFill/>
                          </a:ln>
                          <a:solidFill>
                            <a:schemeClr val="tx1"/>
                          </a:solidFill>
                          <a:effectLst/>
                          <a:latin typeface="Bookman Old Style" panose="02050604050505020204" pitchFamily="18" charset="0"/>
                        </a:rPr>
                        <a:t>Sestavine</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630421"/>
                  </a:ext>
                </a:extLst>
              </a:tr>
              <a:tr h="590550">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Ugajanje </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Občutek bližine, razumevanje, čustvena podpora, naklonjenost, toplina</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Intimnost</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0276615"/>
                  </a:ext>
                </a:extLst>
              </a:tr>
              <a:tr h="884238">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Prazna ljubezen</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Občutje zavezanosti brez strasti in prave intimne bližine (na primer po dolgem razmerju kjer ni več strastnosti in intimnosti, pri razumsko sklenjenih porokah...)</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Zavezanost</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4365634"/>
                  </a:ext>
                </a:extLst>
              </a:tr>
              <a:tr h="884238">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Obsedenost</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Pogosto kot “ljubezen na prvi pogled”, z močno telesno in spolno privlačnostjo, lahko se vname in ugasne nenadoma, lahko pa tudi dolgo traja</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Strastnost</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7723345"/>
                  </a:ext>
                </a:extLst>
              </a:tr>
              <a:tr h="619125">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Romantična ljubezen</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Medsebojna telesna in čustvena privlačnost, občutje zbližanosti, topline in razumevanja</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Strastnost, intimnost</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4180563"/>
                  </a:ext>
                </a:extLst>
              </a:tr>
              <a:tr h="884238">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Družna ljubezen </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Dolgoročna zbližanost, privrženost, zvestoba in navezanost, ki traja tudi po tem, ko je telesna privlačnost zmanjšana (na primer po dolgem zakonu)</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Intimnost, zavezanost</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7979535"/>
                  </a:ext>
                </a:extLst>
              </a:tr>
              <a:tr h="884238">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Viteška ljubezen</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Dvorjenje; na podlagi telesne i spolne privlačnosti, se partnerja zavežeta, ne da bi se zares zbližala. Kljub začetni strastnosti navadno ni trajna</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Strastnost, zavezanost</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2061606"/>
                  </a:ext>
                </a:extLst>
              </a:tr>
              <a:tr h="1179513">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Popolna ljubezen</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Hkratna čustvena, motivacijska (telesna in spolna) ter miselna predanost. Ker strastnost navadno hitro naraste in nato upade intimnost in zavezanost pa naraščata postopno, se ta tip ljubezni običajno spremeni v katerega drugega </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altLang="sl-SI" sz="14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Intimnost, strastnost, zavezanost</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952902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4578" name="Chart 5">
            <a:extLst>
              <a:ext uri="{FF2B5EF4-FFF2-40B4-BE49-F238E27FC236}">
                <a16:creationId xmlns:a16="http://schemas.microsoft.com/office/drawing/2014/main" id="{E380BD22-7332-44CB-BB46-83D56655EFF5}"/>
              </a:ext>
            </a:extLst>
          </p:cNvPr>
          <p:cNvGraphicFramePr>
            <a:graphicFrameLocks/>
          </p:cNvGraphicFramePr>
          <p:nvPr/>
        </p:nvGraphicFramePr>
        <p:xfrm>
          <a:off x="-50800" y="-50800"/>
          <a:ext cx="9245600" cy="6959600"/>
        </p:xfrm>
        <a:graphic>
          <a:graphicData uri="http://schemas.openxmlformats.org/presentationml/2006/ole">
            <mc:AlternateContent xmlns:mc="http://schemas.openxmlformats.org/markup-compatibility/2006">
              <mc:Choice xmlns:v="urn:schemas-microsoft-com:vml" Requires="v">
                <p:oleObj spid="_x0000_s24581" r:id="rId4" imgW="9242337" imgH="6956139" progId="Excel.Chart.8">
                  <p:embed/>
                </p:oleObj>
              </mc:Choice>
              <mc:Fallback>
                <p:oleObj r:id="rId4" imgW="9242337" imgH="6956139" progId="Excel.Chart.8">
                  <p:embed/>
                  <p:pic>
                    <p:nvPicPr>
                      <p:cNvPr id="0"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50800"/>
                        <a:ext cx="9245600" cy="695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C8E09E09-504D-4940-95DB-2EC5A1A27A1A}"/>
              </a:ext>
            </a:extLst>
          </p:cNvPr>
          <p:cNvSpPr>
            <a:spLocks noChangeArrowheads="1"/>
          </p:cNvSpPr>
          <p:nvPr/>
        </p:nvSpPr>
        <p:spPr bwMode="auto">
          <a:xfrm>
            <a:off x="0" y="188913"/>
            <a:ext cx="8820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r>
              <a:rPr lang="sl-SI" altLang="sl-SI" sz="6000" u="sng">
                <a:solidFill>
                  <a:srgbClr val="FF0000"/>
                </a:solidFill>
                <a:latin typeface="Book Antiqua" panose="02040602050305030304" pitchFamily="18" charset="0"/>
              </a:rPr>
              <a:t>Zanimivosti</a:t>
            </a:r>
          </a:p>
        </p:txBody>
      </p:sp>
      <p:sp>
        <p:nvSpPr>
          <p:cNvPr id="5" name="Rectangle 4">
            <a:extLst>
              <a:ext uri="{FF2B5EF4-FFF2-40B4-BE49-F238E27FC236}">
                <a16:creationId xmlns:a16="http://schemas.microsoft.com/office/drawing/2014/main" id="{6624DA0B-C3F2-47C0-9F28-7DC35DD80F34}"/>
              </a:ext>
            </a:extLst>
          </p:cNvPr>
          <p:cNvSpPr/>
          <p:nvPr/>
        </p:nvSpPr>
        <p:spPr>
          <a:xfrm>
            <a:off x="0" y="1341438"/>
            <a:ext cx="12593638" cy="2492375"/>
          </a:xfrm>
          <a:prstGeom prst="rect">
            <a:avLst/>
          </a:prstGeom>
        </p:spPr>
        <p:txBody>
          <a:bodyPr wrap="none">
            <a:spAutoFit/>
          </a:bodyPr>
          <a:lstStyle/>
          <a:p>
            <a:pPr fontAlgn="auto">
              <a:spcBef>
                <a:spcPts val="0"/>
              </a:spcBef>
              <a:spcAft>
                <a:spcPts val="0"/>
              </a:spcAft>
              <a:buClr>
                <a:srgbClr val="FF0000"/>
              </a:buClr>
              <a:buSzPct val="120000"/>
              <a:buFont typeface="Arial" pitchFamily="34" charset="0"/>
              <a:buChar char="•"/>
              <a:defRPr/>
            </a:pPr>
            <a:r>
              <a:rPr lang="sl-SI" dirty="0">
                <a:solidFill>
                  <a:schemeClr val="tx1">
                    <a:lumMod val="95000"/>
                    <a:lumOff val="5000"/>
                  </a:schemeClr>
                </a:solidFill>
                <a:latin typeface="+mj-lt"/>
                <a:cs typeface="+mn-cs"/>
              </a:rPr>
              <a:t> </a:t>
            </a:r>
            <a:r>
              <a:rPr lang="sl-SI" sz="3200" dirty="0">
                <a:solidFill>
                  <a:schemeClr val="tx1">
                    <a:lumMod val="95000"/>
                    <a:lumOff val="5000"/>
                  </a:schemeClr>
                </a:solidFill>
                <a:latin typeface="+mj-lt"/>
                <a:cs typeface="+mn-cs"/>
              </a:rPr>
              <a:t>Objectum </a:t>
            </a:r>
            <a:r>
              <a:rPr lang="sl-SI" sz="3200" dirty="0">
                <a:latin typeface="+mn-lt"/>
                <a:cs typeface="+mn-cs"/>
              </a:rPr>
              <a:t> Sexuality:</a:t>
            </a:r>
            <a:br>
              <a:rPr lang="sl-SI" sz="3200" dirty="0">
                <a:latin typeface="+mn-lt"/>
                <a:cs typeface="+mn-cs"/>
              </a:rPr>
            </a:br>
            <a:r>
              <a:rPr lang="sl-SI" sz="3200" dirty="0">
                <a:latin typeface="+mn-lt"/>
                <a:cs typeface="+mn-cs"/>
              </a:rPr>
              <a:t> </a:t>
            </a:r>
            <a:r>
              <a:rPr lang="sl-SI" sz="2000" dirty="0">
                <a:latin typeface="+mn-lt"/>
                <a:cs typeface="+mn-cs"/>
                <a:hlinkClick r:id="rId3"/>
              </a:rPr>
              <a:t>http://www.youtube.com/watch?v=pizOg0ziBag</a:t>
            </a:r>
            <a:endParaRPr lang="sl-SI" sz="2000" dirty="0">
              <a:latin typeface="+mn-lt"/>
              <a:cs typeface="+mn-cs"/>
            </a:endParaRPr>
          </a:p>
          <a:p>
            <a:pPr fontAlgn="auto">
              <a:spcBef>
                <a:spcPts val="0"/>
              </a:spcBef>
              <a:spcAft>
                <a:spcPts val="0"/>
              </a:spcAft>
              <a:buClr>
                <a:srgbClr val="FF0000"/>
              </a:buClr>
              <a:buSzPct val="120000"/>
              <a:defRPr/>
            </a:pPr>
            <a:endParaRPr lang="sl-SI" sz="3200" dirty="0">
              <a:latin typeface="+mn-lt"/>
              <a:cs typeface="+mn-cs"/>
            </a:endParaRPr>
          </a:p>
          <a:p>
            <a:pPr fontAlgn="auto">
              <a:spcBef>
                <a:spcPts val="0"/>
              </a:spcBef>
              <a:spcAft>
                <a:spcPts val="0"/>
              </a:spcAft>
              <a:buClr>
                <a:srgbClr val="FF0000"/>
              </a:buClr>
              <a:buSzPct val="120000"/>
              <a:defRPr/>
            </a:pPr>
            <a:r>
              <a:rPr lang="sl-SI" sz="2000" dirty="0">
                <a:latin typeface="+mn-lt"/>
                <a:cs typeface="+mn-cs"/>
              </a:rPr>
              <a:t> </a:t>
            </a:r>
            <a:r>
              <a:rPr lang="sl-SI" sz="2000" dirty="0">
                <a:latin typeface="+mn-lt"/>
                <a:cs typeface="+mn-cs"/>
                <a:hlinkClick r:id="rId4"/>
              </a:rPr>
              <a:t>http://www.youtube.com/watch?v=SUm96h5e1y0&amp;list=FL0PHui3u2CHbnS3BCZP3eYw&amp;index=3</a:t>
            </a:r>
            <a:endParaRPr lang="sl-SI" sz="2000" dirty="0">
              <a:latin typeface="+mn-lt"/>
              <a:cs typeface="+mn-cs"/>
            </a:endParaRPr>
          </a:p>
          <a:p>
            <a:pPr fontAlgn="auto">
              <a:spcBef>
                <a:spcPts val="0"/>
              </a:spcBef>
              <a:spcAft>
                <a:spcPts val="0"/>
              </a:spcAft>
              <a:buClr>
                <a:srgbClr val="FF0000"/>
              </a:buClr>
              <a:buSzPct val="120000"/>
              <a:defRPr/>
            </a:pPr>
            <a:endParaRPr lang="sl-SI" sz="2000" dirty="0">
              <a:latin typeface="+mn-lt"/>
              <a:cs typeface="+mn-cs"/>
            </a:endParaRPr>
          </a:p>
          <a:p>
            <a:pPr fontAlgn="auto">
              <a:spcBef>
                <a:spcPts val="0"/>
              </a:spcBef>
              <a:spcAft>
                <a:spcPts val="0"/>
              </a:spcAft>
              <a:defRPr/>
            </a:pPr>
            <a:endParaRPr lang="sl-SI" sz="2000" u="sng" dirty="0">
              <a:solidFill>
                <a:schemeClr val="tx1">
                  <a:lumMod val="95000"/>
                  <a:lumOff val="5000"/>
                </a:schemeClr>
              </a:solidFill>
              <a:latin typeface="+mj-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513D5847-D6D6-4C47-9479-F8EBE9EE1C61}"/>
              </a:ext>
            </a:extLst>
          </p:cNvPr>
          <p:cNvSpPr>
            <a:spLocks noGrp="1"/>
          </p:cNvSpPr>
          <p:nvPr>
            <p:ph sz="quarter" idx="1"/>
          </p:nvPr>
        </p:nvSpPr>
        <p:spPr>
          <a:xfrm>
            <a:off x="457200" y="1600200"/>
            <a:ext cx="7467600" cy="4873625"/>
          </a:xfrm>
        </p:spPr>
        <p:txBody>
          <a:bodyPr/>
          <a:lstStyle/>
          <a:p>
            <a:r>
              <a:rPr lang="sl-SI" altLang="sl-SI" sz="1500">
                <a:hlinkClick r:id="rId3"/>
              </a:rPr>
              <a:t>http://www.google.si/url?sa=t&amp;rct=j&amp;q=&amp;esrc=s&amp;source=web&amp;cd=1&amp;ved=0CC0QFjAA&amp;url=http%3A%2F%2Fsl.wikipedia.org%2Fwiki%2FLjubezen&amp;ei=08pRUeTqHIHi4QSs54GABg&amp;usg=AFQjCNGy95VK3LDKWzWKqArvaVejPEGxvg&amp;sig2=rIBV-7jGGF6ZAYaH27qHnQ&amp;bvm=bv.44158598,d.bGE</a:t>
            </a:r>
            <a:endParaRPr lang="sl-SI" altLang="sl-SI" sz="1500"/>
          </a:p>
          <a:p>
            <a:endParaRPr lang="sl-SI" altLang="sl-SI" sz="1500"/>
          </a:p>
          <a:p>
            <a:r>
              <a:rPr lang="sl-SI" altLang="sl-SI" sz="1500">
                <a:hlinkClick r:id="rId4"/>
              </a:rPr>
              <a:t>http://en.wikipedia.org/wiki/Love</a:t>
            </a:r>
            <a:endParaRPr lang="sl-SI" altLang="sl-SI" sz="1500"/>
          </a:p>
          <a:p>
            <a:endParaRPr lang="sl-SI" altLang="sl-SI" sz="1500"/>
          </a:p>
          <a:p>
            <a:r>
              <a:rPr lang="sl-SI" altLang="sl-SI" sz="1500"/>
              <a:t>Psihologija; Janek Musek</a:t>
            </a:r>
          </a:p>
        </p:txBody>
      </p:sp>
      <p:sp>
        <p:nvSpPr>
          <p:cNvPr id="26627" name="Rectangle 11">
            <a:extLst>
              <a:ext uri="{FF2B5EF4-FFF2-40B4-BE49-F238E27FC236}">
                <a16:creationId xmlns:a16="http://schemas.microsoft.com/office/drawing/2014/main" id="{C2A969CA-4608-4F15-AA99-DB13DAC00FC3}"/>
              </a:ext>
            </a:extLst>
          </p:cNvPr>
          <p:cNvSpPr>
            <a:spLocks noChangeArrowheads="1"/>
          </p:cNvSpPr>
          <p:nvPr/>
        </p:nvSpPr>
        <p:spPr bwMode="auto">
          <a:xfrm>
            <a:off x="0" y="188913"/>
            <a:ext cx="8820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r>
              <a:rPr lang="sl-SI" altLang="sl-SI" sz="6000" u="sng">
                <a:solidFill>
                  <a:srgbClr val="FF0000"/>
                </a:solidFill>
                <a:latin typeface="Book Antiqua" panose="02040602050305030304" pitchFamily="18" charset="0"/>
              </a:rPr>
              <a:t>Viri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956926DB-1B9E-4A34-93EB-0C2AAD8A7716}"/>
              </a:ext>
            </a:extLst>
          </p:cNvPr>
          <p:cNvSpPr>
            <a:spLocks noChangeArrowheads="1"/>
          </p:cNvSpPr>
          <p:nvPr/>
        </p:nvSpPr>
        <p:spPr bwMode="auto">
          <a:xfrm>
            <a:off x="323850" y="0"/>
            <a:ext cx="6029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r>
              <a:rPr lang="sl-SI" altLang="sl-SI" sz="6000" u="sng">
                <a:solidFill>
                  <a:srgbClr val="FF0000"/>
                </a:solidFill>
                <a:latin typeface="Book Antiqua" panose="02040602050305030304" pitchFamily="18" charset="0"/>
              </a:rPr>
              <a:t>Kaj to sploh je?</a:t>
            </a:r>
            <a:endParaRPr lang="en-US" altLang="sl-SI" sz="6000" u="sng">
              <a:solidFill>
                <a:srgbClr val="FF0000"/>
              </a:solidFill>
              <a:latin typeface="Book Antiqua" panose="02040602050305030304" pitchFamily="18" charset="0"/>
            </a:endParaRPr>
          </a:p>
        </p:txBody>
      </p:sp>
      <p:sp>
        <p:nvSpPr>
          <p:cNvPr id="14339" name="Rectangle 4">
            <a:extLst>
              <a:ext uri="{FF2B5EF4-FFF2-40B4-BE49-F238E27FC236}">
                <a16:creationId xmlns:a16="http://schemas.microsoft.com/office/drawing/2014/main" id="{3F33D8FD-7E15-4827-AE1C-E815B080B884}"/>
              </a:ext>
            </a:extLst>
          </p:cNvPr>
          <p:cNvSpPr>
            <a:spLocks noChangeArrowheads="1"/>
          </p:cNvSpPr>
          <p:nvPr/>
        </p:nvSpPr>
        <p:spPr bwMode="auto">
          <a:xfrm>
            <a:off x="323850" y="1484313"/>
            <a:ext cx="85693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pPr>
              <a:buClr>
                <a:srgbClr val="FF0000"/>
              </a:buClr>
              <a:buSzPct val="120000"/>
              <a:buFont typeface="Arial" panose="020B0604020202020204" pitchFamily="34" charset="0"/>
              <a:buChar char="•"/>
            </a:pPr>
            <a:r>
              <a:rPr lang="sl-SI" altLang="sl-SI" sz="3200"/>
              <a:t> Eno najpomembnejših čustev</a:t>
            </a:r>
          </a:p>
          <a:p>
            <a:pPr>
              <a:buClr>
                <a:srgbClr val="FF0000"/>
              </a:buClr>
              <a:buSzPct val="120000"/>
              <a:buFont typeface="Arial" panose="020B0604020202020204" pitchFamily="34" charset="0"/>
              <a:buChar char="•"/>
            </a:pPr>
            <a:r>
              <a:rPr lang="sl-SI" altLang="sl-SI" sz="3200"/>
              <a:t> Na njej temeljijo najpomembnejši medosebni odnosi</a:t>
            </a:r>
          </a:p>
          <a:p>
            <a:pPr>
              <a:buClr>
                <a:srgbClr val="FF0000"/>
              </a:buClr>
              <a:buSzPct val="120000"/>
              <a:buFont typeface="Arial" panose="020B0604020202020204" pitchFamily="34" charset="0"/>
              <a:buChar char="•"/>
            </a:pPr>
            <a:r>
              <a:rPr lang="sl-SI" altLang="sl-SI" sz="3200"/>
              <a:t> Je podlaga partnerstvu, družinskemu življenju in zakonski zvezi</a:t>
            </a:r>
          </a:p>
          <a:p>
            <a:pPr>
              <a:buClr>
                <a:srgbClr val="FF0000"/>
              </a:buClr>
              <a:buSzPct val="120000"/>
              <a:buFont typeface="Arial" panose="020B0604020202020204" pitchFamily="34" charset="0"/>
              <a:buChar char="•"/>
            </a:pPr>
            <a:r>
              <a:rPr lang="sl-SI" altLang="sl-SI" sz="3200"/>
              <a:t> Prevzema, navdušuje in tudi spravlja v obup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B4DBDB51-16C5-4477-8453-3F2FA331F656}"/>
              </a:ext>
            </a:extLst>
          </p:cNvPr>
          <p:cNvSpPr>
            <a:spLocks noChangeArrowheads="1"/>
          </p:cNvSpPr>
          <p:nvPr/>
        </p:nvSpPr>
        <p:spPr bwMode="auto">
          <a:xfrm>
            <a:off x="323850" y="188913"/>
            <a:ext cx="60293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r>
              <a:rPr lang="sl-SI" altLang="sl-SI" sz="6000" u="sng">
                <a:solidFill>
                  <a:srgbClr val="FF0000"/>
                </a:solidFill>
                <a:latin typeface="Book Antiqua" panose="02040602050305030304" pitchFamily="18" charset="0"/>
              </a:rPr>
              <a:t>Veliko jih je ...</a:t>
            </a:r>
            <a:endParaRPr lang="en-US" altLang="sl-SI" sz="6000" u="sng">
              <a:solidFill>
                <a:srgbClr val="FF0000"/>
              </a:solidFill>
              <a:latin typeface="Book Antiqua" panose="02040602050305030304" pitchFamily="18" charset="0"/>
            </a:endParaRPr>
          </a:p>
        </p:txBody>
      </p:sp>
      <p:sp>
        <p:nvSpPr>
          <p:cNvPr id="15363" name="Rectangle 5">
            <a:extLst>
              <a:ext uri="{FF2B5EF4-FFF2-40B4-BE49-F238E27FC236}">
                <a16:creationId xmlns:a16="http://schemas.microsoft.com/office/drawing/2014/main" id="{48DD50A0-30D0-42A8-9324-A6348E3AC210}"/>
              </a:ext>
            </a:extLst>
          </p:cNvPr>
          <p:cNvSpPr>
            <a:spLocks noChangeArrowheads="1"/>
          </p:cNvSpPr>
          <p:nvPr/>
        </p:nvSpPr>
        <p:spPr bwMode="auto">
          <a:xfrm>
            <a:off x="250825" y="1412875"/>
            <a:ext cx="85693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pPr>
              <a:buClr>
                <a:srgbClr val="FF0000"/>
              </a:buClr>
              <a:buSzPct val="120000"/>
              <a:buFont typeface="Arial" panose="020B0604020202020204" pitchFamily="34" charset="0"/>
              <a:buChar char="•"/>
            </a:pPr>
            <a:r>
              <a:rPr lang="sl-SI" altLang="sl-SI" sz="3200"/>
              <a:t> Telesna in duhovna ljubezen, materinska in očetovska ljubezen, ljubezen otrok do staršev, ljubezen do bogov, ljubezen do bližnjega, romantična ljubezen, prvošolska ljubezen...</a:t>
            </a:r>
          </a:p>
          <a:p>
            <a:pPr>
              <a:buClr>
                <a:srgbClr val="FF0000"/>
              </a:buClr>
              <a:buSzPct val="120000"/>
              <a:buFont typeface="Arial" panose="020B0604020202020204" pitchFamily="34" charset="0"/>
              <a:buChar char="•"/>
            </a:pPr>
            <a:r>
              <a:rPr lang="sl-SI" altLang="sl-SI" sz="3200"/>
              <a:t> Ljubezen na prvi pogled, bežna romanca, strastna ljubezenska obsedenost, zvesta in predana ljubezen, globoka in vznesena ljubezen, neomajna ljubezen...</a:t>
            </a:r>
          </a:p>
          <a:p>
            <a:pPr>
              <a:buClr>
                <a:srgbClr val="FF0000"/>
              </a:buClr>
              <a:buSzPct val="120000"/>
              <a:buFont typeface="Arial" panose="020B0604020202020204" pitchFamily="34" charset="0"/>
              <a:buChar char="•"/>
            </a:pPr>
            <a:endParaRPr lang="sl-SI" altLang="sl-SI"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FBB84E6B-DD4A-45B4-9CEC-73B9E5BA0079}"/>
              </a:ext>
            </a:extLst>
          </p:cNvPr>
          <p:cNvSpPr>
            <a:spLocks noChangeArrowheads="1"/>
          </p:cNvSpPr>
          <p:nvPr/>
        </p:nvSpPr>
        <p:spPr bwMode="auto">
          <a:xfrm>
            <a:off x="323850" y="188913"/>
            <a:ext cx="8820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r>
              <a:rPr lang="sl-SI" altLang="sl-SI" sz="6000" u="sng">
                <a:solidFill>
                  <a:srgbClr val="FF0000"/>
                </a:solidFill>
                <a:latin typeface="Book Antiqua" panose="02040602050305030304" pitchFamily="18" charset="0"/>
              </a:rPr>
              <a:t>Kaj pa menijo psihologi?</a:t>
            </a:r>
            <a:endParaRPr lang="en-US" altLang="sl-SI" sz="6000" u="sng">
              <a:solidFill>
                <a:srgbClr val="FF0000"/>
              </a:solidFill>
              <a:latin typeface="Book Antiqua" panose="02040602050305030304" pitchFamily="18" charset="0"/>
            </a:endParaRPr>
          </a:p>
        </p:txBody>
      </p:sp>
      <p:sp>
        <p:nvSpPr>
          <p:cNvPr id="16387" name="Rectangle 5">
            <a:extLst>
              <a:ext uri="{FF2B5EF4-FFF2-40B4-BE49-F238E27FC236}">
                <a16:creationId xmlns:a16="http://schemas.microsoft.com/office/drawing/2014/main" id="{D5A53DB1-9BC2-4C50-90DE-B51280818F26}"/>
              </a:ext>
            </a:extLst>
          </p:cNvPr>
          <p:cNvSpPr>
            <a:spLocks noChangeArrowheads="1"/>
          </p:cNvSpPr>
          <p:nvPr/>
        </p:nvSpPr>
        <p:spPr bwMode="auto">
          <a:xfrm>
            <a:off x="250825" y="1412875"/>
            <a:ext cx="856932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pPr>
              <a:buClr>
                <a:srgbClr val="FF0000"/>
              </a:buClr>
              <a:buSzPct val="120000"/>
              <a:buFont typeface="Arial" panose="020B0604020202020204" pitchFamily="34" charset="0"/>
              <a:buChar char="•"/>
            </a:pPr>
            <a:r>
              <a:rPr lang="sl-SI" altLang="sl-SI" sz="3200"/>
              <a:t> Da je ljubezen posebno intenzivna ali skrajna oblika privlačnosti ali ugajanja.</a:t>
            </a:r>
          </a:p>
          <a:p>
            <a:pPr>
              <a:buClr>
                <a:srgbClr val="FF0000"/>
              </a:buClr>
              <a:buSzPct val="120000"/>
              <a:buFont typeface="Arial" panose="020B0604020202020204" pitchFamily="34" charset="0"/>
              <a:buChar char="•"/>
            </a:pPr>
            <a:r>
              <a:rPr lang="sl-SI" altLang="sl-SI" sz="3200"/>
              <a:t> Da je ljubezen posebno pozitivno čustvo, ki se po kakovosti razlikuje od ugajanja.</a:t>
            </a:r>
          </a:p>
          <a:p>
            <a:pPr>
              <a:buClr>
                <a:srgbClr val="FF0000"/>
              </a:buClr>
              <a:buSzPct val="120000"/>
              <a:buFont typeface="Arial" panose="020B0604020202020204" pitchFamily="34" charset="0"/>
              <a:buChar char="•"/>
            </a:pPr>
            <a:r>
              <a:rPr lang="sl-SI" altLang="sl-SI" sz="3200" u="sng">
                <a:solidFill>
                  <a:srgbClr val="FF0000"/>
                </a:solidFill>
              </a:rPr>
              <a:t>Po Freudu:</a:t>
            </a:r>
          </a:p>
          <a:p>
            <a:pPr>
              <a:buClr>
                <a:srgbClr val="FF0000"/>
              </a:buClr>
              <a:buSzPct val="120000"/>
            </a:pPr>
            <a:r>
              <a:rPr lang="sl-SI" altLang="sl-SI" sz="2500"/>
              <a:t> - Da so ljubezen in spolna čustva izraz spolnega nagona oziroma psihične energije.</a:t>
            </a:r>
          </a:p>
          <a:p>
            <a:pPr>
              <a:buClr>
                <a:srgbClr val="FF0000"/>
              </a:buClr>
              <a:buSzPct val="120000"/>
            </a:pPr>
            <a:r>
              <a:rPr lang="sl-SI" altLang="sl-SI" sz="2500"/>
              <a:t> - Ljubezen je socialno sprejemljiv način izražanja spolnih želja. </a:t>
            </a:r>
          </a:p>
          <a:p>
            <a:pPr>
              <a:buClr>
                <a:srgbClr val="FF0000"/>
              </a:buClr>
              <a:buSzPct val="120000"/>
            </a:pPr>
            <a:r>
              <a:rPr lang="sl-SI" altLang="sl-SI" sz="2500"/>
              <a:t> - Romantična ljubezen lahko na primer pomeni obrambno preusmeritev prepovedane spolne težnje do staršev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A2B8CBCD-C459-4F07-9390-BDB9A64CE2BA}"/>
              </a:ext>
            </a:extLst>
          </p:cNvPr>
          <p:cNvSpPr>
            <a:spLocks noChangeArrowheads="1"/>
          </p:cNvSpPr>
          <p:nvPr/>
        </p:nvSpPr>
        <p:spPr bwMode="auto">
          <a:xfrm>
            <a:off x="250825" y="188913"/>
            <a:ext cx="856932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pPr>
              <a:buClr>
                <a:srgbClr val="FF0000"/>
              </a:buClr>
              <a:buSzPct val="120000"/>
              <a:buFont typeface="Arial" panose="020B0604020202020204" pitchFamily="34" charset="0"/>
              <a:buChar char="•"/>
            </a:pPr>
            <a:r>
              <a:rPr lang="sl-SI" altLang="sl-SI" sz="3200" u="sng">
                <a:solidFill>
                  <a:srgbClr val="FF0000"/>
                </a:solidFill>
              </a:rPr>
              <a:t> Po Maslowu:</a:t>
            </a:r>
          </a:p>
          <a:p>
            <a:pPr>
              <a:buClr>
                <a:srgbClr val="FF0000"/>
              </a:buClr>
              <a:buSzPct val="120000"/>
            </a:pPr>
            <a:r>
              <a:rPr lang="sl-SI" altLang="sl-SI" sz="3200">
                <a:solidFill>
                  <a:srgbClr val="FF0000"/>
                </a:solidFill>
              </a:rPr>
              <a:t> </a:t>
            </a:r>
            <a:r>
              <a:rPr lang="sl-SI" altLang="sl-SI" sz="2800"/>
              <a:t>- povezuje ljubezen s svojo teorijo motivov, kjer razlikuje potrebe pomanjkanja in bivanja</a:t>
            </a:r>
          </a:p>
          <a:p>
            <a:pPr>
              <a:buClr>
                <a:srgbClr val="FF0000"/>
              </a:buClr>
              <a:buSzPct val="120000"/>
            </a:pPr>
            <a:endParaRPr lang="sl-SI" altLang="sl-SI" sz="2800"/>
          </a:p>
          <a:p>
            <a:pPr>
              <a:buClr>
                <a:srgbClr val="FF0000"/>
              </a:buClr>
              <a:buSzPct val="120000"/>
            </a:pPr>
            <a:r>
              <a:rPr lang="sl-SI" altLang="sl-SI" sz="2800">
                <a:solidFill>
                  <a:srgbClr val="FF0000"/>
                </a:solidFill>
              </a:rPr>
              <a:t> </a:t>
            </a:r>
            <a:r>
              <a:rPr lang="sl-SI" altLang="sl-SI" sz="2800"/>
              <a:t>- Ljubezen se pojavlja kot odziv na nezadovoljeno potrebo po pripadnosti.</a:t>
            </a:r>
          </a:p>
          <a:p>
            <a:pPr>
              <a:buClr>
                <a:srgbClr val="FF0000"/>
              </a:buClr>
              <a:buSzPct val="120000"/>
            </a:pPr>
            <a:endParaRPr lang="sl-SI" altLang="sl-SI" sz="2800"/>
          </a:p>
          <a:p>
            <a:pPr>
              <a:buClr>
                <a:srgbClr val="FF0000"/>
              </a:buClr>
              <a:buSzPct val="120000"/>
            </a:pPr>
            <a:r>
              <a:rPr lang="sl-SI" altLang="sl-SI" sz="2800">
                <a:solidFill>
                  <a:srgbClr val="FF0000"/>
                </a:solidFill>
              </a:rPr>
              <a:t> </a:t>
            </a:r>
            <a:r>
              <a:rPr lang="sl-SI" altLang="sl-SI" sz="2800"/>
              <a:t>- Posameznik skuša s čustvenim navezovanjem na drugo osebo zadovoljiti lastna občutja negotovosti in primanjkljaje.</a:t>
            </a:r>
          </a:p>
          <a:p>
            <a:pPr>
              <a:buClr>
                <a:srgbClr val="FF0000"/>
              </a:buClr>
              <a:buSzPct val="120000"/>
            </a:pPr>
            <a:endParaRPr lang="sl-SI" altLang="sl-SI" sz="2800"/>
          </a:p>
          <a:p>
            <a:pPr>
              <a:buClr>
                <a:srgbClr val="FF0000"/>
              </a:buClr>
              <a:buSzPct val="120000"/>
            </a:pPr>
            <a:r>
              <a:rPr lang="sl-SI" altLang="sl-SI" sz="2800"/>
              <a:t> - Ljubezen v smislu potrebe bivanja pa se pojavi pri ljudeh, ki imajo druge potrebe zadovoljene</a:t>
            </a:r>
          </a:p>
          <a:p>
            <a:pPr>
              <a:buClr>
                <a:srgbClr val="FF0000"/>
              </a:buClr>
              <a:buSzPct val="120000"/>
            </a:pPr>
            <a:r>
              <a:rPr lang="sl-SI" altLang="sl-SI" sz="3200">
                <a:solidFill>
                  <a:srgbClr val="FF0000"/>
                </a:solidFill>
              </a:rPr>
              <a:t>  </a:t>
            </a:r>
            <a:endParaRPr lang="sl-SI" altLang="sl-SI" sz="2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DA531C82-EA8B-4AA0-A51A-1E4054F63A84}"/>
              </a:ext>
            </a:extLst>
          </p:cNvPr>
          <p:cNvSpPr>
            <a:spLocks noChangeArrowheads="1"/>
          </p:cNvSpPr>
          <p:nvPr/>
        </p:nvSpPr>
        <p:spPr bwMode="auto">
          <a:xfrm>
            <a:off x="250825" y="188913"/>
            <a:ext cx="8569325"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pPr>
              <a:buClr>
                <a:srgbClr val="FF0000"/>
              </a:buClr>
              <a:buSzPct val="120000"/>
              <a:buFont typeface="Arial" panose="020B0604020202020204" pitchFamily="34" charset="0"/>
              <a:buChar char="•"/>
            </a:pPr>
            <a:r>
              <a:rPr lang="sl-SI" altLang="sl-SI" sz="3200" u="sng">
                <a:solidFill>
                  <a:srgbClr val="FF0000"/>
                </a:solidFill>
              </a:rPr>
              <a:t> Po Rubinu:</a:t>
            </a:r>
          </a:p>
          <a:p>
            <a:r>
              <a:rPr lang="sl-SI" altLang="sl-SI" sz="3000"/>
              <a:t>  - Rezultat njegovih raziskovanj je bila    lestvica ljubezni, v kateri najdemo predvsem 3 sestavine: </a:t>
            </a:r>
          </a:p>
          <a:p>
            <a:r>
              <a:rPr lang="sl-SI" altLang="sl-SI" sz="3000"/>
              <a:t>   - Potreba po navezovanju in odvisnosti</a:t>
            </a:r>
          </a:p>
          <a:p>
            <a:r>
              <a:rPr lang="sl-SI" altLang="sl-SI" sz="3000"/>
              <a:t>   - Podpora in pripravljenost pomagati</a:t>
            </a:r>
          </a:p>
          <a:p>
            <a:r>
              <a:rPr lang="sl-SI" altLang="sl-SI" sz="3000"/>
              <a:t>   - Potreba po “posedovanju” in izključnosti                  v odnosu do ljubljene osebe</a:t>
            </a:r>
          </a:p>
          <a:p>
            <a:endParaRPr lang="sl-SI" altLang="sl-SI" sz="3000"/>
          </a:p>
          <a:p>
            <a:pPr>
              <a:buClr>
                <a:srgbClr val="FF0000"/>
              </a:buClr>
              <a:buSzPct val="120000"/>
              <a:buFont typeface="Arial" panose="020B0604020202020204" pitchFamily="34" charset="0"/>
              <a:buChar char="•"/>
            </a:pPr>
            <a:r>
              <a:rPr lang="sl-SI" altLang="sl-SI" sz="3200"/>
              <a:t> Poudarek so dali ljubezni z značilnimi intenzivnimi in strastnimi čustvi ter topli in globoki ljubezni med dvema tesno povezanima partnerjema.</a:t>
            </a:r>
            <a:endParaRPr lang="sl-SI" altLang="sl-SI" sz="3000"/>
          </a:p>
          <a:p>
            <a:r>
              <a:rPr lang="sl-SI" altLang="sl-SI" sz="3200"/>
              <a:t> </a:t>
            </a:r>
          </a:p>
          <a:p>
            <a:endParaRPr lang="sl-SI" altLang="sl-SI" sz="2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34443FAF-B34C-4C3B-B871-38D82CE0FB5C}"/>
              </a:ext>
            </a:extLst>
          </p:cNvPr>
          <p:cNvSpPr>
            <a:spLocks noChangeArrowheads="1"/>
          </p:cNvSpPr>
          <p:nvPr/>
        </p:nvSpPr>
        <p:spPr bwMode="auto">
          <a:xfrm>
            <a:off x="179388" y="1196975"/>
            <a:ext cx="8208962"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pPr>
              <a:buClr>
                <a:srgbClr val="FF0000"/>
              </a:buClr>
              <a:buFont typeface="Arial" panose="020B0604020202020204" pitchFamily="34" charset="0"/>
              <a:buChar char="•"/>
            </a:pPr>
            <a:r>
              <a:rPr lang="sl-SI" altLang="sl-SI" sz="3000"/>
              <a:t>  Pri ljubezni pa se lahko zgodi, da ljubljena oseba ne vrača ljubezni.</a:t>
            </a:r>
          </a:p>
          <a:p>
            <a:pPr>
              <a:buClr>
                <a:srgbClr val="FF0000"/>
              </a:buClr>
              <a:buFont typeface="Arial" panose="020B0604020202020204" pitchFamily="34" charset="0"/>
              <a:buChar char="•"/>
            </a:pPr>
            <a:r>
              <a:rPr lang="sl-SI" altLang="sl-SI" sz="3000"/>
              <a:t> Je intenzivna in dolgotrajna</a:t>
            </a:r>
          </a:p>
          <a:p>
            <a:pPr>
              <a:buClr>
                <a:srgbClr val="FF0000"/>
              </a:buClr>
              <a:buFont typeface="Arial" panose="020B0604020202020204" pitchFamily="34" charset="0"/>
              <a:buChar char="•"/>
            </a:pPr>
            <a:r>
              <a:rPr lang="sl-SI" altLang="sl-SI" sz="3200"/>
              <a:t>Nedosegljivost cilja naredi to ljubezen tako močno in silovito</a:t>
            </a:r>
          </a:p>
          <a:p>
            <a:pPr>
              <a:buClr>
                <a:srgbClr val="FF0000"/>
              </a:buClr>
            </a:pPr>
            <a:endParaRPr lang="sl-SI" altLang="sl-SI" sz="3200"/>
          </a:p>
          <a:p>
            <a:pPr>
              <a:buClr>
                <a:srgbClr val="FF0000"/>
              </a:buClr>
              <a:buSzPct val="120000"/>
              <a:buFont typeface="Arial" panose="020B0604020202020204" pitchFamily="34" charset="0"/>
              <a:buChar char="•"/>
            </a:pPr>
            <a:r>
              <a:rPr lang="sl-SI" altLang="sl-SI" sz="3200"/>
              <a:t> </a:t>
            </a:r>
            <a:r>
              <a:rPr lang="sl-SI" altLang="sl-SI" sz="2800"/>
              <a:t>Pomanjkanje ljubezni lahko povzroči čustvene in psihične težave. Te težave so: nespečnost, razdražljivost, težave z želodcem, depresija, glavobol, povišan krvni pritisk, motnje v delovanju srca in ožilja, čustvena otopelost, impotenca... </a:t>
            </a:r>
          </a:p>
          <a:p>
            <a:r>
              <a:rPr lang="sl-SI" altLang="sl-SI" sz="3200"/>
              <a:t> </a:t>
            </a:r>
          </a:p>
          <a:p>
            <a:pPr>
              <a:buClr>
                <a:srgbClr val="FF0000"/>
              </a:buClr>
              <a:buFont typeface="Arial" panose="020B0604020202020204" pitchFamily="34" charset="0"/>
              <a:buChar char="•"/>
            </a:pPr>
            <a:endParaRPr lang="sl-SI" altLang="sl-SI" sz="3000"/>
          </a:p>
        </p:txBody>
      </p:sp>
      <p:sp>
        <p:nvSpPr>
          <p:cNvPr id="19459" name="Rectangle 4">
            <a:extLst>
              <a:ext uri="{FF2B5EF4-FFF2-40B4-BE49-F238E27FC236}">
                <a16:creationId xmlns:a16="http://schemas.microsoft.com/office/drawing/2014/main" id="{33B9BF58-F0E8-4E72-9317-CB83DDE0C4ED}"/>
              </a:ext>
            </a:extLst>
          </p:cNvPr>
          <p:cNvSpPr>
            <a:spLocks noChangeArrowheads="1"/>
          </p:cNvSpPr>
          <p:nvPr/>
        </p:nvSpPr>
        <p:spPr bwMode="auto">
          <a:xfrm>
            <a:off x="323850" y="0"/>
            <a:ext cx="8820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r>
              <a:rPr lang="sl-SI" altLang="sl-SI" sz="6000" u="sng">
                <a:solidFill>
                  <a:srgbClr val="FF0000"/>
                </a:solidFill>
                <a:latin typeface="Book Antiqua" panose="02040602050305030304" pitchFamily="18" charset="0"/>
              </a:rPr>
              <a:t>Usodna ljubezen</a:t>
            </a:r>
            <a:endParaRPr lang="en-US" altLang="sl-SI" sz="6000" u="sng">
              <a:solidFill>
                <a:srgbClr val="FF0000"/>
              </a:solidFill>
              <a:latin typeface="Book Antiqua" panose="0204060205030503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3AC5398C-8D5A-47BC-8931-85A0AAFBFFCA}"/>
              </a:ext>
            </a:extLst>
          </p:cNvPr>
          <p:cNvSpPr>
            <a:spLocks noChangeArrowheads="1"/>
          </p:cNvSpPr>
          <p:nvPr/>
        </p:nvSpPr>
        <p:spPr bwMode="auto">
          <a:xfrm>
            <a:off x="323850" y="0"/>
            <a:ext cx="8820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r>
              <a:rPr lang="sl-SI" altLang="sl-SI" sz="6000" u="sng">
                <a:solidFill>
                  <a:srgbClr val="FF0000"/>
                </a:solidFill>
                <a:latin typeface="Book Antiqua" panose="02040602050305030304" pitchFamily="18" charset="0"/>
              </a:rPr>
              <a:t>Teorije ljubezni</a:t>
            </a:r>
          </a:p>
        </p:txBody>
      </p:sp>
      <p:sp>
        <p:nvSpPr>
          <p:cNvPr id="20483" name="Rectangle 3">
            <a:extLst>
              <a:ext uri="{FF2B5EF4-FFF2-40B4-BE49-F238E27FC236}">
                <a16:creationId xmlns:a16="http://schemas.microsoft.com/office/drawing/2014/main" id="{B4C3FAA1-5293-4D5C-9DA0-D420755704B1}"/>
              </a:ext>
            </a:extLst>
          </p:cNvPr>
          <p:cNvSpPr>
            <a:spLocks noChangeArrowheads="1"/>
          </p:cNvSpPr>
          <p:nvPr/>
        </p:nvSpPr>
        <p:spPr bwMode="auto">
          <a:xfrm>
            <a:off x="179388" y="1125538"/>
            <a:ext cx="89646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pPr>
              <a:buClr>
                <a:srgbClr val="FF0000"/>
              </a:buClr>
              <a:buSzPct val="120000"/>
              <a:buFont typeface="Arial" panose="020B0604020202020204" pitchFamily="34" charset="0"/>
              <a:buChar char="•"/>
            </a:pPr>
            <a:r>
              <a:rPr lang="sl-SI" altLang="sl-SI" sz="2300"/>
              <a:t> Leejeva teorija ljubezni obsega 6 ljubezenskih “slogov’’</a:t>
            </a:r>
          </a:p>
        </p:txBody>
      </p:sp>
      <p:graphicFrame>
        <p:nvGraphicFramePr>
          <p:cNvPr id="7" name="Table 6">
            <a:extLst>
              <a:ext uri="{FF2B5EF4-FFF2-40B4-BE49-F238E27FC236}">
                <a16:creationId xmlns:a16="http://schemas.microsoft.com/office/drawing/2014/main" id="{685670B1-1DF7-43F7-B78B-2E1524B4385D}"/>
              </a:ext>
            </a:extLst>
          </p:cNvPr>
          <p:cNvGraphicFramePr>
            <a:graphicFrameLocks noGrp="1"/>
          </p:cNvGraphicFramePr>
          <p:nvPr/>
        </p:nvGraphicFramePr>
        <p:xfrm>
          <a:off x="0" y="1781175"/>
          <a:ext cx="9144000" cy="4778375"/>
        </p:xfrm>
        <a:graphic>
          <a:graphicData uri="http://schemas.openxmlformats.org/drawingml/2006/table">
            <a:tbl>
              <a:tblPr/>
              <a:tblGrid>
                <a:gridCol w="1473200">
                  <a:extLst>
                    <a:ext uri="{9D8B030D-6E8A-4147-A177-3AD203B41FA5}">
                      <a16:colId xmlns:a16="http://schemas.microsoft.com/office/drawing/2014/main" val="3360132732"/>
                    </a:ext>
                  </a:extLst>
                </a:gridCol>
                <a:gridCol w="7670800">
                  <a:extLst>
                    <a:ext uri="{9D8B030D-6E8A-4147-A177-3AD203B41FA5}">
                      <a16:colId xmlns:a16="http://schemas.microsoft.com/office/drawing/2014/main" val="2083013183"/>
                    </a:ext>
                  </a:extLst>
                </a:gridCol>
              </a:tblGrid>
              <a:tr h="268288">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1" u="none" strike="noStrike" cap="none" normalizeH="0" baseline="0">
                          <a:ln>
                            <a:noFill/>
                          </a:ln>
                          <a:solidFill>
                            <a:schemeClr val="tx1"/>
                          </a:solidFill>
                          <a:effectLst/>
                          <a:latin typeface="Bookman Old Style" panose="02050604050505020204" pitchFamily="18" charset="0"/>
                        </a:rPr>
                        <a:t>Slog</a:t>
                      </a:r>
                      <a:endParaRPr kumimoji="0" lang="sl-SI" altLang="sl-SI" sz="2000" b="1" i="0" u="none" strike="noStrike" cap="none" normalizeH="0" baseline="0">
                        <a:ln>
                          <a:noFill/>
                        </a:ln>
                        <a:solidFill>
                          <a:schemeClr val="tx1"/>
                        </a:solidFill>
                        <a:effectLst/>
                        <a:latin typeface="Bookman Old Style" panose="020506040505050202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1" u="none" strike="noStrike" cap="none" normalizeH="0" baseline="0">
                          <a:ln>
                            <a:noFill/>
                          </a:ln>
                          <a:solidFill>
                            <a:schemeClr val="tx1"/>
                          </a:solidFill>
                          <a:effectLst/>
                          <a:latin typeface="Bookman Old Style" panose="02050604050505020204" pitchFamily="18" charset="0"/>
                        </a:rPr>
                        <a:t>opis</a:t>
                      </a:r>
                      <a:endParaRPr kumimoji="0" lang="sl-SI" altLang="sl-SI" sz="2000" b="1" i="0" u="none" strike="noStrike" cap="none" normalizeH="0" baseline="0">
                        <a:ln>
                          <a:noFill/>
                        </a:ln>
                        <a:solidFill>
                          <a:schemeClr val="tx1"/>
                        </a:solidFill>
                        <a:effectLst/>
                        <a:latin typeface="Bookman Old Style" panose="020506040505050202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3051472"/>
                  </a:ext>
                </a:extLst>
              </a:tr>
              <a:tr h="1206500">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rPr>
                        <a:t>EROS</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Ljubezen do partnerja, ki ustreza telesnemu idealu, oseba ima pogosto miselno predstavo o tipu ljubezenskega partnerja, ki naj bi ustrezal in ki ga išče. V tem tipu ljubezni je spolnost navadno pomembna sestavina. </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1410048"/>
                  </a:ext>
                </a:extLst>
              </a:tr>
              <a:tr h="723900">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rPr>
                        <a:t>LUDUS</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Igriva, zabavna, tudi manipulatorska oblika ljubezni. Odnos je vir zabave in uživanja. Oblika je pogosto brez globlje navezanosti. </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523631"/>
                  </a:ext>
                </a:extLst>
              </a:tr>
              <a:tr h="514350">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STORGE</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Oblika, ki se navadno razvije iz prijateljstva,se pa poglobi v intimnost, ljubezen in tovarištvo.</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933629"/>
                  </a:ext>
                </a:extLst>
              </a:tr>
              <a:tr h="514350">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MANIA</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Emocionalno močna ljubezen, vpletena oseba ima značilno posedovalen odnos in je zelo ljubosumna.</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6344923"/>
                  </a:ext>
                </a:extLst>
              </a:tr>
              <a:tr h="723900">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AGAPE</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Nesebična ljubezen, kjer ljubimo partnerja, ne da bi pričakovali ali terjali povračilo (dejanje, ki ne pogojuje vračanja).</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2220365"/>
                  </a:ext>
                </a:extLst>
              </a:tr>
              <a:tr h="723900">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2000" b="1"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PRAGMA</a:t>
                      </a:r>
                      <a:endParaRPr kumimoji="0" lang="sl-SI" altLang="sl-SI" sz="20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endParaRP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Bookman Old Style" panose="02050604050505020204" pitchFamily="18" charset="0"/>
                        </a:defRPr>
                      </a:lvl1pPr>
                      <a:lvl2pPr marL="742950" indent="-285750">
                        <a:spcBef>
                          <a:spcPct val="20000"/>
                        </a:spcBef>
                        <a:buClr>
                          <a:schemeClr val="accent1"/>
                        </a:buClr>
                        <a:buSzPct val="80000"/>
                        <a:buFont typeface="Wingdings 2" panose="05020102010507070707" pitchFamily="18" charset="2"/>
                        <a:defRPr sz="1900">
                          <a:solidFill>
                            <a:schemeClr val="tx1"/>
                          </a:solidFill>
                          <a:latin typeface="Bookman Old Style" panose="02050604050505020204" pitchFamily="18" charset="0"/>
                        </a:defRPr>
                      </a:lvl2pPr>
                      <a:lvl3pPr marL="1143000" indent="-228600">
                        <a:spcBef>
                          <a:spcPct val="20000"/>
                        </a:spcBef>
                        <a:buClr>
                          <a:srgbClr val="E0752F"/>
                        </a:buClr>
                        <a:buSzPct val="60000"/>
                        <a:buFont typeface="Wingdings" panose="05000000000000000000" pitchFamily="2" charset="2"/>
                        <a:defRPr sz="1600">
                          <a:solidFill>
                            <a:schemeClr val="tx1"/>
                          </a:solidFill>
                          <a:latin typeface="Bookman Old Style" panose="02050604050505020204" pitchFamily="18" charset="0"/>
                        </a:defRPr>
                      </a:lvl3pPr>
                      <a:lvl4pPr marL="1600200" indent="-228600">
                        <a:spcBef>
                          <a:spcPct val="20000"/>
                        </a:spcBef>
                        <a:buClr>
                          <a:srgbClr val="FEC3AE"/>
                        </a:buClr>
                        <a:buSzPct val="60000"/>
                        <a:buFont typeface="Wingdings" panose="05000000000000000000" pitchFamily="2" charset="2"/>
                        <a:defRPr sz="1600">
                          <a:solidFill>
                            <a:schemeClr val="tx1"/>
                          </a:solidFill>
                          <a:latin typeface="Bookman Old Style" panose="02050604050505020204" pitchFamily="18" charset="0"/>
                        </a:defRPr>
                      </a:lvl4pPr>
                      <a:lvl5pPr marL="2057400" indent="-228600">
                        <a:spcBef>
                          <a:spcPct val="20000"/>
                        </a:spcBef>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5pPr>
                      <a:lvl6pPr marL="25146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6pPr>
                      <a:lvl7pPr marL="29718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7pPr>
                      <a:lvl8pPr marL="34290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8pPr>
                      <a:lvl9pPr marL="3886200" indent="-228600" fontAlgn="base">
                        <a:spcBef>
                          <a:spcPct val="20000"/>
                        </a:spcBef>
                        <a:spcAft>
                          <a:spcPct val="0"/>
                        </a:spcAft>
                        <a:buClr>
                          <a:srgbClr val="BDCAE9"/>
                        </a:buClr>
                        <a:buSzPct val="68000"/>
                        <a:buFont typeface="Wingdings 2" panose="05020102010507070707" pitchFamily="18" charset="2"/>
                        <a:defRPr sz="1400">
                          <a:solidFill>
                            <a:schemeClr val="tx1"/>
                          </a:solidFill>
                          <a:latin typeface="Bookman Old Style" panose="02050604050505020204"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l-SI" altLang="sl-SI" sz="1800" b="0" i="0" u="none" strike="noStrike" cap="none" normalizeH="0" baseline="0">
                          <a:ln>
                            <a:noFill/>
                          </a:ln>
                          <a:solidFill>
                            <a:schemeClr val="tx1"/>
                          </a:solidFill>
                          <a:effectLst/>
                          <a:latin typeface="Bookman Old Style" panose="02050604050505020204" pitchFamily="18" charset="0"/>
                          <a:cs typeface="Times New Roman" panose="02020603050405020304" pitchFamily="18" charset="0"/>
                        </a:rPr>
                        <a:t>Praktični slog ljubezni, kjer so objektivne informacije (partnerjev poklic, lokacija, imetje...) enako pomembni kot čustveni odnos.</a:t>
                      </a:r>
                    </a:p>
                  </a:txBody>
                  <a:tcPr marL="63183" marR="631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71824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4662480-9BE0-43E1-8F88-B1FA29DD4B8C}"/>
              </a:ext>
            </a:extLst>
          </p:cNvPr>
          <p:cNvSpPr>
            <a:spLocks noChangeArrowheads="1"/>
          </p:cNvSpPr>
          <p:nvPr/>
        </p:nvSpPr>
        <p:spPr bwMode="auto">
          <a:xfrm>
            <a:off x="323850" y="0"/>
            <a:ext cx="8820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r>
              <a:rPr lang="sl-SI" altLang="sl-SI" sz="6000" u="sng">
                <a:solidFill>
                  <a:srgbClr val="FF0000"/>
                </a:solidFill>
                <a:latin typeface="Book Antiqua" panose="02040602050305030304" pitchFamily="18" charset="0"/>
              </a:rPr>
              <a:t>Dimenzije ljubezni</a:t>
            </a:r>
          </a:p>
        </p:txBody>
      </p:sp>
      <p:sp>
        <p:nvSpPr>
          <p:cNvPr id="21507" name="Rectangle 8">
            <a:extLst>
              <a:ext uri="{FF2B5EF4-FFF2-40B4-BE49-F238E27FC236}">
                <a16:creationId xmlns:a16="http://schemas.microsoft.com/office/drawing/2014/main" id="{277151FF-18A2-4551-AED2-4879A11B1BFD}"/>
              </a:ext>
            </a:extLst>
          </p:cNvPr>
          <p:cNvSpPr>
            <a:spLocks noChangeArrowheads="1"/>
          </p:cNvSpPr>
          <p:nvPr/>
        </p:nvSpPr>
        <p:spPr bwMode="auto">
          <a:xfrm>
            <a:off x="179388" y="1125538"/>
            <a:ext cx="7794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pPr>
              <a:buClr>
                <a:srgbClr val="FF0000"/>
              </a:buClr>
              <a:buSzPct val="120000"/>
              <a:buFont typeface="Arial" panose="020B0604020202020204" pitchFamily="34" charset="0"/>
              <a:buChar char="•"/>
            </a:pPr>
            <a:r>
              <a:rPr lang="sl-SI" altLang="sl-SI" sz="3200"/>
              <a:t> Intimnost, strastnost in zavezanost. </a:t>
            </a:r>
          </a:p>
        </p:txBody>
      </p:sp>
      <p:sp>
        <p:nvSpPr>
          <p:cNvPr id="21508" name="Rectangle 9">
            <a:extLst>
              <a:ext uri="{FF2B5EF4-FFF2-40B4-BE49-F238E27FC236}">
                <a16:creationId xmlns:a16="http://schemas.microsoft.com/office/drawing/2014/main" id="{A4A2D0C1-D459-4594-856B-83D3C4D7BF79}"/>
              </a:ext>
            </a:extLst>
          </p:cNvPr>
          <p:cNvSpPr>
            <a:spLocks noChangeArrowheads="1"/>
          </p:cNvSpPr>
          <p:nvPr/>
        </p:nvSpPr>
        <p:spPr bwMode="auto">
          <a:xfrm>
            <a:off x="179388" y="1844675"/>
            <a:ext cx="85693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fontAlgn="base">
              <a:spcBef>
                <a:spcPct val="0"/>
              </a:spcBef>
              <a:spcAft>
                <a:spcPct val="0"/>
              </a:spcAft>
              <a:defRPr>
                <a:solidFill>
                  <a:schemeClr val="tx1"/>
                </a:solidFill>
                <a:latin typeface="Bookman Old Style" panose="02050604050505020204" pitchFamily="18" charset="0"/>
              </a:defRPr>
            </a:lvl6pPr>
            <a:lvl7pPr marL="2971800" indent="-228600" fontAlgn="base">
              <a:spcBef>
                <a:spcPct val="0"/>
              </a:spcBef>
              <a:spcAft>
                <a:spcPct val="0"/>
              </a:spcAft>
              <a:defRPr>
                <a:solidFill>
                  <a:schemeClr val="tx1"/>
                </a:solidFill>
                <a:latin typeface="Bookman Old Style" panose="02050604050505020204" pitchFamily="18" charset="0"/>
              </a:defRPr>
            </a:lvl7pPr>
            <a:lvl8pPr marL="3429000" indent="-228600" fontAlgn="base">
              <a:spcBef>
                <a:spcPct val="0"/>
              </a:spcBef>
              <a:spcAft>
                <a:spcPct val="0"/>
              </a:spcAft>
              <a:defRPr>
                <a:solidFill>
                  <a:schemeClr val="tx1"/>
                </a:solidFill>
                <a:latin typeface="Bookman Old Style" panose="02050604050505020204" pitchFamily="18" charset="0"/>
              </a:defRPr>
            </a:lvl8pPr>
            <a:lvl9pPr marL="3886200" indent="-228600" fontAlgn="base">
              <a:spcBef>
                <a:spcPct val="0"/>
              </a:spcBef>
              <a:spcAft>
                <a:spcPct val="0"/>
              </a:spcAft>
              <a:defRPr>
                <a:solidFill>
                  <a:schemeClr val="tx1"/>
                </a:solidFill>
                <a:latin typeface="Bookman Old Style" panose="02050604050505020204" pitchFamily="18" charset="0"/>
              </a:defRPr>
            </a:lvl9pPr>
          </a:lstStyle>
          <a:p>
            <a:pPr>
              <a:buClr>
                <a:srgbClr val="FF0000"/>
              </a:buClr>
              <a:buSzPct val="120000"/>
              <a:buFont typeface="Arial" panose="020B0604020202020204" pitchFamily="34" charset="0"/>
              <a:buChar char="•"/>
            </a:pPr>
            <a:r>
              <a:rPr lang="sl-SI" altLang="sl-SI" sz="2200" b="1"/>
              <a:t> Intimnost</a:t>
            </a:r>
            <a:r>
              <a:rPr lang="sl-SI" altLang="sl-SI" sz="2200"/>
              <a:t> je pretežno emocionalna komponenta, ki se kaže kot težnja po bližini partnerja, medsebojna povezanost, toplina in odkritost, iskanje stikov in komunikacije, vzajemna čustvena podpora in razumevanje, skrb za partnerja ter visoko vrednotenje partnerja. </a:t>
            </a:r>
          </a:p>
          <a:p>
            <a:pPr>
              <a:buClr>
                <a:srgbClr val="FF0000"/>
              </a:buClr>
              <a:buSzPct val="120000"/>
              <a:buFont typeface="Arial" panose="020B0604020202020204" pitchFamily="34" charset="0"/>
              <a:buChar char="•"/>
            </a:pPr>
            <a:r>
              <a:rPr lang="sl-SI" altLang="sl-SI" sz="2200" b="1"/>
              <a:t> Strastnost</a:t>
            </a:r>
            <a:r>
              <a:rPr lang="sl-SI" altLang="sl-SI" sz="2200"/>
              <a:t> je motivacijska komponenta. Izraža se kot zanosna čustvena usmerjenost k patrnerju in kot telesna privlačnost partnerja, kot želja po zadovoljitvi različnih potreb v odnosu do partnerja, spolnih in tudi drugih. </a:t>
            </a:r>
          </a:p>
          <a:p>
            <a:pPr>
              <a:buClr>
                <a:srgbClr val="FF0000"/>
              </a:buClr>
              <a:buSzPct val="120000"/>
              <a:buFont typeface="Arial" panose="020B0604020202020204" pitchFamily="34" charset="0"/>
              <a:buChar char="•"/>
            </a:pPr>
            <a:r>
              <a:rPr lang="sl-SI" altLang="sl-SI" sz="2200" b="1"/>
              <a:t>Zavezanost</a:t>
            </a:r>
            <a:r>
              <a:rPr lang="sl-SI" altLang="sl-SI" sz="2200"/>
              <a:t> je pretežno kognitivna komponenta ljubezni, ki se povezuje z odločitvijo,da se na nekoga globoko navežemo, da ga ljubimo ter z njim ostanemo. Kaže se na primer v težnji, da se vztraja v odnosu s partnerjem kljub težavam. </a:t>
            </a:r>
          </a:p>
          <a:p>
            <a:pPr>
              <a:buClr>
                <a:srgbClr val="FF0000"/>
              </a:buClr>
              <a:buSzPct val="120000"/>
              <a:buFont typeface="Arial" panose="020B0604020202020204" pitchFamily="34" charset="0"/>
              <a:buChar char="•"/>
            </a:pPr>
            <a:endParaRPr lang="sl-SI" altLang="sl-SI" sz="210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stom 1">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Default Theme</Template>
  <TotalTime>0</TotalTime>
  <Words>978</Words>
  <Application>Microsoft Office PowerPoint</Application>
  <PresentationFormat>On-screen Show (4:3)</PresentationFormat>
  <Paragraphs>97</Paragraphs>
  <Slides>14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1" baseType="lpstr">
      <vt:lpstr>Arial</vt:lpstr>
      <vt:lpstr>Book Antiqua</vt:lpstr>
      <vt:lpstr>Bookman Old Style</vt:lpstr>
      <vt:lpstr>Wingdings</vt:lpstr>
      <vt:lpstr>Wingdings 2</vt:lpstr>
      <vt:lpstr>Default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2019-06-03T09:06:32Z</dcterms:created>
  <dcterms:modified xsi:type="dcterms:W3CDTF">2019-06-03T09:06:32Z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