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5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1" r:id="rId6"/>
    <p:sldId id="263" r:id="rId7"/>
    <p:sldId id="271" r:id="rId8"/>
    <p:sldId id="264" r:id="rId9"/>
    <p:sldId id="265" r:id="rId10"/>
    <p:sldId id="268" r:id="rId11"/>
    <p:sldId id="269" r:id="rId12"/>
    <p:sldId id="270" r:id="rId13"/>
    <p:sldId id="274" r:id="rId14"/>
    <p:sldId id="267" r:id="rId15"/>
    <p:sldId id="273" r:id="rId16"/>
    <p:sldId id="272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CC00"/>
    <a:srgbClr val="660066"/>
    <a:srgbClr val="00FFCC"/>
    <a:srgbClr val="000066"/>
    <a:srgbClr val="FFCC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008B900-BC78-49AB-AB9D-AB45580845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77158F8-F7CB-4A90-9935-A6E9275ED5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E5143DF-F420-471B-9E46-B88E4643D1A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B033930C-1977-4BDF-9245-938F672F27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0ADED928-1239-44CE-9511-4B84CCAE45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5FFF7328-0CA6-4119-BBA8-67001BD34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BB17A4F-007B-4C2B-8BD4-2331DB67479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4F69445-73A8-4FFE-85EF-EAB66E9AD4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1E0ACE5-A6D0-425C-8B00-FE2C0B0AC788}" type="slidenum">
              <a:rPr lang="sl-SI" altLang="sl-SI">
                <a:latin typeface="Arial" panose="020B0604020202020204" pitchFamily="34" charset="0"/>
              </a:rPr>
              <a:pPr eaLnBrk="1" hangingPunct="1"/>
              <a:t>16</a:t>
            </a:fld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90B4F19-09A6-4E1B-B16C-A9212696C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0499551-170E-4F48-BA90-88D7DFAF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E180E13-1B3B-437F-A097-CF56DB7E68EE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1BB0BCA9-A672-4A65-87A6-F2DADBB6B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A40BF1EB-CCC1-41F7-A735-997659EDF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sz="2400">
                <a:latin typeface="Times New Roman" pitchFamily="18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CDB581B6-0361-4510-AD71-899E671F6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sp>
        <p:nvSpPr>
          <p:cNvPr id="153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FE22D6D-9058-4846-BCCD-73B948AB2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91BAEF7-F3DE-4F1A-8266-37B69E77E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A0012-5AE4-437B-94D6-5A80605C05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234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E8B4EB3-3054-48AD-9936-80391DD76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5E57444-0327-4DB4-A40C-0B5D0B801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C5ED5-D756-416F-B57A-0CDAA68513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25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BB88D75-C8F4-49C1-A743-DEE3E943C4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92E1F36-2EE1-47F4-9E9E-B5337D5C0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782BF-E487-45EC-8EE9-1E8AA3E606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687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35E189F-1999-4212-AC4B-4456B33FE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1FDCEEB-0C2F-42E2-A3E7-D553D26CB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DD270-2298-40A7-9548-14B83F2B6C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051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88D6378-64A8-4EC2-B178-17E9638E7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7A11E0E-C93D-4FD6-9A74-5BEDA4819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A52D9-B178-4DDE-B5A9-196F56DC68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394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0419952-1546-437D-A95E-788C6CA69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4243CB3-F7F8-4CB4-8339-22F7324F7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F9737-E4F3-434E-821B-0AC0CBFFCF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035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835097A-9EE0-4F9C-8C6B-2F360C8E12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622C6F2-0305-4EC6-B7B2-042A52448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C0B69-C8DC-4F36-B91A-F3BD42EBD9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5879EEE-534F-443F-ABB7-AE86AD081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A67676A-3FD6-4CE8-BF32-C767393BD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F9388-7AD4-4C0C-A87F-FE05EE1696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652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769328B0-3BCD-496C-963C-98B3FEBEF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03FC8D8-8473-42F8-92A9-B12DE9685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C0F7D-4604-4A09-A327-3FDB631A26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466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46997B0-AE93-4A16-BF86-4EC524977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130ED66-5755-41CB-8613-308D51021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FD203-2E93-4494-902C-FB53B76828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193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8FA926C-CC00-4F5A-B7FB-A08EF9F50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31162CC-31FC-40E3-A902-AC52F8091D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B0649-B95B-45DF-B810-95D18B20BD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525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7E9BE8B-3344-43C1-BC14-EAAD4A399C6D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4339" name="AutoShape 3">
              <a:extLst>
                <a:ext uri="{FF2B5EF4-FFF2-40B4-BE49-F238E27FC236}">
                  <a16:creationId xmlns:a16="http://schemas.microsoft.com/office/drawing/2014/main" id="{B4F6CF26-5022-47BC-8E35-BE44F2F86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sz="2400">
                <a:latin typeface="Times New Roman" pitchFamily="18" charset="0"/>
              </a:endParaRPr>
            </a:p>
          </p:txBody>
        </p:sp>
        <p:sp>
          <p:nvSpPr>
            <p:cNvPr id="14340" name="AutoShape 4">
              <a:extLst>
                <a:ext uri="{FF2B5EF4-FFF2-40B4-BE49-F238E27FC236}">
                  <a16:creationId xmlns:a16="http://schemas.microsoft.com/office/drawing/2014/main" id="{F0D23D1D-B475-49E2-9E49-722FAB475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14341" name="Line 5">
              <a:extLst>
                <a:ext uri="{FF2B5EF4-FFF2-40B4-BE49-F238E27FC236}">
                  <a16:creationId xmlns:a16="http://schemas.microsoft.com/office/drawing/2014/main" id="{D43AFEC1-311C-474F-AA32-4C3E37C30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14342" name="Rectangle 6">
            <a:extLst>
              <a:ext uri="{FF2B5EF4-FFF2-40B4-BE49-F238E27FC236}">
                <a16:creationId xmlns:a16="http://schemas.microsoft.com/office/drawing/2014/main" id="{5F18B82A-C3A3-4E8F-8B42-1D8CFE5FD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70BB2075-198A-4B45-910A-59DA1FC90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E01DD515-F71D-493E-99E0-2108F2F1EB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89AB116A-7FC4-4D7B-AF23-08AF330A099F}" type="datetime1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4A06E804-FFBD-4EF3-8ED2-546F547659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D5030920-CF97-4B85-BF0B-D5EA168050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99ED1E-72FD-4857-8B0E-9C00AE71454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si/imgres?imgurl=http://www.dw-world.de/image/0,,583316_1,00.jpg&amp;imgrefurl=http://www.dw-world.de/popups/popup_printcontent/0,,1993051,00.html&amp;h=142&amp;w=192&amp;sz=9&amp;hl=sl&amp;start=81&amp;tbnid=rmtEtFqRO76I8M:&amp;tbnh=76&amp;tbnw=103&amp;prev=/images%3Fq%3Ddroge%26start%3D80%26ndsp%3D20%26svnum%3D10%26hl%3Dsl%26lr%3D%26sa%3D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images.google.si/images?q=tbn:rmtEtFqRO76I8M:http://www.dw-world.de/image/0,,583316_1,00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sIL-n5Rims&amp;feature=related" TargetMode="External"/><Relationship Id="rId2" Type="http://schemas.openxmlformats.org/officeDocument/2006/relationships/hyperlink" Target="http://www.youtube.com/watch?v=8AjkgD_EAEg&amp;feature=relate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eduwiki.si/img/wiki_up/image/droge/asas.bm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http://eduwiki.si/img/wiki_up/image/droge/gdsg.bmp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eduwiki.si/img/wiki_up/image/droge/heroin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09C995A-3824-42F7-97FF-ED09850136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9080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sl-SI" sz="5400" b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sl-SI" sz="7200" b="1">
                <a:effectLst>
                  <a:outerShdw blurRad="38100" dist="38100" dir="2700000" algn="tl">
                    <a:srgbClr val="C0C0C0"/>
                  </a:outerShdw>
                </a:effectLst>
              </a:rPr>
              <a:t>ODVISNOST</a:t>
            </a:r>
          </a:p>
        </p:txBody>
      </p:sp>
      <p:sp>
        <p:nvSpPr>
          <p:cNvPr id="3075" name="Podnaslov 3">
            <a:extLst>
              <a:ext uri="{FF2B5EF4-FFF2-40B4-BE49-F238E27FC236}">
                <a16:creationId xmlns:a16="http://schemas.microsoft.com/office/drawing/2014/main" id="{AA2D0E5D-C9C3-4267-93A1-07DD74085E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">
            <a:extLst>
              <a:ext uri="{FF2B5EF4-FFF2-40B4-BE49-F238E27FC236}">
                <a16:creationId xmlns:a16="http://schemas.microsoft.com/office/drawing/2014/main" id="{6137D5E0-0981-4957-B986-24F367D92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8F0FE5D-B564-4B62-BEB6-FD06DF3412F2}" type="slidenum">
              <a:rPr lang="sl-SI" altLang="sl-SI"/>
              <a:pPr eaLnBrk="1" hangingPunct="1"/>
              <a:t>10</a:t>
            </a:fld>
            <a:endParaRPr lang="sl-SI" altLang="sl-SI"/>
          </a:p>
        </p:txBody>
      </p:sp>
      <p:sp>
        <p:nvSpPr>
          <p:cNvPr id="12293" name="Ograda številke diapozitiva 5">
            <a:extLst>
              <a:ext uri="{FF2B5EF4-FFF2-40B4-BE49-F238E27FC236}">
                <a16:creationId xmlns:a16="http://schemas.microsoft.com/office/drawing/2014/main" id="{885A7A07-ED6A-4730-B37E-39FBFC6EFBC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F5ACF0A2-F409-4A59-94FF-8B1C89F62059}" type="slidenum">
              <a:rPr lang="sl-SI" altLang="sl-SI" sz="1200"/>
              <a:pPr algn="r" eaLnBrk="1" hangingPunct="1"/>
              <a:t>10</a:t>
            </a:fld>
            <a:endParaRPr lang="sl-SI" altLang="sl-SI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7B49FEF-19DE-49DB-A04D-B947A318F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  <a:t>ECSTASY</a:t>
            </a:r>
            <a:endParaRPr lang="sl-SI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5" name="Rectangle 3">
            <a:extLst>
              <a:ext uri="{FF2B5EF4-FFF2-40B4-BE49-F238E27FC236}">
                <a16:creationId xmlns:a16="http://schemas.microsoft.com/office/drawing/2014/main" id="{749C4A6D-D5EC-474D-A725-60B846503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400"/>
              <a:t>Je sintetična droga. </a:t>
            </a:r>
          </a:p>
          <a:p>
            <a:pPr eaLnBrk="1" hangingPunct="1"/>
            <a:r>
              <a:rPr lang="sl-SI" altLang="sl-SI" sz="2400"/>
              <a:t>V obliki tablet, prahu in tekočine. </a:t>
            </a:r>
          </a:p>
          <a:p>
            <a:pPr eaLnBrk="1" hangingPunct="1"/>
            <a:r>
              <a:rPr lang="sl-SI" altLang="sl-SI" sz="2400"/>
              <a:t>Zaužitje povzroči evforijo, razširitev zenic,</a:t>
            </a:r>
            <a:r>
              <a:rPr lang="sl-SI" altLang="sl-SI" sz="2400">
                <a:latin typeface="Arial" panose="020B0604020202020204" pitchFamily="34" charset="0"/>
              </a:rPr>
              <a:t> </a:t>
            </a:r>
            <a:r>
              <a:rPr lang="sl-SI" altLang="sl-SI" sz="2400"/>
              <a:t>potenje, suha usta, povečanje krvnega tlaka in utripa</a:t>
            </a:r>
            <a:r>
              <a:rPr lang="sl-SI" altLang="sl-SI" sz="2400">
                <a:latin typeface="Arial" panose="020B0604020202020204" pitchFamily="34" charset="0"/>
              </a:rPr>
              <a:t>, </a:t>
            </a:r>
            <a:r>
              <a:rPr lang="sl-SI" altLang="sl-SI" sz="2400"/>
              <a:t>ter zvišanje telesne temperature. </a:t>
            </a:r>
          </a:p>
          <a:p>
            <a:pPr eaLnBrk="1" hangingPunct="1"/>
            <a:r>
              <a:rPr lang="sl-SI" altLang="sl-SI" sz="2400"/>
              <a:t>Zmanjšuje občutek utrujenosti in lakote. </a:t>
            </a:r>
          </a:p>
          <a:p>
            <a:pPr eaLnBrk="1" hangingPunct="1"/>
            <a:r>
              <a:rPr lang="sl-SI" altLang="sl-SI" sz="2400"/>
              <a:t>Povzroča psihično odvisnost in težje okvare notranjih organov </a:t>
            </a:r>
          </a:p>
        </p:txBody>
      </p:sp>
      <p:pic>
        <p:nvPicPr>
          <p:cNvPr id="12296" name="Picture 4" descr="Ecstasy">
            <a:extLst>
              <a:ext uri="{FF2B5EF4-FFF2-40B4-BE49-F238E27FC236}">
                <a16:creationId xmlns:a16="http://schemas.microsoft.com/office/drawing/2014/main" id="{2094A687-89A9-4A11-940A-E11E21424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4813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>
            <a:extLst>
              <a:ext uri="{FF2B5EF4-FFF2-40B4-BE49-F238E27FC236}">
                <a16:creationId xmlns:a16="http://schemas.microsoft.com/office/drawing/2014/main" id="{ECBF8E73-82EF-4DDC-9835-D2E22A109A00}"/>
              </a:ext>
            </a:extLst>
          </p:cNvPr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4AB62F4-AFF3-4124-A282-A5D2E5495989}" type="datetime1">
              <a:rPr lang="sl-SI" altLang="sl-SI" smtClean="0"/>
              <a:pPr eaLnBrk="1" hangingPunct="1"/>
              <a:t>3. 06. 2019</a:t>
            </a:fld>
            <a:endParaRPr lang="sl-SI" altLang="sl-SI"/>
          </a:p>
        </p:txBody>
      </p:sp>
      <p:sp>
        <p:nvSpPr>
          <p:cNvPr id="13315" name="Rectangle 10">
            <a:extLst>
              <a:ext uri="{FF2B5EF4-FFF2-40B4-BE49-F238E27FC236}">
                <a16:creationId xmlns:a16="http://schemas.microsoft.com/office/drawing/2014/main" id="{A434C014-61EA-4FAF-9752-56F6D13D7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EEC65D7-DA3F-4ADE-A1D6-ABAB37706E1E}" type="slidenum">
              <a:rPr lang="sl-SI" altLang="sl-SI"/>
              <a:pPr eaLnBrk="1" hangingPunct="1"/>
              <a:t>11</a:t>
            </a:fld>
            <a:endParaRPr lang="sl-SI" altLang="sl-SI"/>
          </a:p>
        </p:txBody>
      </p:sp>
      <p:sp>
        <p:nvSpPr>
          <p:cNvPr id="13317" name="Ograda številke diapozitiva 5">
            <a:extLst>
              <a:ext uri="{FF2B5EF4-FFF2-40B4-BE49-F238E27FC236}">
                <a16:creationId xmlns:a16="http://schemas.microsoft.com/office/drawing/2014/main" id="{A553C3E0-6982-4F31-BF3B-218B9D5D650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D8666787-1B0B-46C9-B9E4-C64D1D0A7EBE}" type="slidenum">
              <a:rPr lang="sl-SI" altLang="sl-SI" sz="1200"/>
              <a:pPr algn="r" eaLnBrk="1" hangingPunct="1"/>
              <a:t>11</a:t>
            </a:fld>
            <a:endParaRPr lang="sl-SI" altLang="sl-SI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18913415-5282-4A50-A27C-52F17E8E3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  <a:t>MARIHUANA</a:t>
            </a:r>
          </a:p>
        </p:txBody>
      </p:sp>
      <p:sp>
        <p:nvSpPr>
          <p:cNvPr id="13319" name="Rectangle 3">
            <a:extLst>
              <a:ext uri="{FF2B5EF4-FFF2-40B4-BE49-F238E27FC236}">
                <a16:creationId xmlns:a16="http://schemas.microsoft.com/office/drawing/2014/main" id="{9FDEC734-8888-4B15-B0AE-DA2E80AF4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000"/>
              <a:t>Je mešanica, ki je podobna tobaku, pridobivajo jo iz sušenih listov in cvetov kanabisa.</a:t>
            </a:r>
          </a:p>
          <a:p>
            <a:pPr eaLnBrk="1" hangingPunct="1"/>
            <a:r>
              <a:rPr lang="sl-SI" altLang="sl-SI" sz="2000"/>
              <a:t>Je najbolj razširjena prepovedana droga pri nas. </a:t>
            </a:r>
          </a:p>
          <a:p>
            <a:pPr eaLnBrk="1" hangingPunct="1"/>
            <a:r>
              <a:rPr lang="sl-SI" altLang="sl-SI" sz="2000"/>
              <a:t>Doseže višek učinkovanja v 20 do 30 minutah in učinkuje 2 do 4 ure. </a:t>
            </a:r>
          </a:p>
          <a:p>
            <a:pPr eaLnBrk="1" hangingPunct="1"/>
            <a:r>
              <a:rPr lang="sl-SI" altLang="sl-SI" sz="2000" b="1"/>
              <a:t>Posledice:</a:t>
            </a:r>
          </a:p>
          <a:p>
            <a:pPr lvl="1" eaLnBrk="1" hangingPunct="1"/>
            <a:r>
              <a:rPr lang="sl-SI" altLang="sl-SI" sz="2000"/>
              <a:t>Povišan krvni pritisk, pokanje žilic v očeh, suha usta in grlo, ter občutek lakote. </a:t>
            </a:r>
          </a:p>
          <a:p>
            <a:pPr lvl="1" eaLnBrk="1" hangingPunct="1"/>
            <a:r>
              <a:rPr lang="sl-SI" altLang="sl-SI" sz="2000"/>
              <a:t>Motnje v spominu, popačeno zaznavanje časa in prostora, zmanjšana sposobnost hitrih reakcij,… </a:t>
            </a:r>
          </a:p>
        </p:txBody>
      </p:sp>
      <p:pic>
        <p:nvPicPr>
          <p:cNvPr id="13320" name="Picture 4" descr="http://images.google.si/images?q=tbn:rmtEtFqRO76I8M:http://www.dw-world.de/image/0,,583316_1,00.jpg">
            <a:hlinkClick r:id="rId2"/>
            <a:extLst>
              <a:ext uri="{FF2B5EF4-FFF2-40B4-BE49-F238E27FC236}">
                <a16:creationId xmlns:a16="http://schemas.microsoft.com/office/drawing/2014/main" id="{5851935F-B548-41AD-B953-FA8661372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lum bright="26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54013"/>
            <a:ext cx="1846262" cy="136683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">
            <a:extLst>
              <a:ext uri="{FF2B5EF4-FFF2-40B4-BE49-F238E27FC236}">
                <a16:creationId xmlns:a16="http://schemas.microsoft.com/office/drawing/2014/main" id="{AB7B1FD5-1471-4C57-8900-798459C73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330DBD6-A2E8-4E47-8468-AF67CD901A78}" type="slidenum">
              <a:rPr lang="sl-SI" altLang="sl-SI"/>
              <a:pPr eaLnBrk="1" hangingPunct="1"/>
              <a:t>12</a:t>
            </a:fld>
            <a:endParaRPr lang="sl-SI" altLang="sl-SI"/>
          </a:p>
        </p:txBody>
      </p:sp>
      <p:sp>
        <p:nvSpPr>
          <p:cNvPr id="14341" name="Ograda številke diapozitiva 5">
            <a:extLst>
              <a:ext uri="{FF2B5EF4-FFF2-40B4-BE49-F238E27FC236}">
                <a16:creationId xmlns:a16="http://schemas.microsoft.com/office/drawing/2014/main" id="{6FCD5AEF-4D59-4CC7-BDC6-ED7B6E140E4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B5C85BA7-F8C6-49CE-A0AB-242D21B21E7B}" type="slidenum">
              <a:rPr lang="sl-SI" altLang="sl-SI" sz="1200"/>
              <a:pPr algn="r" eaLnBrk="1" hangingPunct="1"/>
              <a:t>12</a:t>
            </a:fld>
            <a:endParaRPr lang="sl-SI" altLang="sl-SI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DCA0C0A-C40A-43F0-B3C4-614E8D046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  <a:t>HEROIN</a:t>
            </a:r>
          </a:p>
        </p:txBody>
      </p:sp>
      <p:sp>
        <p:nvSpPr>
          <p:cNvPr id="14343" name="Rectangle 3">
            <a:extLst>
              <a:ext uri="{FF2B5EF4-FFF2-40B4-BE49-F238E27FC236}">
                <a16:creationId xmlns:a16="http://schemas.microsoft.com/office/drawing/2014/main" id="{A50E273F-B7BB-4B87-BA13-A83679895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2060575"/>
            <a:ext cx="73136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000"/>
              <a:t>Heroin pridelujejo iz morfina z enostavnim kemičnim postopkom.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/>
              <a:t>Lahko se vdihava ali kadi, najpogostejši način pa je vbrizgavanje v žilo, saj tako droga takoj preide v kri.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/>
              <a:t>Lajša bolečine in pogosto uspava.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b="1"/>
              <a:t>Simptomi za preveliko količino heroina v telesu so: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2000"/>
              <a:t>Oslabljeno dihanje, bleda polt, mišični krči in koma.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b="1"/>
              <a:t>Posledice: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2000"/>
              <a:t>Hepatitis, kožne abscese, vnetja ven, infekcije srca in depresije dihanja.</a:t>
            </a:r>
          </a:p>
        </p:txBody>
      </p:sp>
      <p:pic>
        <p:nvPicPr>
          <p:cNvPr id="14344" name="Picture 4" descr="Priprema (kuvanje)">
            <a:extLst>
              <a:ext uri="{FF2B5EF4-FFF2-40B4-BE49-F238E27FC236}">
                <a16:creationId xmlns:a16="http://schemas.microsoft.com/office/drawing/2014/main" id="{D6DC5631-92BC-41D5-86E7-D6909298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">
            <a:extLst>
              <a:ext uri="{FF2B5EF4-FFF2-40B4-BE49-F238E27FC236}">
                <a16:creationId xmlns:a16="http://schemas.microsoft.com/office/drawing/2014/main" id="{2E234C91-EB9B-4A62-9C5F-4743B82C9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0854B27-94BC-4034-B2C2-6FD32746E7F9}" type="slidenum">
              <a:rPr lang="sl-SI" altLang="sl-SI"/>
              <a:pPr eaLnBrk="1" hangingPunct="1"/>
              <a:t>13</a:t>
            </a:fld>
            <a:endParaRPr lang="sl-SI" altLang="sl-SI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3F4FBCC4-314C-4543-98D0-0F965A98C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Zdravljenje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0CEB6632-1899-4021-A3DE-5F186E826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Odvisnost omilimo oziroma jo vsaj poskušamo omiliti na več načinov, in sicer: </a:t>
            </a:r>
          </a:p>
          <a:p>
            <a:pPr lvl="1">
              <a:lnSpc>
                <a:spcPct val="90000"/>
              </a:lnSpc>
            </a:pPr>
            <a:r>
              <a:rPr lang="sl-SI" altLang="sl-SI" sz="2400"/>
              <a:t>Iščimo pogovor,</a:t>
            </a:r>
          </a:p>
          <a:p>
            <a:pPr lvl="1">
              <a:lnSpc>
                <a:spcPct val="90000"/>
              </a:lnSpc>
            </a:pPr>
            <a:r>
              <a:rPr lang="sl-SI" altLang="sl-SI" sz="2400"/>
              <a:t>upoštevajmo svobodo misli,</a:t>
            </a:r>
          </a:p>
          <a:p>
            <a:pPr lvl="1">
              <a:lnSpc>
                <a:spcPct val="90000"/>
              </a:lnSpc>
            </a:pPr>
            <a:r>
              <a:rPr lang="sl-SI" altLang="sl-SI" sz="2400"/>
              <a:t>bodimo pozorni na mladostniške težave,</a:t>
            </a:r>
          </a:p>
          <a:p>
            <a:pPr lvl="1">
              <a:lnSpc>
                <a:spcPct val="90000"/>
              </a:lnSpc>
            </a:pPr>
            <a:r>
              <a:rPr lang="sl-SI" altLang="sl-SI" sz="2400"/>
              <a:t>ne izgubljajmo stika,</a:t>
            </a:r>
          </a:p>
          <a:p>
            <a:pPr lvl="1">
              <a:lnSpc>
                <a:spcPct val="90000"/>
              </a:lnSpc>
            </a:pPr>
            <a:r>
              <a:rPr lang="sl-SI" altLang="sl-SI" sz="2400"/>
              <a:t>negujmo sožitje, </a:t>
            </a:r>
          </a:p>
          <a:p>
            <a:pPr lvl="1">
              <a:lnSpc>
                <a:spcPct val="90000"/>
              </a:lnSpc>
            </a:pPr>
            <a:r>
              <a:rPr lang="sl-SI" altLang="sl-SI" sz="2400"/>
              <a:t>razvijajmo skupne interese,</a:t>
            </a:r>
          </a:p>
          <a:p>
            <a:pPr lvl="1">
              <a:lnSpc>
                <a:spcPct val="90000"/>
              </a:lnSpc>
            </a:pPr>
            <a:r>
              <a:rPr lang="sl-SI" altLang="sl-SI" sz="2400"/>
              <a:t>porazdelimo moči,</a:t>
            </a:r>
          </a:p>
          <a:p>
            <a:pPr lvl="1">
              <a:lnSpc>
                <a:spcPct val="90000"/>
              </a:lnSpc>
            </a:pPr>
            <a:r>
              <a:rPr lang="sl-SI" altLang="sl-SI" sz="2400"/>
              <a:t>veselimo se življenja.</a:t>
            </a:r>
          </a:p>
        </p:txBody>
      </p:sp>
      <p:pic>
        <p:nvPicPr>
          <p:cNvPr id="15366" name="Picture 4" descr="sadbykashimanari8">
            <a:extLst>
              <a:ext uri="{FF2B5EF4-FFF2-40B4-BE49-F238E27FC236}">
                <a16:creationId xmlns:a16="http://schemas.microsoft.com/office/drawing/2014/main" id="{C3A55CD0-C733-4C59-9D2F-4EAEC306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89363"/>
            <a:ext cx="1820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18FB0A22-8253-42DE-AB3B-9BD767710E4B}"/>
              </a:ext>
            </a:extLst>
          </p:cNvPr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DA1BE48-40CD-4FBB-B82A-242AAC3A02BA}" type="datetime1">
              <a:rPr lang="sl-SI" altLang="sl-SI" smtClean="0"/>
              <a:pPr eaLnBrk="1" hangingPunct="1"/>
              <a:t>3. 06. 2019</a:t>
            </a:fld>
            <a:endParaRPr lang="sl-SI" altLang="sl-SI"/>
          </a:p>
        </p:txBody>
      </p:sp>
      <p:sp>
        <p:nvSpPr>
          <p:cNvPr id="16387" name="Rectangle 10">
            <a:extLst>
              <a:ext uri="{FF2B5EF4-FFF2-40B4-BE49-F238E27FC236}">
                <a16:creationId xmlns:a16="http://schemas.microsoft.com/office/drawing/2014/main" id="{2C742D56-6EF4-45C8-933C-50045E7FA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7CEBC2D-4B14-487B-B006-A576FB085CF4}" type="slidenum">
              <a:rPr lang="sl-SI" altLang="sl-SI"/>
              <a:pPr eaLnBrk="1" hangingPunct="1"/>
              <a:t>14</a:t>
            </a:fld>
            <a:endParaRPr lang="sl-SI" altLang="sl-SI"/>
          </a:p>
        </p:txBody>
      </p:sp>
      <p:sp>
        <p:nvSpPr>
          <p:cNvPr id="16389" name="Ograda številke diapozitiva 5">
            <a:extLst>
              <a:ext uri="{FF2B5EF4-FFF2-40B4-BE49-F238E27FC236}">
                <a16:creationId xmlns:a16="http://schemas.microsoft.com/office/drawing/2014/main" id="{FBBBEDD6-A6F3-48F5-96AA-807377A0D0C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8D7D771D-9333-4C1C-A1CF-19C869DF2A5B}" type="slidenum">
              <a:rPr lang="sl-SI" altLang="sl-SI" sz="1200"/>
              <a:pPr algn="r" eaLnBrk="1" hangingPunct="1"/>
              <a:t>14</a:t>
            </a:fld>
            <a:endParaRPr lang="sl-SI" altLang="sl-SI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EC48850-BCC3-48B8-8694-77AACC011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  <a:t>Zanimivost</a:t>
            </a:r>
          </a:p>
        </p:txBody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D76A72FA-BDDA-41F1-B6E9-1EB91292A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7313612" cy="4114800"/>
          </a:xfrm>
        </p:spPr>
        <p:txBody>
          <a:bodyPr/>
          <a:lstStyle/>
          <a:p>
            <a:pPr eaLnBrk="1" hangingPunct="1"/>
            <a:r>
              <a:rPr lang="sl-SI" altLang="sl-SI" sz="2000"/>
              <a:t>Povprečna starost prvega uživanja prepovedanih drog (najpogosteje marihuano):</a:t>
            </a:r>
          </a:p>
          <a:p>
            <a:pPr lvl="1" eaLnBrk="1" hangingPunct="1"/>
            <a:r>
              <a:rPr lang="sl-SI" altLang="sl-SI" sz="2000"/>
              <a:t>Najmlajši uživalec je bil star 7 let, najstarejši pa 47 let.</a:t>
            </a:r>
          </a:p>
          <a:p>
            <a:pPr eaLnBrk="1" hangingPunct="1"/>
            <a:r>
              <a:rPr lang="sl-SI" altLang="sl-SI" sz="2000"/>
              <a:t>Primarno drogo (najpogosteje heroin)</a:t>
            </a:r>
          </a:p>
          <a:p>
            <a:pPr lvl="1" eaLnBrk="1" hangingPunct="1"/>
            <a:r>
              <a:rPr lang="sl-SI" altLang="sl-SI" sz="2000"/>
              <a:t>Leta 2005 najmlajši uživalec je bil star 10 let, najstarejši 33 let. </a:t>
            </a:r>
          </a:p>
        </p:txBody>
      </p:sp>
      <p:pic>
        <p:nvPicPr>
          <p:cNvPr id="16392" name="Picture 5" descr="01_odvisnost">
            <a:extLst>
              <a:ext uri="{FF2B5EF4-FFF2-40B4-BE49-F238E27FC236}">
                <a16:creationId xmlns:a16="http://schemas.microsoft.com/office/drawing/2014/main" id="{4033DAF5-823A-490D-9291-B252EA50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6700"/>
            <a:ext cx="36004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135885DC-2361-4441-9017-FB0B5AA7033C}"/>
              </a:ext>
            </a:extLst>
          </p:cNvPr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825D265-1965-4F51-85AC-ECE2CA63EBA2}" type="datetime1">
              <a:rPr lang="sl-SI" altLang="sl-SI" smtClean="0"/>
              <a:pPr eaLnBrk="1" hangingPunct="1"/>
              <a:t>3. 06. 2019</a:t>
            </a:fld>
            <a:endParaRPr lang="sl-SI" altLang="sl-SI"/>
          </a:p>
        </p:txBody>
      </p:sp>
      <p:sp>
        <p:nvSpPr>
          <p:cNvPr id="17411" name="Rectangle 10">
            <a:extLst>
              <a:ext uri="{FF2B5EF4-FFF2-40B4-BE49-F238E27FC236}">
                <a16:creationId xmlns:a16="http://schemas.microsoft.com/office/drawing/2014/main" id="{F08461A5-16D9-4A22-9AC2-6DFA010385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34B0AD1-A463-43CD-B9C0-B72FBEAC7FC2}" type="slidenum">
              <a:rPr lang="sl-SI" altLang="sl-SI"/>
              <a:pPr eaLnBrk="1" hangingPunct="1"/>
              <a:t>15</a:t>
            </a:fld>
            <a:endParaRPr lang="sl-SI" altLang="sl-SI"/>
          </a:p>
        </p:txBody>
      </p:sp>
      <p:sp>
        <p:nvSpPr>
          <p:cNvPr id="17412" name="Naslov 1">
            <a:extLst>
              <a:ext uri="{FF2B5EF4-FFF2-40B4-BE49-F238E27FC236}">
                <a16:creationId xmlns:a16="http://schemas.microsoft.com/office/drawing/2014/main" id="{036B0711-B0AE-4F86-9A4C-3A0FC2C9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Video</a:t>
            </a:r>
          </a:p>
        </p:txBody>
      </p:sp>
      <p:sp>
        <p:nvSpPr>
          <p:cNvPr id="17413" name="Ograda vsebine 2">
            <a:extLst>
              <a:ext uri="{FF2B5EF4-FFF2-40B4-BE49-F238E27FC236}">
                <a16:creationId xmlns:a16="http://schemas.microsoft.com/office/drawing/2014/main" id="{5A662F8A-61D8-440D-AC38-CE7B8253C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hlinkClick r:id="rId2"/>
              </a:rPr>
              <a:t>http://www.youtube.com/watch?v=8AjkgD_EAEg&amp;feature=related</a:t>
            </a:r>
            <a:endParaRPr lang="sl-SI" altLang="sl-SI"/>
          </a:p>
          <a:p>
            <a:pPr eaLnBrk="1" hangingPunct="1"/>
            <a:r>
              <a:rPr lang="sl-SI" altLang="sl-SI" u="sng">
                <a:hlinkClick r:id="rId3"/>
              </a:rPr>
              <a:t>http://www.youtube.com/watch?v=rsIL-n5Rims&amp;feature=related</a:t>
            </a:r>
            <a:endParaRPr lang="sl-SI" altLang="sl-SI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/>
          </a:p>
          <a:p>
            <a:pPr eaLnBrk="1" hangingPunct="1"/>
            <a:endParaRPr lang="sl-SI" altLang="sl-SI"/>
          </a:p>
        </p:txBody>
      </p:sp>
      <p:sp>
        <p:nvSpPr>
          <p:cNvPr id="17414" name="Ograda datuma 3">
            <a:extLst>
              <a:ext uri="{FF2B5EF4-FFF2-40B4-BE49-F238E27FC236}">
                <a16:creationId xmlns:a16="http://schemas.microsoft.com/office/drawing/2014/main" id="{40C35022-DEC2-4A31-8323-3D9496BFC071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35BDBFA-2A7B-43C1-B560-A712A8BFCF58}" type="datetime1">
              <a:rPr lang="sl-SI" altLang="sl-SI" sz="1200"/>
              <a:pPr eaLnBrk="1" hangingPunct="1"/>
              <a:t>3. 06. 2019</a:t>
            </a:fld>
            <a:endParaRPr lang="sl-SI" altLang="sl-SI" sz="1200"/>
          </a:p>
        </p:txBody>
      </p:sp>
      <p:sp>
        <p:nvSpPr>
          <p:cNvPr id="17415" name="Ograda številke diapozitiva 4">
            <a:extLst>
              <a:ext uri="{FF2B5EF4-FFF2-40B4-BE49-F238E27FC236}">
                <a16:creationId xmlns:a16="http://schemas.microsoft.com/office/drawing/2014/main" id="{20EA8A41-4E89-4561-AB6C-ED121235632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C8918146-B177-44F6-8833-6B450A3969BA}" type="slidenum">
              <a:rPr lang="sl-SI" altLang="sl-SI" sz="1200"/>
              <a:pPr algn="r" eaLnBrk="1" hangingPunct="1"/>
              <a:t>15</a:t>
            </a:fld>
            <a:endParaRPr lang="sl-SI" altLang="sl-SI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A44E31A1-AD02-43D2-BD04-3F86CC62916B}"/>
              </a:ext>
            </a:extLst>
          </p:cNvPr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2C2353-2293-41D7-9879-8211CC315F59}" type="datetime1">
              <a:rPr lang="sl-SI" altLang="sl-SI" smtClean="0"/>
              <a:pPr eaLnBrk="1" hangingPunct="1"/>
              <a:t>3. 06. 2019</a:t>
            </a:fld>
            <a:endParaRPr lang="sl-SI" altLang="sl-SI"/>
          </a:p>
        </p:txBody>
      </p:sp>
      <p:sp>
        <p:nvSpPr>
          <p:cNvPr id="18435" name="Rectangle 10">
            <a:extLst>
              <a:ext uri="{FF2B5EF4-FFF2-40B4-BE49-F238E27FC236}">
                <a16:creationId xmlns:a16="http://schemas.microsoft.com/office/drawing/2014/main" id="{73015144-2D59-458B-8B71-D1B4BCC07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9DFE12A-3955-43CE-A089-B58B7861D790}" type="slidenum">
              <a:rPr lang="sl-SI" altLang="sl-SI"/>
              <a:pPr eaLnBrk="1" hangingPunct="1"/>
              <a:t>16</a:t>
            </a:fld>
            <a:endParaRPr lang="sl-SI" altLang="sl-SI"/>
          </a:p>
        </p:txBody>
      </p:sp>
      <p:sp>
        <p:nvSpPr>
          <p:cNvPr id="18436" name="Ograda datuma 3">
            <a:extLst>
              <a:ext uri="{FF2B5EF4-FFF2-40B4-BE49-F238E27FC236}">
                <a16:creationId xmlns:a16="http://schemas.microsoft.com/office/drawing/2014/main" id="{D235E698-4F20-4702-973A-928D73634CB4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42D4B2F-ACD8-407B-AC8D-F6D1903CB2DE}" type="datetime1">
              <a:rPr lang="sl-SI" altLang="sl-SI" sz="1200"/>
              <a:pPr eaLnBrk="1" hangingPunct="1"/>
              <a:t>3. 06. 2019</a:t>
            </a:fld>
            <a:endParaRPr lang="sl-SI" altLang="sl-SI" sz="1200"/>
          </a:p>
        </p:txBody>
      </p:sp>
      <p:sp>
        <p:nvSpPr>
          <p:cNvPr id="18437" name="Ograda številke diapozitiva 5">
            <a:extLst>
              <a:ext uri="{FF2B5EF4-FFF2-40B4-BE49-F238E27FC236}">
                <a16:creationId xmlns:a16="http://schemas.microsoft.com/office/drawing/2014/main" id="{BAF31711-4FC2-45B0-BCE5-72FC8EC45F45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D56670A4-DC60-4C83-8412-1B6EA0CFC786}" type="slidenum">
              <a:rPr lang="sl-SI" altLang="sl-SI" sz="1200"/>
              <a:pPr algn="r" eaLnBrk="1" hangingPunct="1"/>
              <a:t>16</a:t>
            </a:fld>
            <a:endParaRPr lang="sl-SI" altLang="sl-SI" sz="12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C784853-B059-4D1E-AD4F-505AFE318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836613"/>
            <a:ext cx="7313612" cy="38258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sl-SI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Hvala za pozornost!!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>
            <a:extLst>
              <a:ext uri="{FF2B5EF4-FFF2-40B4-BE49-F238E27FC236}">
                <a16:creationId xmlns:a16="http://schemas.microsoft.com/office/drawing/2014/main" id="{799498F4-158D-4ED0-A232-229EE07F798E}"/>
              </a:ext>
            </a:extLst>
          </p:cNvPr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57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1D8EBE8-67D3-4AE5-AD05-0B01C889A95F}" type="datetime1">
              <a:rPr lang="sl-SI" altLang="sl-SI" smtClean="0"/>
              <a:pPr eaLnBrk="1" hangingPunct="1"/>
              <a:t>3. 06. 2019</a:t>
            </a:fld>
            <a:endParaRPr lang="sl-SI" altLang="sl-SI"/>
          </a:p>
        </p:txBody>
      </p:sp>
      <p:sp>
        <p:nvSpPr>
          <p:cNvPr id="4099" name="Rectangle 10">
            <a:extLst>
              <a:ext uri="{FF2B5EF4-FFF2-40B4-BE49-F238E27FC236}">
                <a16:creationId xmlns:a16="http://schemas.microsoft.com/office/drawing/2014/main" id="{648319DC-6CE2-46C0-8FCF-E0CF8717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77988A9-F2B9-4E40-9137-61C887347B3F}" type="slidenum">
              <a:rPr lang="sl-SI" altLang="sl-SI"/>
              <a:pPr eaLnBrk="1" hangingPunct="1"/>
              <a:t>2</a:t>
            </a:fld>
            <a:endParaRPr lang="sl-SI" altLang="sl-SI"/>
          </a:p>
        </p:txBody>
      </p:sp>
      <p:sp>
        <p:nvSpPr>
          <p:cNvPr id="4101" name="Ograda številke diapozitiva 5">
            <a:extLst>
              <a:ext uri="{FF2B5EF4-FFF2-40B4-BE49-F238E27FC236}">
                <a16:creationId xmlns:a16="http://schemas.microsoft.com/office/drawing/2014/main" id="{C63CBF57-C167-4D19-8A4F-D53D1D0F519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35FED675-2E8C-4906-B493-1D896CAE2D43}" type="slidenum">
              <a:rPr lang="sl-SI" altLang="sl-SI" sz="1200"/>
              <a:pPr algn="r" eaLnBrk="1" hangingPunct="1"/>
              <a:t>2</a:t>
            </a:fld>
            <a:endParaRPr lang="sl-SI" altLang="sl-SI" sz="120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88E5011-48DF-498F-B8F2-2C3521891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33375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  <a:t>Kaj je odvisnost?</a:t>
            </a:r>
          </a:p>
        </p:txBody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C08B5AC3-40B9-4524-A5DA-AF57FFDF5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1773238"/>
            <a:ext cx="7620000" cy="4227512"/>
          </a:xfrm>
        </p:spPr>
        <p:txBody>
          <a:bodyPr/>
          <a:lstStyle/>
          <a:p>
            <a:pPr eaLnBrk="1" hangingPunct="1">
              <a:buFontTx/>
              <a:buChar char="o"/>
            </a:pPr>
            <a:r>
              <a:rPr lang="sl-SI" altLang="sl-SI" sz="2000" b="1"/>
              <a:t>Odvisnost</a:t>
            </a:r>
            <a:r>
              <a:rPr lang="sl-SI" altLang="sl-SI" sz="2000"/>
              <a:t> je motnja, ki zajame tako telesno kot duševno in socialno blagostanje zasvojenca in njegove okolice. </a:t>
            </a:r>
          </a:p>
          <a:p>
            <a:pPr eaLnBrk="1" hangingPunct="1">
              <a:buFontTx/>
              <a:buChar char="o"/>
            </a:pPr>
            <a:r>
              <a:rPr lang="sl-SI" altLang="sl-SI" sz="2000"/>
              <a:t>Ni samo razvada in stil življenja, ampak je tudi bolezen, ki danes popolnoma dokazljivo spremeni strukturo in delovanje možganov zasvojenca. </a:t>
            </a:r>
          </a:p>
        </p:txBody>
      </p:sp>
      <p:pic>
        <p:nvPicPr>
          <p:cNvPr id="4104" name="Picture 9" descr="header">
            <a:extLst>
              <a:ext uri="{FF2B5EF4-FFF2-40B4-BE49-F238E27FC236}">
                <a16:creationId xmlns:a16="http://schemas.microsoft.com/office/drawing/2014/main" id="{1E060BA1-3852-44CE-ABC7-D6FAEFCB3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9725"/>
            <a:ext cx="4143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">
            <a:extLst>
              <a:ext uri="{FF2B5EF4-FFF2-40B4-BE49-F238E27FC236}">
                <a16:creationId xmlns:a16="http://schemas.microsoft.com/office/drawing/2014/main" id="{44579825-F4A8-4A3A-A482-5EC29DE17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0B3B48E-45F3-404C-B88F-E60E469F7607}" type="slidenum">
              <a:rPr lang="sl-SI" altLang="sl-SI"/>
              <a:pPr eaLnBrk="1" hangingPunct="1"/>
              <a:t>3</a:t>
            </a:fld>
            <a:endParaRPr lang="sl-SI" altLang="sl-SI"/>
          </a:p>
        </p:txBody>
      </p:sp>
      <p:sp>
        <p:nvSpPr>
          <p:cNvPr id="5125" name="Ograda številke diapozitiva 5">
            <a:extLst>
              <a:ext uri="{FF2B5EF4-FFF2-40B4-BE49-F238E27FC236}">
                <a16:creationId xmlns:a16="http://schemas.microsoft.com/office/drawing/2014/main" id="{16BDBD73-35B8-4025-A7DD-B0F883548D0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622BCA85-BD7D-4918-9C33-DAD82AB3C15A}" type="slidenum">
              <a:rPr lang="sl-SI" altLang="sl-SI" sz="1200"/>
              <a:pPr algn="r" eaLnBrk="1" hangingPunct="1"/>
              <a:t>3</a:t>
            </a:fld>
            <a:endParaRPr lang="sl-SI" altLang="sl-SI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8B8E4CC5-845B-4DD3-9947-D0642BD9F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731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/>
              <a:t>         </a:t>
            </a:r>
            <a:r>
              <a:rPr 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  <a:t>Vrste odvisnosti: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035EA0A-F706-4081-823F-AB75CE365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69302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r>
              <a:rPr lang="sl-SI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Fizična odvisnost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sl-SI" sz="2000"/>
              <a:t>O fizični odvisnosti govorimo takrat, ko telo potrebuje drogo ne glede na duševno počutje in razpoloženje, brez nje organizem ne deluje več normalno.</a:t>
            </a:r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r>
              <a:rPr lang="sl-SI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Psihična odvisnost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sl-SI" sz="2000"/>
              <a:t>Pri psihični odvisnosti pa gre za zadovoljevanje duševnih potreb, odpravljanje neprijetnih občutkov (žalost, bolečina, ipd..), pri težavah v komuniciranju, težavah z nasprotnim spolom. </a:t>
            </a:r>
          </a:p>
        </p:txBody>
      </p:sp>
      <p:pic>
        <p:nvPicPr>
          <p:cNvPr id="5128" name="Picture 4" descr="marihuana">
            <a:extLst>
              <a:ext uri="{FF2B5EF4-FFF2-40B4-BE49-F238E27FC236}">
                <a16:creationId xmlns:a16="http://schemas.microsoft.com/office/drawing/2014/main" id="{C38EBEC5-E164-4F84-9DE6-09AF4454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1514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5" descr="test">
            <a:extLst>
              <a:ext uri="{FF2B5EF4-FFF2-40B4-BE49-F238E27FC236}">
                <a16:creationId xmlns:a16="http://schemas.microsoft.com/office/drawing/2014/main" id="{A769B5A0-BD67-4E32-9AC9-3D6E638A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9275"/>
            <a:ext cx="2540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">
            <a:extLst>
              <a:ext uri="{FF2B5EF4-FFF2-40B4-BE49-F238E27FC236}">
                <a16:creationId xmlns:a16="http://schemas.microsoft.com/office/drawing/2014/main" id="{8366D864-C3C8-4E96-8F62-C08E5D53E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340B0C2-06BE-4BD0-A100-3638185F7251}" type="slidenum">
              <a:rPr lang="sl-SI" altLang="sl-SI"/>
              <a:pPr eaLnBrk="1" hangingPunct="1"/>
              <a:t>4</a:t>
            </a:fld>
            <a:endParaRPr lang="sl-SI" altLang="sl-SI"/>
          </a:p>
        </p:txBody>
      </p:sp>
      <p:sp>
        <p:nvSpPr>
          <p:cNvPr id="6149" name="Ograda številke diapozitiva 5">
            <a:extLst>
              <a:ext uri="{FF2B5EF4-FFF2-40B4-BE49-F238E27FC236}">
                <a16:creationId xmlns:a16="http://schemas.microsoft.com/office/drawing/2014/main" id="{C96E4853-F154-4D06-A96E-4E30B3D3EC3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2A4EFC91-34F3-485C-9AF6-8828D3B360C3}" type="slidenum">
              <a:rPr lang="sl-SI" altLang="sl-SI" sz="1200"/>
              <a:pPr algn="r" eaLnBrk="1" hangingPunct="1"/>
              <a:t>4</a:t>
            </a:fld>
            <a:endParaRPr lang="sl-SI" altLang="sl-SI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9A94BDF-F1B3-499B-A54A-D2CB24D82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  <a:t>Od česa smo lahko odvisni?</a:t>
            </a:r>
          </a:p>
        </p:txBody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88675C7D-C8A9-4860-AAC4-3E27B6D8A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7313612" cy="3384550"/>
          </a:xfrm>
        </p:spPr>
        <p:txBody>
          <a:bodyPr/>
          <a:lstStyle/>
          <a:p>
            <a:pPr eaLnBrk="1" hangingPunct="1">
              <a:buFontTx/>
              <a:buChar char="o"/>
            </a:pPr>
            <a:r>
              <a:rPr lang="sl-SI" altLang="sl-SI" sz="2000"/>
              <a:t>Od alkoholnih pijač,</a:t>
            </a:r>
          </a:p>
          <a:p>
            <a:pPr eaLnBrk="1" hangingPunct="1">
              <a:buFontTx/>
              <a:buChar char="o"/>
            </a:pPr>
            <a:r>
              <a:rPr lang="sl-SI" altLang="sl-SI" sz="2000"/>
              <a:t>cigaret, drog,..</a:t>
            </a:r>
          </a:p>
          <a:p>
            <a:pPr eaLnBrk="1" hangingPunct="1">
              <a:buFontTx/>
              <a:buChar char="o"/>
            </a:pPr>
            <a:r>
              <a:rPr lang="sl-SI" altLang="sl-SI" sz="2000"/>
              <a:t>duhovnosti,</a:t>
            </a:r>
          </a:p>
          <a:p>
            <a:pPr eaLnBrk="1" hangingPunct="1">
              <a:buFontTx/>
              <a:buChar char="o"/>
            </a:pPr>
            <a:r>
              <a:rPr lang="sl-SI" altLang="sl-SI" sz="2000"/>
              <a:t>iger na srečo (npr. loto),</a:t>
            </a:r>
          </a:p>
          <a:p>
            <a:pPr eaLnBrk="1" hangingPunct="1">
              <a:buFontTx/>
              <a:buChar char="o"/>
            </a:pPr>
            <a:r>
              <a:rPr lang="sl-SI" altLang="sl-SI" sz="2000"/>
              <a:t>spolnih odnosov,</a:t>
            </a:r>
          </a:p>
          <a:p>
            <a:pPr eaLnBrk="1" hangingPunct="1">
              <a:buFontTx/>
              <a:buChar char="o"/>
            </a:pPr>
            <a:r>
              <a:rPr lang="sl-SI" altLang="sl-SI" sz="2000"/>
              <a:t>interneta oz. računalnika</a:t>
            </a:r>
          </a:p>
          <a:p>
            <a:pPr eaLnBrk="1" hangingPunct="1">
              <a:buFontTx/>
              <a:buNone/>
            </a:pPr>
            <a:r>
              <a:rPr lang="sl-SI" altLang="sl-SI" sz="2000"/>
              <a:t> (računalniških iger),…</a:t>
            </a:r>
          </a:p>
          <a:p>
            <a:pPr eaLnBrk="1" hangingPunct="1"/>
            <a:endParaRPr lang="sl-SI" altLang="sl-SI" sz="2000"/>
          </a:p>
        </p:txBody>
      </p:sp>
      <p:pic>
        <p:nvPicPr>
          <p:cNvPr id="6152" name="Picture 4" descr="PG_485_8515">
            <a:extLst>
              <a:ext uri="{FF2B5EF4-FFF2-40B4-BE49-F238E27FC236}">
                <a16:creationId xmlns:a16="http://schemas.microsoft.com/office/drawing/2014/main" id="{574A3980-5A7F-4BDC-8E15-DC5506B5B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868863"/>
            <a:ext cx="13509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" descr="untitled">
            <a:extLst>
              <a:ext uri="{FF2B5EF4-FFF2-40B4-BE49-F238E27FC236}">
                <a16:creationId xmlns:a16="http://schemas.microsoft.com/office/drawing/2014/main" id="{A49B8BCB-0F0B-4428-A582-A4AFF834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868863"/>
            <a:ext cx="2160587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05_odvisnost">
            <a:extLst>
              <a:ext uri="{FF2B5EF4-FFF2-40B4-BE49-F238E27FC236}">
                <a16:creationId xmlns:a16="http://schemas.microsoft.com/office/drawing/2014/main" id="{E6560E64-AB66-418B-A562-2462110B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8" y="4865688"/>
            <a:ext cx="237648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7" descr="60177675">
            <a:extLst>
              <a:ext uri="{FF2B5EF4-FFF2-40B4-BE49-F238E27FC236}">
                <a16:creationId xmlns:a16="http://schemas.microsoft.com/office/drawing/2014/main" id="{B26F46F9-70F2-4395-B9BA-83A00F985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68863"/>
            <a:ext cx="208756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odvisnost_od_duhovnosti_1">
            <a:extLst>
              <a:ext uri="{FF2B5EF4-FFF2-40B4-BE49-F238E27FC236}">
                <a16:creationId xmlns:a16="http://schemas.microsoft.com/office/drawing/2014/main" id="{F8FE49EC-772B-4169-9968-E0FD9B5A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4675"/>
            <a:ext cx="19700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">
            <a:extLst>
              <a:ext uri="{FF2B5EF4-FFF2-40B4-BE49-F238E27FC236}">
                <a16:creationId xmlns:a16="http://schemas.microsoft.com/office/drawing/2014/main" id="{8768C2DC-A991-4B09-A729-7BBB48C21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FCB9AF9-0B75-4D4D-9A37-F9333B39C831}" type="slidenum">
              <a:rPr lang="sl-SI" altLang="sl-SI"/>
              <a:pPr eaLnBrk="1" hangingPunct="1"/>
              <a:t>5</a:t>
            </a:fld>
            <a:endParaRPr lang="sl-SI" altLang="sl-SI"/>
          </a:p>
        </p:txBody>
      </p:sp>
      <p:sp>
        <p:nvSpPr>
          <p:cNvPr id="7173" name="Ograda številke diapozitiva 5">
            <a:extLst>
              <a:ext uri="{FF2B5EF4-FFF2-40B4-BE49-F238E27FC236}">
                <a16:creationId xmlns:a16="http://schemas.microsoft.com/office/drawing/2014/main" id="{DD504281-C30A-43F5-A46F-7AD5A1C9D8E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89D94A1D-42FF-44E2-B94A-52F248B81FFE}" type="slidenum">
              <a:rPr lang="sl-SI" altLang="sl-SI" sz="1200"/>
              <a:pPr algn="r" eaLnBrk="1" hangingPunct="1"/>
              <a:t>5</a:t>
            </a:fld>
            <a:endParaRPr lang="sl-SI" altLang="sl-SI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074F0AB-74A4-4C44-B24C-9ADD78305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  <a:t>Vzroki za odvisnost</a:t>
            </a:r>
          </a:p>
        </p:txBody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B95764E5-3F18-4EF0-BFBB-BC7AE2D53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628775"/>
            <a:ext cx="7169150" cy="3455988"/>
          </a:xfrm>
        </p:spPr>
        <p:txBody>
          <a:bodyPr/>
          <a:lstStyle/>
          <a:p>
            <a:pPr eaLnBrk="1" hangingPunct="1">
              <a:buFontTx/>
              <a:buChar char="o"/>
            </a:pPr>
            <a:r>
              <a:rPr lang="sl-SI" altLang="sl-SI" sz="2400" b="1" dirty="0"/>
              <a:t>Slabe razmere v družini ali v družbi:</a:t>
            </a:r>
            <a:endParaRPr lang="sl-SI" altLang="sl-SI" sz="2000" b="1" dirty="0"/>
          </a:p>
          <a:p>
            <a:pPr lvl="1" eaLnBrk="1" hangingPunct="1"/>
            <a:r>
              <a:rPr lang="sl-SI" altLang="sl-SI" sz="2000" dirty="0"/>
              <a:t>čustvena nesprejetost v družini, </a:t>
            </a:r>
          </a:p>
          <a:p>
            <a:pPr lvl="1" eaLnBrk="1" hangingPunct="1"/>
            <a:r>
              <a:rPr lang="sl-SI" altLang="sl-SI" sz="2000" dirty="0"/>
              <a:t>pomanjkanje občutka varnosti, </a:t>
            </a:r>
          </a:p>
          <a:p>
            <a:pPr lvl="1" eaLnBrk="1" hangingPunct="1"/>
            <a:r>
              <a:rPr lang="sl-SI" altLang="sl-SI" sz="2000" dirty="0"/>
              <a:t>ne toplina v odnosih</a:t>
            </a:r>
          </a:p>
          <a:p>
            <a:pPr lvl="1" eaLnBrk="1" hangingPunct="1"/>
            <a:r>
              <a:rPr lang="sl-SI" altLang="sl-SI" sz="2000" dirty="0"/>
              <a:t>alkoholizem </a:t>
            </a:r>
          </a:p>
          <a:p>
            <a:pPr lvl="1" eaLnBrk="1" hangingPunct="1"/>
            <a:r>
              <a:rPr lang="sl-SI" altLang="sl-SI" sz="2000" dirty="0"/>
              <a:t>tableto manija</a:t>
            </a:r>
          </a:p>
          <a:p>
            <a:pPr lvl="1" eaLnBrk="1" hangingPunct="1"/>
            <a:r>
              <a:rPr lang="sl-SI" altLang="sl-SI" sz="2000" dirty="0"/>
              <a:t>agresivnost</a:t>
            </a:r>
          </a:p>
          <a:p>
            <a:pPr lvl="1" eaLnBrk="1" hangingPunct="1"/>
            <a:r>
              <a:rPr lang="sl-SI" altLang="sl-SI" sz="2000" dirty="0"/>
              <a:t>dvotirnost</a:t>
            </a:r>
          </a:p>
          <a:p>
            <a:pPr lvl="1" eaLnBrk="1" hangingPunct="1"/>
            <a:r>
              <a:rPr lang="sl-SI" altLang="sl-SI" sz="2000" dirty="0"/>
              <a:t>pretrda ali premehka vzgoja</a:t>
            </a:r>
            <a:br>
              <a:rPr lang="sl-SI" altLang="sl-SI" sz="2000" dirty="0"/>
            </a:br>
            <a:endParaRPr lang="sl-SI" altLang="sl-SI" sz="2000" dirty="0"/>
          </a:p>
          <a:p>
            <a:pPr eaLnBrk="1" hangingPunct="1">
              <a:buFont typeface="Wingdings" panose="05000000000000000000" pitchFamily="2" charset="2"/>
              <a:buNone/>
            </a:pPr>
            <a:br>
              <a:rPr lang="sl-SI" altLang="sl-SI" dirty="0"/>
            </a:br>
            <a:endParaRPr lang="sl-SI" altLang="sl-SI" sz="2400" dirty="0"/>
          </a:p>
          <a:p>
            <a:pPr eaLnBrk="1" hangingPunct="1"/>
            <a:endParaRPr lang="sl-SI" altLang="sl-SI" sz="2400" dirty="0"/>
          </a:p>
        </p:txBody>
      </p:sp>
      <p:pic>
        <p:nvPicPr>
          <p:cNvPr id="7176" name="Picture 6" descr="nasilje">
            <a:extLst>
              <a:ext uri="{FF2B5EF4-FFF2-40B4-BE49-F238E27FC236}">
                <a16:creationId xmlns:a16="http://schemas.microsoft.com/office/drawing/2014/main" id="{5644AA71-49C0-46E7-935C-B670C77F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33600"/>
            <a:ext cx="16160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7" descr="21726">
            <a:extLst>
              <a:ext uri="{FF2B5EF4-FFF2-40B4-BE49-F238E27FC236}">
                <a16:creationId xmlns:a16="http://schemas.microsoft.com/office/drawing/2014/main" id="{9E9AC6A7-2E2A-45CD-AE7B-1C764E314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52963"/>
            <a:ext cx="18002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DA0C778-C308-49C3-98AA-0799C3B4E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345362" cy="765175"/>
          </a:xfrm>
        </p:spPr>
        <p:txBody>
          <a:bodyPr/>
          <a:lstStyle/>
          <a:p>
            <a:pPr eaLnBrk="1" hangingPunct="1">
              <a:defRPr/>
            </a:pPr>
            <a:r>
              <a:rPr lang="sl-SI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ODVISNOST OD DROG</a:t>
            </a:r>
          </a:p>
        </p:txBody>
      </p:sp>
      <p:pic>
        <p:nvPicPr>
          <p:cNvPr id="8195" name="Picture 4" descr="cigarettes">
            <a:extLst>
              <a:ext uri="{FF2B5EF4-FFF2-40B4-BE49-F238E27FC236}">
                <a16:creationId xmlns:a16="http://schemas.microsoft.com/office/drawing/2014/main" id="{D5C6BEC6-B3F4-41F9-9F2C-3818C6002F0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023938"/>
            <a:ext cx="6192837" cy="5573712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">
            <a:extLst>
              <a:ext uri="{FF2B5EF4-FFF2-40B4-BE49-F238E27FC236}">
                <a16:creationId xmlns:a16="http://schemas.microsoft.com/office/drawing/2014/main" id="{FD36E2D6-BF68-4E8E-92A5-3E0AB2FFE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528E19C-FA78-4052-9C36-C3552B7E0528}" type="slidenum">
              <a:rPr lang="sl-SI" altLang="sl-SI"/>
              <a:pPr eaLnBrk="1" hangingPunct="1"/>
              <a:t>7</a:t>
            </a:fld>
            <a:endParaRPr lang="sl-SI" altLang="sl-SI"/>
          </a:p>
        </p:txBody>
      </p:sp>
      <p:sp>
        <p:nvSpPr>
          <p:cNvPr id="9221" name="Ograda številke diapozitiva 5">
            <a:extLst>
              <a:ext uri="{FF2B5EF4-FFF2-40B4-BE49-F238E27FC236}">
                <a16:creationId xmlns:a16="http://schemas.microsoft.com/office/drawing/2014/main" id="{03034BA6-F082-4A0A-A8BC-283B56A4F43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FD59F73D-08DB-407C-85FA-BD4A15345696}" type="slidenum">
              <a:rPr lang="sl-SI" altLang="sl-SI" sz="1200"/>
              <a:pPr algn="r" eaLnBrk="1" hangingPunct="1"/>
              <a:t>7</a:t>
            </a:fld>
            <a:endParaRPr lang="sl-SI" altLang="sl-SI" sz="1200"/>
          </a:p>
        </p:txBody>
      </p:sp>
      <p:sp>
        <p:nvSpPr>
          <p:cNvPr id="9222" name="Rectangle 2">
            <a:extLst>
              <a:ext uri="{FF2B5EF4-FFF2-40B4-BE49-F238E27FC236}">
                <a16:creationId xmlns:a16="http://schemas.microsoft.com/office/drawing/2014/main" id="{6873A940-AEB6-4484-BB12-B3221C19E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Kaj je droga?</a:t>
            </a:r>
          </a:p>
        </p:txBody>
      </p:sp>
      <p:sp>
        <p:nvSpPr>
          <p:cNvPr id="9223" name="Rectangle 3">
            <a:extLst>
              <a:ext uri="{FF2B5EF4-FFF2-40B4-BE49-F238E27FC236}">
                <a16:creationId xmlns:a16="http://schemas.microsoft.com/office/drawing/2014/main" id="{0D51F4E8-303A-4480-97BF-6DC6A3BDC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44675"/>
            <a:ext cx="7313612" cy="4392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400"/>
              <a:t>Droga je naravno ali umetno pridobljeno kemično sredstvo, ki zaradi svojih sestavin in učinkov spremeni uživalčevo mišljenje, počutje in vedenje. 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 b="1"/>
              <a:t>DELITEV DROG: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400" b="1"/>
              <a:t>Zakonite:</a:t>
            </a:r>
            <a:r>
              <a:rPr lang="sl-SI" altLang="sl-SI" sz="240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sl-SI" altLang="sl-SI" sz="2400"/>
              <a:t>kava, čaj, alkohol, tobak, kofein,…</a:t>
            </a:r>
            <a:endParaRPr lang="sl-SI" altLang="sl-SI" sz="2400" b="1"/>
          </a:p>
          <a:p>
            <a:pPr lvl="1" eaLnBrk="1" hangingPunct="1">
              <a:lnSpc>
                <a:spcPct val="80000"/>
              </a:lnSpc>
            </a:pPr>
            <a:r>
              <a:rPr lang="sl-SI" altLang="sl-SI" sz="2400" b="1"/>
              <a:t>Nezakonite</a:t>
            </a:r>
            <a:r>
              <a:rPr lang="sl-SI" altLang="sl-SI" sz="2400"/>
              <a:t>: </a:t>
            </a:r>
            <a:endParaRPr lang="sl-SI" altLang="sl-SI" sz="2400" u="sng"/>
          </a:p>
          <a:p>
            <a:pPr lvl="2" eaLnBrk="1" hangingPunct="1">
              <a:lnSpc>
                <a:spcPct val="80000"/>
              </a:lnSpc>
            </a:pPr>
            <a:r>
              <a:rPr lang="sl-SI" altLang="sl-SI" sz="2400" u="sng"/>
              <a:t>Naravne droge:</a:t>
            </a:r>
            <a:r>
              <a:rPr lang="sl-SI" altLang="sl-SI" sz="2400"/>
              <a:t> opij</a:t>
            </a:r>
            <a:r>
              <a:rPr lang="sl-SI" altLang="sl-SI" sz="2400" b="1"/>
              <a:t>, </a:t>
            </a:r>
            <a:r>
              <a:rPr lang="sl-SI" altLang="sl-SI" sz="2400"/>
              <a:t>konoplja</a:t>
            </a:r>
            <a:r>
              <a:rPr lang="sl-SI" altLang="sl-SI" sz="2400" b="1"/>
              <a:t> </a:t>
            </a:r>
            <a:endParaRPr lang="sl-SI" altLang="sl-SI" sz="240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   </a:t>
            </a:r>
            <a:r>
              <a:rPr lang="sl-SI" altLang="sl-SI" sz="2400" u="sng"/>
              <a:t>Polsintetične:</a:t>
            </a:r>
            <a:r>
              <a:rPr lang="sl-SI" altLang="sl-SI" sz="2400"/>
              <a:t> heroin, kokain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   </a:t>
            </a:r>
            <a:r>
              <a:rPr lang="sl-SI" altLang="sl-SI" sz="2400" u="sng"/>
              <a:t>Sintetične: </a:t>
            </a:r>
            <a:r>
              <a:rPr lang="sl-SI" altLang="sl-SI" sz="2400"/>
              <a:t> ekstazi, marihuana, hašiš, morfin,…</a:t>
            </a:r>
          </a:p>
        </p:txBody>
      </p:sp>
      <p:pic>
        <p:nvPicPr>
          <p:cNvPr id="9224" name="Picture 4" descr="http://eduwiki.si/img/wiki_up/image/droge/asas.bmp">
            <a:extLst>
              <a:ext uri="{FF2B5EF4-FFF2-40B4-BE49-F238E27FC236}">
                <a16:creationId xmlns:a16="http://schemas.microsoft.com/office/drawing/2014/main" id="{CF0A9FA2-3446-4D81-A52B-488D76148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661025"/>
            <a:ext cx="1206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 descr="http://eduwiki.si/img/wiki_up/image/droge/gdsg.bmp">
            <a:extLst>
              <a:ext uri="{FF2B5EF4-FFF2-40B4-BE49-F238E27FC236}">
                <a16:creationId xmlns:a16="http://schemas.microsoft.com/office/drawing/2014/main" id="{33F5F755-8015-4A83-91F9-39E7F24E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805488"/>
            <a:ext cx="10588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n2">
            <a:extLst>
              <a:ext uri="{FF2B5EF4-FFF2-40B4-BE49-F238E27FC236}">
                <a16:creationId xmlns:a16="http://schemas.microsoft.com/office/drawing/2014/main" id="{F985BA97-3C40-47E7-8611-5A429FD8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661025"/>
            <a:ext cx="136842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">
            <a:extLst>
              <a:ext uri="{FF2B5EF4-FFF2-40B4-BE49-F238E27FC236}">
                <a16:creationId xmlns:a16="http://schemas.microsoft.com/office/drawing/2014/main" id="{DD5D04B2-BDE4-4F1B-9F26-E51E39593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1B09E0-1F81-4F47-AC06-6FEF8D84EAED}" type="slidenum">
              <a:rPr lang="sl-SI" altLang="sl-SI"/>
              <a:pPr eaLnBrk="1" hangingPunct="1"/>
              <a:t>8</a:t>
            </a:fld>
            <a:endParaRPr lang="sl-SI" altLang="sl-SI"/>
          </a:p>
        </p:txBody>
      </p:sp>
      <p:sp>
        <p:nvSpPr>
          <p:cNvPr id="10245" name="Ograda številke diapozitiva 5">
            <a:extLst>
              <a:ext uri="{FF2B5EF4-FFF2-40B4-BE49-F238E27FC236}">
                <a16:creationId xmlns:a16="http://schemas.microsoft.com/office/drawing/2014/main" id="{48183735-2CB3-4128-A443-BAA82D9E684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543B90EE-9C95-4055-9663-88B279409A45}" type="slidenum">
              <a:rPr lang="sl-SI" altLang="sl-SI" sz="1200"/>
              <a:pPr algn="r" eaLnBrk="1" hangingPunct="1"/>
              <a:t>8</a:t>
            </a:fld>
            <a:endParaRPr lang="sl-SI" altLang="sl-SI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B59D728-7249-4FD3-8F5A-D3AAB5F06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  <a:t>Odvisnost od mamil </a:t>
            </a:r>
            <a:br>
              <a:rPr 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  <a:t>in psihotropnih snovi</a:t>
            </a:r>
          </a:p>
        </p:txBody>
      </p:sp>
      <p:sp>
        <p:nvSpPr>
          <p:cNvPr id="10247" name="Rectangle 5">
            <a:extLst>
              <a:ext uri="{FF2B5EF4-FFF2-40B4-BE49-F238E27FC236}">
                <a16:creationId xmlns:a16="http://schemas.microsoft.com/office/drawing/2014/main" id="{FF8C49C3-70E0-4309-8835-A69B467F1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844675"/>
            <a:ext cx="7378700" cy="4410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sl-SI" altLang="sl-SI" sz="2400"/>
              <a:t>Nepremagljiva želja ali potreba po uporabi teh snovi.</a:t>
            </a: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sl-SI" altLang="sl-SI" sz="2400"/>
              <a:t>Odvisnost prisili posameznika, da si za vsako ceno priskrbi mamilo ali psihotropno snov.</a:t>
            </a: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sl-SI" altLang="sl-SI" sz="2400"/>
              <a:t>Odvisnik ni navajen le na drogo, je tudi: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sl-SI" altLang="sl-SI" sz="2400"/>
              <a:t>sebičen,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sl-SI" altLang="sl-SI" sz="2400"/>
              <a:t>osebnostno spremenjen,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sl-SI" altLang="sl-SI" sz="2400"/>
              <a:t>agresiven,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sl-SI" altLang="sl-SI" sz="2400"/>
              <a:t>obupan in depresiven hkrati.</a:t>
            </a: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sl-SI" altLang="sl-SI" sz="2400"/>
              <a:t>Svoj izgubljen nadzor nad seboj skuša nadomestiti tako, da nadzira druge.</a:t>
            </a:r>
          </a:p>
          <a:p>
            <a:pPr eaLnBrk="1" hangingPunct="1">
              <a:lnSpc>
                <a:spcPct val="80000"/>
              </a:lnSpc>
            </a:pPr>
            <a:endParaRPr lang="sl-SI" altLang="sl-SI" sz="2400"/>
          </a:p>
        </p:txBody>
      </p:sp>
      <p:pic>
        <p:nvPicPr>
          <p:cNvPr id="10248" name="Picture 6" descr="http://eduwiki.si/img/wiki_up/image/droge/heroin.jpg">
            <a:extLst>
              <a:ext uri="{FF2B5EF4-FFF2-40B4-BE49-F238E27FC236}">
                <a16:creationId xmlns:a16="http://schemas.microsoft.com/office/drawing/2014/main" id="{10F51CB7-F160-4F06-9CBD-4B8F703BF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4813"/>
            <a:ext cx="15446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">
            <a:extLst>
              <a:ext uri="{FF2B5EF4-FFF2-40B4-BE49-F238E27FC236}">
                <a16:creationId xmlns:a16="http://schemas.microsoft.com/office/drawing/2014/main" id="{54F1CA3E-BC45-4686-B230-42B632C06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0EA8842-27EA-4F0F-856F-35704C8BCFCF}" type="slidenum">
              <a:rPr lang="sl-SI" altLang="sl-SI"/>
              <a:pPr eaLnBrk="1" hangingPunct="1"/>
              <a:t>9</a:t>
            </a:fld>
            <a:endParaRPr lang="sl-SI" altLang="sl-SI"/>
          </a:p>
        </p:txBody>
      </p:sp>
      <p:sp>
        <p:nvSpPr>
          <p:cNvPr id="11269" name="Ograda številke diapozitiva 5">
            <a:extLst>
              <a:ext uri="{FF2B5EF4-FFF2-40B4-BE49-F238E27FC236}">
                <a16:creationId xmlns:a16="http://schemas.microsoft.com/office/drawing/2014/main" id="{3D43E9FC-7346-46F9-BD0C-A2516CCCE2E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5C7675CE-FBBC-4481-8C2D-57817E602C1C}" type="slidenum">
              <a:rPr lang="sl-SI" altLang="sl-SI" sz="1200"/>
              <a:pPr algn="r" eaLnBrk="1" hangingPunct="1"/>
              <a:t>9</a:t>
            </a:fld>
            <a:endParaRPr lang="sl-SI" altLang="sl-SI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CF148EF-032A-4129-850E-B282B0F6C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260350"/>
            <a:ext cx="7313612" cy="1152525"/>
          </a:xfrm>
        </p:spPr>
        <p:txBody>
          <a:bodyPr/>
          <a:lstStyle/>
          <a:p>
            <a:pPr eaLnBrk="1" hangingPunct="1">
              <a:defRPr/>
            </a:pPr>
            <a:r>
              <a:rPr lang="sl-SI" b="1"/>
              <a:t> </a:t>
            </a:r>
            <a:r>
              <a:rPr 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  <a:t>Kako jih uporabljamo?</a:t>
            </a:r>
            <a:endParaRPr lang="sl-SI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1" name="Rectangle 3">
            <a:extLst>
              <a:ext uri="{FF2B5EF4-FFF2-40B4-BE49-F238E27FC236}">
                <a16:creationId xmlns:a16="http://schemas.microsoft.com/office/drawing/2014/main" id="{8B8E405E-6A05-427A-9BCE-7C8E93F0E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7313612" cy="4114800"/>
          </a:xfrm>
        </p:spPr>
        <p:txBody>
          <a:bodyPr/>
          <a:lstStyle/>
          <a:p>
            <a:pPr eaLnBrk="1" hangingPunct="1">
              <a:buFontTx/>
              <a:buChar char="o"/>
            </a:pPr>
            <a:r>
              <a:rPr lang="sl-SI" altLang="sl-SI" sz="2400"/>
              <a:t>Uporaba drog je zahrbten, uničujoč proces. </a:t>
            </a:r>
          </a:p>
          <a:p>
            <a:pPr eaLnBrk="1" hangingPunct="1">
              <a:buFontTx/>
              <a:buChar char="o"/>
            </a:pPr>
            <a:r>
              <a:rPr lang="sl-SI" altLang="sl-SI" sz="2400"/>
              <a:t>Začne se z eksperimentiranjem in jemanjem drog zaradi druženja.</a:t>
            </a:r>
          </a:p>
          <a:p>
            <a:pPr eaLnBrk="1" hangingPunct="1">
              <a:buFontTx/>
              <a:buChar char="o"/>
            </a:pPr>
            <a:r>
              <a:rPr lang="sl-SI" altLang="sl-SI" sz="2400"/>
              <a:t>Nadaljuje se z namenom, da učinki droge vplivajo na posameznikovo počutje in vedenje.</a:t>
            </a:r>
          </a:p>
          <a:p>
            <a:pPr eaLnBrk="1" hangingPunct="1">
              <a:buFontTx/>
              <a:buChar char="o"/>
            </a:pPr>
            <a:r>
              <a:rPr lang="sl-SI" altLang="sl-SI" sz="2400"/>
              <a:t>Ko droga preide v navado, pa postane osrednje gibalo življenjskega sloga.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rk">
  <a:themeElements>
    <a:clrScheme name="Mrk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Mrk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rk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0</TotalTime>
  <Words>712</Words>
  <Application>Microsoft Office PowerPoint</Application>
  <PresentationFormat>On-screen Show (4:3)</PresentationFormat>
  <Paragraphs>127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Verdana</vt:lpstr>
      <vt:lpstr>Wingdings</vt:lpstr>
      <vt:lpstr>Mrk</vt:lpstr>
      <vt:lpstr>        ODVISNOST</vt:lpstr>
      <vt:lpstr>Kaj je odvisnost?</vt:lpstr>
      <vt:lpstr>         Vrste odvisnosti:</vt:lpstr>
      <vt:lpstr>Od česa smo lahko odvisni?</vt:lpstr>
      <vt:lpstr>Vzroki za odvisnost</vt:lpstr>
      <vt:lpstr>ODVISNOST OD DROG</vt:lpstr>
      <vt:lpstr>Kaj je droga?</vt:lpstr>
      <vt:lpstr>Odvisnost od mamil  in psihotropnih snovi</vt:lpstr>
      <vt:lpstr> Kako jih uporabljamo?</vt:lpstr>
      <vt:lpstr>ECSTASY</vt:lpstr>
      <vt:lpstr>MARIHUANA</vt:lpstr>
      <vt:lpstr>HEROIN</vt:lpstr>
      <vt:lpstr>Zdravljenje</vt:lpstr>
      <vt:lpstr>Zanimivost</vt:lpstr>
      <vt:lpstr>Video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2019-06-03T09:06:36Z</dcterms:created>
  <dcterms:modified xsi:type="dcterms:W3CDTF">2019-06-03T09:06:36Z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