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9" r:id="rId3"/>
    <p:sldId id="261" r:id="rId4"/>
    <p:sldId id="262" r:id="rId5"/>
    <p:sldId id="266" r:id="rId6"/>
    <p:sldId id="263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F329432-5A58-4EBD-80EF-B58954A8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AAAF-C0AC-4344-A9E1-C69775B6F9BC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302BF5D-8C1E-4AF4-9162-3ECFB256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7D8160B-36ED-46ED-9016-E8783B52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7575-7DFC-465A-B6F3-BAA92F5B2FAF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13902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AEA7090-719D-43A1-B3CB-F5A02EC3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E8ED-AB34-4E3F-A6D7-FDF6BE8142BB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C089EE1-D4CB-4C9D-A8E1-6C579E3D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AE9AAE2-2A1C-4138-A75E-07A2A56B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7C5C9-C787-44F2-8AFE-D150FF63C480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13229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E3C41A8-968C-4071-9072-50DF7188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F0F8-57C2-41C7-B5F6-E65F5F3504E6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E19779E-4153-403B-806D-2C414DB3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C6092B5-800D-4C0A-9E65-887AB51B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EC200-D594-4CE1-AFFC-1E1FE5A0BE3E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5106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BA4D45F-694F-44C0-A968-C355617A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DADC-C506-4CDF-B5BF-EFA278FCDD39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118872F-CE66-4F60-830F-3A320833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FC0B205-003B-411A-8091-12E789BF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C5B1D-57FC-48BE-941E-A4A079830336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362208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B515-64C2-4513-900A-41425311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C3486-905A-4082-A9B7-94BD223DBD14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D0729-2B68-4A9A-AED6-83F3D158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6F62D-4B16-4D47-B57D-16C1DFB7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8BE4F-FF9D-4C12-A5A1-4C2B5E58FEE5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3361640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8AB9269-BDEF-4BBF-A02C-0D8F69F8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E49C-37FF-4AD5-B03E-BF454AD81E50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68B12A7-1B51-458B-9EA3-A5699423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2F4A17A-14DA-43DA-8DAD-9AF7CB11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59EE-22AD-4E1C-95FD-54FD66496A6E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33789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EB79797E-1FD6-4517-A498-6CD4442A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225C6-C6DF-41D6-9A7C-056FCA477EF6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BB9FA96-3121-4F6E-935C-0F3FB4AD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BBD68AAE-F564-4172-9195-7DFC0F9E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B452-9DC6-47EE-BC93-650B0D6ABA64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206726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F55F43C-35C4-4031-963A-C80E5849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6213-AC9A-4C27-9BC5-68463BC4935C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E37C471-0655-4472-9FB7-E021DDEF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C7365C75-87A4-465F-BA16-CA7E3014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B89D-DF6B-454B-9AFC-6B19D01C938F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320003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7EE7CE6-C20E-48D1-A566-CDDD8DC2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AB0E-774C-4857-A34C-B725C14E9509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DBFFD-0BFA-4FE5-A4D1-6CCA92CD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137FACFB-E70A-4791-9535-8F4C332E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A1020-34EA-4CEE-BC8C-DAFCFA781254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41928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8F99A771-F831-461E-8631-74E5E014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E29C-CD90-4B7D-BB2B-28CC04324929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0800310-69AC-426F-ABFB-901E46BD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50C6366-5622-4FDA-81B4-2385B73D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3DD6-27D2-4D22-9A64-32885EC11E7C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178731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76CABB-7FFD-48AF-A631-A314B5BB7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16E2-D2B1-448C-8E4F-867809BD61C6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BDEFF4-2D1D-4E6F-866D-E551C4F6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9BECC4D-8E89-406A-97B9-DC0032D9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B0F5E-A58D-4169-A93A-225F0F24A3EC}" type="slidenum">
              <a:rPr lang="nl-BE" altLang="sl-SI"/>
              <a:pPr/>
              <a:t>‹#›</a:t>
            </a:fld>
            <a:endParaRPr lang="nl-BE" altLang="sl-SI"/>
          </a:p>
        </p:txBody>
      </p:sp>
    </p:spTree>
    <p:extLst>
      <p:ext uri="{BB962C8B-B14F-4D97-AF65-F5344CB8AC3E}">
        <p14:creationId xmlns:p14="http://schemas.microsoft.com/office/powerpoint/2010/main" val="15044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30362DDA-77DB-40DE-90CB-67D38B66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E3374C77-A77B-4DCE-81A7-0FE8ACF70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524AD1B-B20F-4688-9723-F228C799D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4B9779-0308-4E5A-BD18-5F04A08345BC}" type="datetimeFigureOut">
              <a:rPr lang="nl-BE"/>
              <a:pPr>
                <a:defRPr/>
              </a:pPr>
              <a:t>3/06/2019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4E536-2846-4A12-B1FA-2865F510A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88DBB81-2BC3-4B00-8F5E-69184765A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FD4C1C79-0233-4A52-A555-41E0B05B92D0}" type="slidenum">
              <a:rPr lang="nl-BE" altLang="sl-SI"/>
              <a:pPr/>
              <a:t>‹#›</a:t>
            </a:fld>
            <a:endParaRPr lang="nl-BE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8960-71B8-42C7-BE89-07D9AD580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ODVISNOST OD ODNOSOV</a:t>
            </a:r>
            <a:endParaRPr lang="nl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3627EC66-D410-4DF4-A124-53FC905D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/>
          <a:lstStyle/>
          <a:p>
            <a:r>
              <a:rPr lang="sl-SI" altLang="sl-SI" dirty="0"/>
              <a:t> </a:t>
            </a:r>
          </a:p>
          <a:p>
            <a:r>
              <a:rPr lang="sl-SI" altLang="sl-SI" dirty="0"/>
              <a:t>Mentor</a:t>
            </a:r>
            <a:r>
              <a:rPr lang="sl-SI" altLang="sl-SI"/>
              <a:t>:  </a:t>
            </a:r>
            <a:endParaRPr lang="nl-BE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ED8C-BE40-4B7C-9E5C-7DA5E8B5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Definicija</a:t>
            </a:r>
            <a:endParaRPr lang="nl-BE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DCDA616A-FB37-462C-A07C-497CDEB7A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motnja v doživljanju sebe in sveta</a:t>
            </a:r>
          </a:p>
          <a:p>
            <a:r>
              <a:rPr lang="sl-SI" altLang="sl-SI"/>
              <a:t>kar naprej ponavljajoče se, podobne si težave v odnosih</a:t>
            </a:r>
          </a:p>
          <a:p>
            <a:pPr lvl="2"/>
            <a:r>
              <a:rPr lang="sl-SI" altLang="sl-SI" sz="2800"/>
              <a:t>škodljivi odnosi</a:t>
            </a:r>
          </a:p>
          <a:p>
            <a:pPr lvl="2"/>
            <a:r>
              <a:rPr lang="sl-SI" altLang="sl-SI" sz="2800"/>
              <a:t>bi jih bilo treba spremeniti ali prekiniti</a:t>
            </a:r>
          </a:p>
          <a:p>
            <a:pPr lvl="2"/>
            <a:r>
              <a:rPr lang="sl-SI" altLang="sl-SI" sz="2800"/>
              <a:t>zadevanje s tovrstnimi odnosi</a:t>
            </a:r>
            <a:endParaRPr lang="nl-BE" altLang="sl-SI" sz="2800"/>
          </a:p>
        </p:txBody>
      </p:sp>
      <p:pic>
        <p:nvPicPr>
          <p:cNvPr id="22530" name="Picture 2" descr="http://relationsecrets.blog.com/files/2010/09/332666-1163-1.jpg">
            <a:extLst>
              <a:ext uri="{FF2B5EF4-FFF2-40B4-BE49-F238E27FC236}">
                <a16:creationId xmlns:a16="http://schemas.microsoft.com/office/drawing/2014/main" id="{E9FADF67-E870-40EE-8E0A-9ED4DBACD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3024336" cy="2013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www.buzzle.com/img/articleImages/401730-22810-30.jpg">
            <a:extLst>
              <a:ext uri="{FF2B5EF4-FFF2-40B4-BE49-F238E27FC236}">
                <a16:creationId xmlns:a16="http://schemas.microsoft.com/office/drawing/2014/main" id="{9813CD1A-17F7-4432-B66F-D948B3896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5" y="4653136"/>
            <a:ext cx="3024335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3FA7-8D98-4709-9CD3-3DE723E5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Vzroki za odvisnost od odnosov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8DF1-CEEE-44B7-A865-795B629CC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11200" dirty="0"/>
              <a:t>odraščanje v družini, zaznamovani z alkoholom ali drogami (več kot 80% zasvojencev)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sl-SI" sz="1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11200" dirty="0"/>
              <a:t>prepiri v družini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11200" dirty="0"/>
              <a:t>otroci odvisnikov od odnosov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nl-BE" dirty="0"/>
          </a:p>
        </p:txBody>
      </p:sp>
      <p:pic>
        <p:nvPicPr>
          <p:cNvPr id="4" name="Picture 2" descr="http://www.zurnal24.si/images/76/22/287622/article_main_wide.jpg">
            <a:extLst>
              <a:ext uri="{FF2B5EF4-FFF2-40B4-BE49-F238E27FC236}">
                <a16:creationId xmlns:a16="http://schemas.microsoft.com/office/drawing/2014/main" id="{DCF2C296-8416-4FE5-A10A-3A562B1A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96340"/>
            <a:ext cx="3096344" cy="2324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http://web.vecer.com/portali/blog/v1/BB_prikazi_sliko.asp?blog=200803311358561937786240&amp;slika=20081001132933193-77-86-240-0-300.jpg">
            <a:extLst>
              <a:ext uri="{FF2B5EF4-FFF2-40B4-BE49-F238E27FC236}">
                <a16:creationId xmlns:a16="http://schemas.microsoft.com/office/drawing/2014/main" id="{197F48FB-C549-4FB1-8E4D-7D676D0C5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852936"/>
            <a:ext cx="3312369" cy="2205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BB20-F010-459E-975A-B23C1033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Pojavljanje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735D3-F6B3-47C8-A028-23AA966A4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3600" dirty="0"/>
              <a:t>pri ženskah najpogostejša oblika zasvojenosti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3600" dirty="0"/>
              <a:t>tudi pri moških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3600" dirty="0"/>
              <a:t>pri otrocih ne poznamo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3600" dirty="0"/>
              <a:t>v Sloveniji 150 000 – 200 000 alkoholikov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l-SI" sz="3600" dirty="0">
                <a:sym typeface="Wingdings" pitchFamily="2" charset="2"/>
              </a:rPr>
              <a:t>	 večina družinskih članov je odvisnikov od odnosov</a:t>
            </a:r>
            <a:endParaRPr lang="sl-SI" sz="36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nl-BE" dirty="0"/>
          </a:p>
        </p:txBody>
      </p:sp>
      <p:pic>
        <p:nvPicPr>
          <p:cNvPr id="4" name="Picture 4" descr="http://t3.gstatic.com/images?q=tbn:ANd9GcRhPnRE7Z3Ty9DkVg4Mn2VD9OFnn3-qo9bG2D2lEn3IEhbZuusTvg&amp;t=1">
            <a:extLst>
              <a:ext uri="{FF2B5EF4-FFF2-40B4-BE49-F238E27FC236}">
                <a16:creationId xmlns:a16="http://schemas.microsoft.com/office/drawing/2014/main" id="{B4D1B167-DEE6-49A8-B528-BB59753F0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b="5712"/>
          <a:stretch>
            <a:fillRect/>
          </a:stretch>
        </p:blipFill>
        <p:spPr bwMode="auto">
          <a:xfrm>
            <a:off x="6084168" y="2204864"/>
            <a:ext cx="1800200" cy="2674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 descr="http://www.nsscoaching.com/wp-content/uploads/2010/11/signs_unhealthy_relationship.jpg">
            <a:extLst>
              <a:ext uri="{FF2B5EF4-FFF2-40B4-BE49-F238E27FC236}">
                <a16:creationId xmlns:a16="http://schemas.microsoft.com/office/drawing/2014/main" id="{78D7219A-8563-4810-83EC-2982B46DE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238125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35EC0-7E01-4E94-B8E5-ECD8A837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Vrste</a:t>
            </a:r>
            <a:endParaRPr lang="nl-BE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8CDCDE2-0CC2-471B-B42D-205D906A7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</a:t>
            </a:r>
            <a:r>
              <a:rPr lang="nl-BE" altLang="sl-SI"/>
              <a:t>dvisnost od specifičnega tipa destruktivnih odnosov</a:t>
            </a:r>
            <a:endParaRPr lang="sl-SI" altLang="sl-SI"/>
          </a:p>
          <a:p>
            <a:r>
              <a:rPr lang="sl-SI" altLang="sl-SI"/>
              <a:t>o</a:t>
            </a:r>
            <a:r>
              <a:rPr lang="nl-BE" altLang="sl-SI"/>
              <a:t>dvisnost od romantičnih odnosov</a:t>
            </a:r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s</a:t>
            </a:r>
            <a:r>
              <a:rPr lang="nl-BE" altLang="sl-SI"/>
              <a:t>oodvisnost od spolno odvisnega partnerja</a:t>
            </a:r>
          </a:p>
        </p:txBody>
      </p:sp>
      <p:pic>
        <p:nvPicPr>
          <p:cNvPr id="1026" name="Picture 2" descr="http://www.zdravstvena.info/preventiva/wp-content/uploads/2010/06/romantika.jpg">
            <a:extLst>
              <a:ext uri="{FF2B5EF4-FFF2-40B4-BE49-F238E27FC236}">
                <a16:creationId xmlns:a16="http://schemas.microsoft.com/office/drawing/2014/main" id="{6F6B37C2-B7C3-469F-8445-0520A7C90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140968"/>
            <a:ext cx="3028088" cy="2272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bambino.si/bambino_slike/images/f28637b7593df2c8356b287ce79ee7dc-3-002.jpg">
            <a:extLst>
              <a:ext uri="{FF2B5EF4-FFF2-40B4-BE49-F238E27FC236}">
                <a16:creationId xmlns:a16="http://schemas.microsoft.com/office/drawing/2014/main" id="{C76B0710-CDC7-45F2-9C58-05B67639F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3045451" cy="2032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B52F-20AA-4C6C-8766-180A3416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Lastnosti</a:t>
            </a:r>
            <a:endParaRPr lang="nl-BE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CEC6501-0FE5-4F00-8298-7180439E4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sl-SI" altLang="sl-SI"/>
              <a:t>trajna odvisnost samospoštovanja od sposobnosti kontrole nad sabo in drugimi – navkljub resnim škodljivim posledicam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izpolnjevanje potreb drugih na račun zanemarjanja svojih potreb</a:t>
            </a:r>
          </a:p>
        </p:txBody>
      </p:sp>
      <p:pic>
        <p:nvPicPr>
          <p:cNvPr id="4" name="Picture 2" descr="http://cebella.files.wordpress.com/2008/12/housewife-happy.jpg">
            <a:extLst>
              <a:ext uri="{FF2B5EF4-FFF2-40B4-BE49-F238E27FC236}">
                <a16:creationId xmlns:a16="http://schemas.microsoft.com/office/drawing/2014/main" id="{60C7EA28-874B-4117-892B-BE7256AB1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3" y="3068959"/>
            <a:ext cx="2088233" cy="2339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3.bp.blogspot.com/-gw9QPa1FpfQ/TahEOc25xFI/AAAAAAAAAFc/o8ydMo5RJO0/s1600/control-freak-cartoon-stock.jpg">
            <a:extLst>
              <a:ext uri="{FF2B5EF4-FFF2-40B4-BE49-F238E27FC236}">
                <a16:creationId xmlns:a16="http://schemas.microsoft.com/office/drawing/2014/main" id="{65DCA6B4-1E92-4C7A-B379-7CE7C2C7A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996952"/>
            <a:ext cx="2664296" cy="2357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AE05CFEE-2EA3-43FE-A836-9E01FA772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5543550"/>
          </a:xfrm>
        </p:spPr>
        <p:txBody>
          <a:bodyPr/>
          <a:lstStyle/>
          <a:p>
            <a:r>
              <a:rPr lang="sl-SI" altLang="sl-SI"/>
              <a:t>tesnoba in težave v zvezi z bližino in ločenostjo pri postavljanju funkcionalnih meja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zapletanje v razmerja z osebnostno motenimi, kemično odvisnimi, drugimi odvisniki od odnosov in čustveno nekontroliranimi ljudmi</a:t>
            </a:r>
          </a:p>
          <a:p>
            <a:r>
              <a:rPr lang="sl-SI" altLang="sl-SI"/>
              <a:t>druge značilnosti</a:t>
            </a:r>
            <a:endParaRPr lang="nl-BE" altLang="sl-SI"/>
          </a:p>
        </p:txBody>
      </p:sp>
      <p:pic>
        <p:nvPicPr>
          <p:cNvPr id="2050" name="Picture 2" descr="http://thepqnation.com/livingwicked/wp-content/uploads/2010/01/personal-space-invader.jpg">
            <a:extLst>
              <a:ext uri="{FF2B5EF4-FFF2-40B4-BE49-F238E27FC236}">
                <a16:creationId xmlns:a16="http://schemas.microsoft.com/office/drawing/2014/main" id="{B78909F0-5AEC-4EDC-95B1-510638A81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3305944" cy="2330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addicthelp.org/wp-content/uploads/Drugs-and-love.jpg">
            <a:extLst>
              <a:ext uri="{FF2B5EF4-FFF2-40B4-BE49-F238E27FC236}">
                <a16:creationId xmlns:a16="http://schemas.microsoft.com/office/drawing/2014/main" id="{E692501C-A10B-4C9C-A44B-52E2A581C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700808"/>
            <a:ext cx="1641493" cy="2444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4214-5DA7-45C8-95CD-9A3776D8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 razmislek</a:t>
            </a:r>
            <a:endParaRPr lang="nl-BE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3B3D2A4-317C-447E-BC32-FE2404C6A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“Ne morem živeti brez tebe!” – odvisnostna izjava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“Lahko živim brez tebe, ampak nočem!” – ljubezenska izjava</a:t>
            </a:r>
          </a:p>
        </p:txBody>
      </p:sp>
      <p:pic>
        <p:nvPicPr>
          <p:cNvPr id="4" name="Picture 16" descr="http://www.fordyceletter.com/wp-content/uploads/2010/09/heart_couple.jpg">
            <a:extLst>
              <a:ext uri="{FF2B5EF4-FFF2-40B4-BE49-F238E27FC236}">
                <a16:creationId xmlns:a16="http://schemas.microsoft.com/office/drawing/2014/main" id="{16E82B39-8660-41FF-A007-DD611167D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221088"/>
            <a:ext cx="2160240" cy="2154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C818-B87F-4B0D-BA4A-2587A600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41D78-666F-4800-B926-ECB592D24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u="sng" dirty="0">
                <a:solidFill>
                  <a:schemeClr val="tx2">
                    <a:lumMod val="25000"/>
                  </a:schemeClr>
                </a:solidFill>
              </a:rPr>
              <a:t>http://adrenalin.si/lajfstajl/clanki/odvisnost-od-odnosov</a:t>
            </a:r>
            <a:endParaRPr lang="nl-BE" sz="2400" dirty="0">
              <a:solidFill>
                <a:schemeClr val="tx2">
                  <a:lumMod val="2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u="sng" dirty="0">
                <a:solidFill>
                  <a:schemeClr val="tx2">
                    <a:lumMod val="25000"/>
                  </a:schemeClr>
                </a:solidFill>
              </a:rPr>
              <a:t>http://s12.si/component/seyret/?id=227&amp;task=videodirectlink</a:t>
            </a:r>
            <a:endParaRPr lang="nl-BE" sz="2400" dirty="0">
              <a:solidFill>
                <a:schemeClr val="tx2">
                  <a:lumMod val="2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u="sng" dirty="0">
                <a:solidFill>
                  <a:schemeClr val="tx2">
                    <a:lumMod val="25000"/>
                  </a:schemeClr>
                </a:solidFill>
              </a:rPr>
              <a:t>http://users.volja.net/delorto46/razmisljanja10.htm</a:t>
            </a:r>
            <a:endParaRPr lang="nl-BE" sz="2400" dirty="0">
              <a:solidFill>
                <a:schemeClr val="tx2">
                  <a:lumMod val="2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u="sng" dirty="0">
                <a:solidFill>
                  <a:schemeClr val="tx2">
                    <a:lumMod val="25000"/>
                  </a:schemeClr>
                </a:solidFill>
              </a:rPr>
              <a:t>http://www.gape.org/cgi-bin/yabb/YaBB.pl?num=1051479096</a:t>
            </a:r>
            <a:endParaRPr lang="nl-BE" sz="2400" dirty="0">
              <a:solidFill>
                <a:schemeClr val="tx2">
                  <a:lumMod val="2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u="sng" dirty="0">
                <a:solidFill>
                  <a:schemeClr val="tx2">
                    <a:lumMod val="25000"/>
                  </a:schemeClr>
                </a:solidFill>
              </a:rPr>
              <a:t>http://www.viva.si/Zdravniki-odgovarjajo/922/Odvisna-od-odnosov</a:t>
            </a:r>
            <a:endParaRPr lang="nl-BE" sz="2400" dirty="0">
              <a:solidFill>
                <a:schemeClr val="tx2">
                  <a:lumMod val="2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400" dirty="0"/>
              <a:t>Sanja Rozman, Zaljubljeni v sanje, Založba DAN, 1996</a:t>
            </a:r>
            <a:endParaRPr lang="nl-BE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270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Apex</vt:lpstr>
      <vt:lpstr>ODVISNOST OD ODNOSOV</vt:lpstr>
      <vt:lpstr>Definicija</vt:lpstr>
      <vt:lpstr>Vzroki za odvisnost od odnosov</vt:lpstr>
      <vt:lpstr>Pojavljanje</vt:lpstr>
      <vt:lpstr>Vrste</vt:lpstr>
      <vt:lpstr>Lastnosti</vt:lpstr>
      <vt:lpstr>PowerPoint Presentation</vt:lpstr>
      <vt:lpstr>Za razmislek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2019-06-03T09:06:37Z</dcterms:created>
  <dcterms:modified xsi:type="dcterms:W3CDTF">2019-06-03T09:06:37Z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