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80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7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0" autoAdjust="0"/>
    <p:restoredTop sz="91136" autoAdjust="0"/>
  </p:normalViewPr>
  <p:slideViewPr>
    <p:cSldViewPr>
      <p:cViewPr varScale="1">
        <p:scale>
          <a:sx n="68" d="100"/>
          <a:sy n="68" d="100"/>
        </p:scale>
        <p:origin x="-142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>
            <a:extLst>
              <a:ext uri="{FF2B5EF4-FFF2-40B4-BE49-F238E27FC236}">
                <a16:creationId xmlns:a16="http://schemas.microsoft.com/office/drawing/2014/main" id="{6DABD1A2-F7FD-4A89-9484-DEC544EC9FA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Ograda datuma 2">
            <a:extLst>
              <a:ext uri="{FF2B5EF4-FFF2-40B4-BE49-F238E27FC236}">
                <a16:creationId xmlns:a16="http://schemas.microsoft.com/office/drawing/2014/main" id="{E012FE52-4030-4CF2-ACA2-E80A9676CDD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AB7876D-4934-42C8-8069-DE544563C506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4" name="Ograda stranske slike 3">
            <a:extLst>
              <a:ext uri="{FF2B5EF4-FFF2-40B4-BE49-F238E27FC236}">
                <a16:creationId xmlns:a16="http://schemas.microsoft.com/office/drawing/2014/main" id="{4BF7124C-9095-4926-853A-274B35DE3DC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l-SI" noProof="0"/>
          </a:p>
        </p:txBody>
      </p:sp>
      <p:sp>
        <p:nvSpPr>
          <p:cNvPr id="5" name="Ograda opomb 4">
            <a:extLst>
              <a:ext uri="{FF2B5EF4-FFF2-40B4-BE49-F238E27FC236}">
                <a16:creationId xmlns:a16="http://schemas.microsoft.com/office/drawing/2014/main" id="{D521295D-491A-42DE-9A1D-212846A59E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noProof="0"/>
              <a:t>Kliknite, če želite urediti sloge besedila matrice</a:t>
            </a:r>
          </a:p>
          <a:p>
            <a:pPr lvl="1"/>
            <a:r>
              <a:rPr lang="sl-SI" noProof="0"/>
              <a:t>Druga raven</a:t>
            </a:r>
          </a:p>
          <a:p>
            <a:pPr lvl="2"/>
            <a:r>
              <a:rPr lang="sl-SI" noProof="0"/>
              <a:t>Tretja raven</a:t>
            </a:r>
          </a:p>
          <a:p>
            <a:pPr lvl="3"/>
            <a:r>
              <a:rPr lang="sl-SI" noProof="0"/>
              <a:t>Četrta raven</a:t>
            </a:r>
          </a:p>
          <a:p>
            <a:pPr lvl="4"/>
            <a:r>
              <a:rPr lang="sl-SI" noProof="0"/>
              <a:t>Peta raven</a:t>
            </a:r>
          </a:p>
        </p:txBody>
      </p:sp>
      <p:sp>
        <p:nvSpPr>
          <p:cNvPr id="6" name="Ograda noge 5">
            <a:extLst>
              <a:ext uri="{FF2B5EF4-FFF2-40B4-BE49-F238E27FC236}">
                <a16:creationId xmlns:a16="http://schemas.microsoft.com/office/drawing/2014/main" id="{A7756A74-D00B-4C8B-BE97-25F2678C937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6">
            <a:extLst>
              <a:ext uri="{FF2B5EF4-FFF2-40B4-BE49-F238E27FC236}">
                <a16:creationId xmlns:a16="http://schemas.microsoft.com/office/drawing/2014/main" id="{32B4B5FB-9FCC-4311-AA3B-A696141D69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0A2C2CC-76C5-453B-8D65-6DB791216E4A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Ograda stranske slike 1">
            <a:extLst>
              <a:ext uri="{FF2B5EF4-FFF2-40B4-BE49-F238E27FC236}">
                <a16:creationId xmlns:a16="http://schemas.microsoft.com/office/drawing/2014/main" id="{D26C0BFC-776F-4997-8B80-79F2BDF83A7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Ograda opomb 2">
            <a:extLst>
              <a:ext uri="{FF2B5EF4-FFF2-40B4-BE49-F238E27FC236}">
                <a16:creationId xmlns:a16="http://schemas.microsoft.com/office/drawing/2014/main" id="{74E3BC74-7362-4E93-BEB6-50A791CCC88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23556" name="Ograda številke diapozitiva 3">
            <a:extLst>
              <a:ext uri="{FF2B5EF4-FFF2-40B4-BE49-F238E27FC236}">
                <a16:creationId xmlns:a16="http://schemas.microsoft.com/office/drawing/2014/main" id="{2463AD5B-CFB4-488A-AB3B-FB6E43D32A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A327C38-50BC-4F77-847A-881CA1B69644}" type="slidenum">
              <a:rPr lang="sl-SI" altLang="sl-SI"/>
              <a:pPr/>
              <a:t>3</a:t>
            </a:fld>
            <a:endParaRPr lang="sl-SI" altLang="sl-S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1B7FA2AD-0204-4B75-99F2-FCC568619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83573-A606-4076-8576-7B35AC37E0FE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E190DE8E-F82C-460B-AB66-B8D9F2BC6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DFF3225F-148D-4853-B755-C3DBF1F7E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606C29-29CF-45FB-813F-C17EA75173F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780914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E7B6D7D0-E118-4418-B487-7850EBFD6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9704B-683E-4436-927F-B4A494086588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A21E16FE-B8F4-481D-B86C-885EA78B7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86EFAA94-70DD-40CF-B39B-996A0570B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5771B5-C08C-48FD-A7E6-5D8B4A7C341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415869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BDD34591-3181-4947-899E-CF473E947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14F74-F6A1-4519-A2E3-18F1ABDE456D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62D56655-4215-45FF-B7B3-BDDBA2AA8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50BF3D43-FA44-451D-BBC7-6857961BC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FAB1C7-B062-44A7-B86C-A7376ED5737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023429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C3A085BF-839E-4A19-837E-7157BF366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73EC5-4E5C-4205-B369-1BED79DF690D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89445068-6BBC-4AD6-9A01-B35C6D7F2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97EF5B95-CE09-411F-AEFA-A419771D2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769499-C9C1-4307-84BF-9990398B822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266807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69922E47-0519-408C-8A50-9318218D6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BDF90-8CD3-4DAA-9C20-152797DF3686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C65B2F20-56E9-4FB6-8367-E1C277E3F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276B933F-12C2-4FCA-94D3-1822B66B9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9630F5-A0B7-44BB-BE6C-7BABF80749A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802528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E8F73DED-90F6-4850-880E-9CCD2F836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B1AD0-6931-4311-A3CD-CF356E4807C7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C4118234-7C32-44C1-A589-9E7A4FA98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1F90C185-E9C2-4244-8373-20F79B7A2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170EBE-CCFB-4D52-9E6B-B436E123E16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52428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3">
            <a:extLst>
              <a:ext uri="{FF2B5EF4-FFF2-40B4-BE49-F238E27FC236}">
                <a16:creationId xmlns:a16="http://schemas.microsoft.com/office/drawing/2014/main" id="{778D0C60-1FDB-4FE5-A7A0-5542EEE2B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45D1FB-F88D-4991-A431-6AF44B4C4701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8" name="Ograda noge 4">
            <a:extLst>
              <a:ext uri="{FF2B5EF4-FFF2-40B4-BE49-F238E27FC236}">
                <a16:creationId xmlns:a16="http://schemas.microsoft.com/office/drawing/2014/main" id="{70CF1F63-BAEA-41F2-9D96-1C2B5925A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5">
            <a:extLst>
              <a:ext uri="{FF2B5EF4-FFF2-40B4-BE49-F238E27FC236}">
                <a16:creationId xmlns:a16="http://schemas.microsoft.com/office/drawing/2014/main" id="{52C21020-D305-4C51-B125-A724BC3EA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052D69-D7B4-4678-A54F-B6760F37D95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80320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datuma 3">
            <a:extLst>
              <a:ext uri="{FF2B5EF4-FFF2-40B4-BE49-F238E27FC236}">
                <a16:creationId xmlns:a16="http://schemas.microsoft.com/office/drawing/2014/main" id="{91A7885E-FD31-44FC-9C6C-18B5B4EDF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94170-E971-4465-AD34-ED2A4BE582BB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4" name="Ograda noge 4">
            <a:extLst>
              <a:ext uri="{FF2B5EF4-FFF2-40B4-BE49-F238E27FC236}">
                <a16:creationId xmlns:a16="http://schemas.microsoft.com/office/drawing/2014/main" id="{BBCD93D2-DB00-4323-8E5E-B53D451D9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5">
            <a:extLst>
              <a:ext uri="{FF2B5EF4-FFF2-40B4-BE49-F238E27FC236}">
                <a16:creationId xmlns:a16="http://schemas.microsoft.com/office/drawing/2014/main" id="{31B3A137-97D0-4FEE-A27B-A00766C71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F86530-B87F-4802-8F4F-DBFEFE0BF71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628224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3">
            <a:extLst>
              <a:ext uri="{FF2B5EF4-FFF2-40B4-BE49-F238E27FC236}">
                <a16:creationId xmlns:a16="http://schemas.microsoft.com/office/drawing/2014/main" id="{6545D191-CD22-432B-A2D5-192398F05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BB828C-EF98-4E76-AC32-DDEEED1233CD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3" name="Ograda noge 4">
            <a:extLst>
              <a:ext uri="{FF2B5EF4-FFF2-40B4-BE49-F238E27FC236}">
                <a16:creationId xmlns:a16="http://schemas.microsoft.com/office/drawing/2014/main" id="{307C5CB5-2358-475E-8785-AE565D45E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5">
            <a:extLst>
              <a:ext uri="{FF2B5EF4-FFF2-40B4-BE49-F238E27FC236}">
                <a16:creationId xmlns:a16="http://schemas.microsoft.com/office/drawing/2014/main" id="{47466B9A-B3C2-4659-82FA-DC0DEB0DA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7B6863-7F92-4A83-BD75-915FADED7AD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251294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C27B959E-F6E3-4356-BB0C-D25889453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19D3D4-047D-4583-807E-8BAF45374DEC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FAFAA3BB-ADEE-41C1-9E6F-6560C85FF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AA0EC8BF-87B7-4E8D-98BD-884E98FB5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7FD27C-2550-42BE-928C-C915D8988FF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608821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4DB2C548-EB3B-4DA4-9692-135C06E7E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2945F-6ADB-4BEE-84AB-BA11D9693AF2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62DBAA8B-9C2D-48A6-91FE-A34D8988A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9369CE15-BBB6-43EE-B0B6-87E795E93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FF4F1D-C282-4CD3-9E01-606D32E381C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109128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grada naslova 1">
            <a:extLst>
              <a:ext uri="{FF2B5EF4-FFF2-40B4-BE49-F238E27FC236}">
                <a16:creationId xmlns:a16="http://schemas.microsoft.com/office/drawing/2014/main" id="{27A8A0CC-77B6-4E8B-A572-C089038514A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</a:p>
        </p:txBody>
      </p:sp>
      <p:sp>
        <p:nvSpPr>
          <p:cNvPr id="1027" name="Ograda besedila 2">
            <a:extLst>
              <a:ext uri="{FF2B5EF4-FFF2-40B4-BE49-F238E27FC236}">
                <a16:creationId xmlns:a16="http://schemas.microsoft.com/office/drawing/2014/main" id="{047C86CF-B354-4A4A-918C-3FED189F354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7FB2E67B-41E2-4C03-ABCC-3746E82F46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98B85EE-AA58-46E7-8E8A-4EB63E516ADB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F8ED3531-1B09-4319-931B-C888459B4A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20C80F25-F539-43DF-9100-8587F52157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17AA1406-1F5F-483C-ACD5-025AE3163B06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youtube.com/watch?v=i7Pl7qQ0vFc&amp;noredirect=1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youtube.com/watch?v=dZJhJJ-h7Ek&amp;noredirect=1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dZJhJJ-h7Ek&amp;noredirect=1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i7Pl7qQ0vFc&amp;noredirect=1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kreni.net/forumi/topic.html?q=/forumi/topic.html&amp;t=1173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vOHXGNx-E7E&amp;noredirect=1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gif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vOHXGNx-E7E&amp;noredirect=1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slov 8">
            <a:extLst>
              <a:ext uri="{FF2B5EF4-FFF2-40B4-BE49-F238E27FC236}">
                <a16:creationId xmlns:a16="http://schemas.microsoft.com/office/drawing/2014/main" id="{E572CAEC-8B75-46DF-89D9-358AD278D5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196975"/>
            <a:ext cx="9144000" cy="2276475"/>
          </a:xfrm>
        </p:spPr>
        <p:txBody>
          <a:bodyPr/>
          <a:lstStyle/>
          <a:p>
            <a:r>
              <a:rPr lang="sl-SI" altLang="sl-SI" sz="9600">
                <a:solidFill>
                  <a:srgbClr val="0070C0"/>
                </a:solidFill>
                <a:latin typeface="Freestyle Script" panose="030804020302050B0404" pitchFamily="66" charset="0"/>
              </a:rPr>
              <a:t>SAMOPOŠKODOVANJE</a:t>
            </a:r>
            <a:br>
              <a:rPr lang="sl-SI" altLang="sl-SI" sz="6600">
                <a:solidFill>
                  <a:srgbClr val="0070C0"/>
                </a:solidFill>
              </a:rPr>
            </a:br>
            <a:endParaRPr lang="sl-SI" altLang="sl-SI" sz="6600">
              <a:solidFill>
                <a:srgbClr val="0070C0"/>
              </a:solidFill>
            </a:endParaRPr>
          </a:p>
        </p:txBody>
      </p:sp>
      <p:sp>
        <p:nvSpPr>
          <p:cNvPr id="10" name="Podnaslov 9">
            <a:extLst>
              <a:ext uri="{FF2B5EF4-FFF2-40B4-BE49-F238E27FC236}">
                <a16:creationId xmlns:a16="http://schemas.microsoft.com/office/drawing/2014/main" id="{08699BB0-266F-413D-AC20-5026F3E0EA1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sl-SI" sz="4000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slov 1">
            <a:extLst>
              <a:ext uri="{FF2B5EF4-FFF2-40B4-BE49-F238E27FC236}">
                <a16:creationId xmlns:a16="http://schemas.microsoft.com/office/drawing/2014/main" id="{53834398-BEBB-474F-9A5D-D2AC1F4B3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D0120877-A37A-41C2-9C48-F30C38BF51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3600" b="1" dirty="0">
                <a:solidFill>
                  <a:srgbClr val="00B050"/>
                </a:solidFill>
                <a:latin typeface="Bookman Old Style" pitchFamily="18" charset="0"/>
              </a:rPr>
              <a:t>Impulzivnost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3600" b="1" dirty="0">
                <a:solidFill>
                  <a:srgbClr val="00B050"/>
                </a:solidFill>
                <a:latin typeface="Bookman Old Style" pitchFamily="18" charset="0"/>
              </a:rPr>
              <a:t>Načrtovanje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3600" b="1" dirty="0">
                <a:solidFill>
                  <a:srgbClr val="00B050"/>
                </a:solidFill>
                <a:latin typeface="Bookman Old Style" pitchFamily="18" charset="0"/>
              </a:rPr>
              <a:t>Depresivnost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3600" b="1" dirty="0">
                <a:solidFill>
                  <a:srgbClr val="00B050"/>
                </a:solidFill>
                <a:latin typeface="Bookman Old Style" pitchFamily="18" charset="0"/>
              </a:rPr>
              <a:t>Tesnobnost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3600" b="1" dirty="0">
                <a:solidFill>
                  <a:srgbClr val="00B050"/>
                </a:solidFill>
                <a:latin typeface="Bookman Old Style" pitchFamily="18" charset="0"/>
              </a:rPr>
              <a:t>Premalo nadzora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3600" b="1" dirty="0">
                <a:solidFill>
                  <a:srgbClr val="00B050"/>
                </a:solidFill>
                <a:latin typeface="Bookman Old Style" pitchFamily="18" charset="0"/>
              </a:rPr>
              <a:t>Izogibanje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3600" b="1" dirty="0">
                <a:solidFill>
                  <a:srgbClr val="00B050"/>
                </a:solidFill>
                <a:latin typeface="Bookman Old Style" pitchFamily="18" charset="0"/>
              </a:rPr>
              <a:t>Nemočnost(šibkost</a:t>
            </a:r>
            <a:r>
              <a:rPr lang="sl-SI" b="1" dirty="0">
                <a:solidFill>
                  <a:srgbClr val="00B050"/>
                </a:solidFill>
              </a:rPr>
              <a:t>)</a:t>
            </a:r>
          </a:p>
          <a:p>
            <a:pPr fontAlgn="auto">
              <a:spcAft>
                <a:spcPts val="0"/>
              </a:spcAft>
              <a:defRPr/>
            </a:pPr>
            <a:endParaRPr lang="sl-SI" dirty="0"/>
          </a:p>
        </p:txBody>
      </p:sp>
      <p:pic>
        <p:nvPicPr>
          <p:cNvPr id="11268" name="Slika 3" descr="self_harm-757x332.jpg">
            <a:extLst>
              <a:ext uri="{FF2B5EF4-FFF2-40B4-BE49-F238E27FC236}">
                <a16:creationId xmlns:a16="http://schemas.microsoft.com/office/drawing/2014/main" id="{F3FE2CA6-BF82-4A92-8B1D-EAD653A4EC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388" y="0"/>
            <a:ext cx="5027612" cy="220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>
            <a:hlinkClick r:id="rId2"/>
            <a:extLst>
              <a:ext uri="{FF2B5EF4-FFF2-40B4-BE49-F238E27FC236}">
                <a16:creationId xmlns:a16="http://schemas.microsoft.com/office/drawing/2014/main" id="{3C5EE51F-EE62-466A-B1C1-A160D6E3B8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4616450"/>
            <a:ext cx="9144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sl-SI" altLang="sl-SI" sz="4800" b="1">
                <a:solidFill>
                  <a:srgbClr val="00B050"/>
                </a:solidFill>
                <a:latin typeface="Bookman Old Style" panose="02050604050505020204" pitchFamily="18" charset="0"/>
              </a:rPr>
              <a:t>Osamljenost </a:t>
            </a:r>
          </a:p>
        </p:txBody>
      </p:sp>
      <p:sp>
        <p:nvSpPr>
          <p:cNvPr id="5" name="Pravokotnik 4">
            <a:extLst>
              <a:ext uri="{FF2B5EF4-FFF2-40B4-BE49-F238E27FC236}">
                <a16:creationId xmlns:a16="http://schemas.microsoft.com/office/drawing/2014/main" id="{6E3AEE0C-09F8-40DB-9ACE-27B91A284E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1557338"/>
            <a:ext cx="7561262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sl-SI" altLang="sl-SI" sz="4800" b="1">
                <a:solidFill>
                  <a:srgbClr val="00B050"/>
                </a:solidFill>
                <a:latin typeface="Bookman Old Style" panose="02050604050505020204" pitchFamily="18" charset="0"/>
              </a:rPr>
              <a:t>Nizka samopodoba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altLang="sl-SI" sz="4800" b="1">
                <a:solidFill>
                  <a:srgbClr val="00B050"/>
                </a:solidFill>
                <a:latin typeface="Bookman Old Style" panose="02050604050505020204" pitchFamily="18" charset="0"/>
              </a:rPr>
              <a:t>Osebna in družinska zgodovina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altLang="sl-SI" sz="4800" b="1">
                <a:solidFill>
                  <a:srgbClr val="00B050"/>
                </a:solidFill>
                <a:latin typeface="Bookman Old Style" panose="02050604050505020204" pitchFamily="18" charset="0"/>
              </a:rPr>
              <a:t>Občutek krivde</a:t>
            </a:r>
          </a:p>
        </p:txBody>
      </p:sp>
      <p:sp>
        <p:nvSpPr>
          <p:cNvPr id="12292" name="Pravokotnik 5">
            <a:extLst>
              <a:ext uri="{FF2B5EF4-FFF2-40B4-BE49-F238E27FC236}">
                <a16:creationId xmlns:a16="http://schemas.microsoft.com/office/drawing/2014/main" id="{ED818161-64F2-4423-B844-00918872FA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2413"/>
            <a:ext cx="9144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sl-SI" altLang="sl-SI" sz="6000">
                <a:solidFill>
                  <a:srgbClr val="00B0F0"/>
                </a:solidFill>
                <a:latin typeface="Algerian" panose="04020705040A02060702" pitchFamily="82" charset="0"/>
              </a:rPr>
              <a:t>MOTIVI</a:t>
            </a:r>
            <a:endParaRPr lang="sl-SI" altLang="sl-SI" sz="600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7C22AF3-AAFE-4EE7-912A-72F99BA85D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0"/>
            <a:ext cx="3203575" cy="180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Desna puščica 6">
            <a:hlinkClick r:id="rId4"/>
            <a:extLst>
              <a:ext uri="{FF2B5EF4-FFF2-40B4-BE49-F238E27FC236}">
                <a16:creationId xmlns:a16="http://schemas.microsoft.com/office/drawing/2014/main" id="{070166B1-4AEA-47AC-B384-85D05863E0FB}"/>
              </a:ext>
            </a:extLst>
          </p:cNvPr>
          <p:cNvSpPr/>
          <p:nvPr/>
        </p:nvSpPr>
        <p:spPr>
          <a:xfrm>
            <a:off x="5003800" y="4724400"/>
            <a:ext cx="2232025" cy="792163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slov 1">
            <a:extLst>
              <a:ext uri="{FF2B5EF4-FFF2-40B4-BE49-F238E27FC236}">
                <a16:creationId xmlns:a16="http://schemas.microsoft.com/office/drawing/2014/main" id="{16D2DB2F-5659-46A2-A9D3-8E63B5264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6000">
                <a:solidFill>
                  <a:srgbClr val="00B0F0"/>
                </a:solidFill>
                <a:latin typeface="Algerian" panose="04020705040A02060702" pitchFamily="82" charset="0"/>
              </a:rPr>
              <a:t>VEČ IN VEČ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57728FE6-0F19-4F93-B0F2-3965D39802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 sz="4000" b="1">
                <a:solidFill>
                  <a:srgbClr val="00B050"/>
                </a:solidFill>
              </a:rPr>
              <a:t>1 na 1000</a:t>
            </a:r>
          </a:p>
          <a:p>
            <a:r>
              <a:rPr lang="sl-SI" altLang="sl-SI" sz="4000" b="1">
                <a:solidFill>
                  <a:srgbClr val="00B050"/>
                </a:solidFill>
              </a:rPr>
              <a:t>Od 440 kar 13,9%</a:t>
            </a:r>
          </a:p>
          <a:p>
            <a:r>
              <a:rPr lang="sl-SI" altLang="sl-SI" sz="4000" b="1">
                <a:solidFill>
                  <a:srgbClr val="00B050"/>
                </a:solidFill>
              </a:rPr>
              <a:t>Modno ravnanje</a:t>
            </a:r>
          </a:p>
          <a:p>
            <a:r>
              <a:rPr lang="sl-SI" altLang="sl-SI" sz="4000" b="1">
                <a:solidFill>
                  <a:srgbClr val="00B050"/>
                </a:solidFill>
              </a:rPr>
              <a:t>Otroci-veliko</a:t>
            </a:r>
          </a:p>
          <a:p>
            <a:r>
              <a:rPr lang="sl-SI" altLang="sl-SI" sz="4000" b="1">
                <a:solidFill>
                  <a:srgbClr val="00B050"/>
                </a:solidFill>
              </a:rPr>
              <a:t>Starši-malo</a:t>
            </a:r>
          </a:p>
          <a:p>
            <a:r>
              <a:rPr lang="sl-SI" altLang="sl-SI" sz="4000" b="1">
                <a:solidFill>
                  <a:srgbClr val="00B050"/>
                </a:solidFill>
              </a:rPr>
              <a:t>Začetek: 7.-8. razred</a:t>
            </a:r>
          </a:p>
          <a:p>
            <a:r>
              <a:rPr lang="sl-SI" altLang="sl-SI" sz="4000" b="1">
                <a:solidFill>
                  <a:srgbClr val="00B050"/>
                </a:solidFill>
              </a:rPr>
              <a:t>Največ: 15.-19. letom</a:t>
            </a:r>
          </a:p>
        </p:txBody>
      </p:sp>
      <p:pic>
        <p:nvPicPr>
          <p:cNvPr id="4" name="Slika 3" descr="cuts-keloid-scars-self-harm-self-injury-favim-com-46941.jpg">
            <a:extLst>
              <a:ext uri="{FF2B5EF4-FFF2-40B4-BE49-F238E27FC236}">
                <a16:creationId xmlns:a16="http://schemas.microsoft.com/office/drawing/2014/main" id="{4A5E7C48-B7BF-46BB-8D55-5E1E21BC14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488" y="1916113"/>
            <a:ext cx="4500562" cy="336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slov 1">
            <a:extLst>
              <a:ext uri="{FF2B5EF4-FFF2-40B4-BE49-F238E27FC236}">
                <a16:creationId xmlns:a16="http://schemas.microsoft.com/office/drawing/2014/main" id="{CAC2FD8C-3DAF-48F8-AC07-F6691DE2A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6000">
                <a:solidFill>
                  <a:srgbClr val="00B0F0"/>
                </a:solidFill>
                <a:latin typeface="Algerian" panose="04020705040A02060702" pitchFamily="82" charset="0"/>
              </a:rPr>
              <a:t>METODE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EA8B400E-B782-43C4-B614-DCE0617FC4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916363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3600" b="1" dirty="0" err="1">
                <a:solidFill>
                  <a:srgbClr val="00B050"/>
                </a:solidFill>
                <a:latin typeface="Bookman Old Style" pitchFamily="18" charset="0"/>
              </a:rPr>
              <a:t>Špikanje</a:t>
            </a:r>
            <a:endParaRPr lang="sl-SI" sz="3600" b="1" dirty="0">
              <a:solidFill>
                <a:srgbClr val="00B050"/>
              </a:solidFill>
              <a:latin typeface="Bookman Old Style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sl-SI" sz="3600" b="1" dirty="0">
                <a:solidFill>
                  <a:srgbClr val="00B050"/>
                </a:solidFill>
                <a:latin typeface="Bookman Old Style" pitchFamily="18" charset="0"/>
              </a:rPr>
              <a:t>Praskanje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3600" b="1" dirty="0">
                <a:solidFill>
                  <a:srgbClr val="00B050"/>
                </a:solidFill>
                <a:latin typeface="Bookman Old Style" pitchFamily="18" charset="0"/>
              </a:rPr>
              <a:t>Udarjanje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3600" b="1" dirty="0">
                <a:solidFill>
                  <a:srgbClr val="00B050"/>
                </a:solidFill>
                <a:latin typeface="Bookman Old Style" pitchFamily="18" charset="0"/>
              </a:rPr>
              <a:t>Grizenje nohtov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3600" b="1" dirty="0">
                <a:solidFill>
                  <a:srgbClr val="00B050"/>
                </a:solidFill>
                <a:latin typeface="Bookman Old Style" pitchFamily="18" charset="0"/>
              </a:rPr>
              <a:t>Puljenje las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3600" b="1" dirty="0">
                <a:solidFill>
                  <a:srgbClr val="00B050"/>
                </a:solidFill>
                <a:latin typeface="Bookman Old Style" pitchFamily="18" charset="0"/>
              </a:rPr>
              <a:t>Žganje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l-SI" dirty="0"/>
          </a:p>
        </p:txBody>
      </p:sp>
      <p:pic>
        <p:nvPicPr>
          <p:cNvPr id="4" name="Slika 3" descr="3023214278_668e47b657.jpg">
            <a:extLst>
              <a:ext uri="{FF2B5EF4-FFF2-40B4-BE49-F238E27FC236}">
                <a16:creationId xmlns:a16="http://schemas.microsoft.com/office/drawing/2014/main" id="{66854E10-AD44-471A-8F54-AF483A6192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775" y="1196975"/>
            <a:ext cx="4467225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ljeZBesedilom 4">
            <a:hlinkClick r:id="rId3"/>
            <a:extLst>
              <a:ext uri="{FF2B5EF4-FFF2-40B4-BE49-F238E27FC236}">
                <a16:creationId xmlns:a16="http://schemas.microsoft.com/office/drawing/2014/main" id="{85A3DC0A-05A1-47AE-B602-6A65A3F2EC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5116513"/>
            <a:ext cx="45354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sl-SI" altLang="sl-SI" sz="4000" b="1">
                <a:solidFill>
                  <a:srgbClr val="00B050"/>
                </a:solidFill>
                <a:latin typeface="Bookman Old Style" panose="02050604050505020204" pitchFamily="18" charset="0"/>
              </a:rPr>
              <a:t>Rezanje </a:t>
            </a:r>
          </a:p>
        </p:txBody>
      </p:sp>
      <p:sp>
        <p:nvSpPr>
          <p:cNvPr id="6" name="Desna puščica 5">
            <a:hlinkClick r:id="rId4"/>
            <a:extLst>
              <a:ext uri="{FF2B5EF4-FFF2-40B4-BE49-F238E27FC236}">
                <a16:creationId xmlns:a16="http://schemas.microsoft.com/office/drawing/2014/main" id="{637AFEB6-3805-4A9E-9F2C-9FDCCA7A5403}"/>
              </a:ext>
            </a:extLst>
          </p:cNvPr>
          <p:cNvSpPr/>
          <p:nvPr/>
        </p:nvSpPr>
        <p:spPr>
          <a:xfrm>
            <a:off x="3276600" y="5229225"/>
            <a:ext cx="2159000" cy="693738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slov 1">
            <a:extLst>
              <a:ext uri="{FF2B5EF4-FFF2-40B4-BE49-F238E27FC236}">
                <a16:creationId xmlns:a16="http://schemas.microsoft.com/office/drawing/2014/main" id="{053A454E-E50E-4EF2-ACB7-263D9D98C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6000">
                <a:solidFill>
                  <a:srgbClr val="00B0F0"/>
                </a:solidFill>
                <a:latin typeface="Algerian" panose="04020705040A02060702" pitchFamily="82" charset="0"/>
              </a:rPr>
              <a:t>Najpogostejša mesta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43093C5F-4D9D-435D-BB33-357A53A00C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 sz="5400" b="1">
                <a:solidFill>
                  <a:srgbClr val="00B050"/>
                </a:solidFill>
              </a:rPr>
              <a:t>Zunanja stran roke</a:t>
            </a:r>
          </a:p>
          <a:p>
            <a:r>
              <a:rPr lang="sl-SI" altLang="sl-SI" sz="5400" b="1">
                <a:solidFill>
                  <a:srgbClr val="00B050"/>
                </a:solidFill>
              </a:rPr>
              <a:t>Stegna</a:t>
            </a:r>
          </a:p>
        </p:txBody>
      </p:sp>
      <p:pic>
        <p:nvPicPr>
          <p:cNvPr id="4" name="Slika 3" descr="images.jpg">
            <a:extLst>
              <a:ext uri="{FF2B5EF4-FFF2-40B4-BE49-F238E27FC236}">
                <a16:creationId xmlns:a16="http://schemas.microsoft.com/office/drawing/2014/main" id="{E1555198-F74E-434C-B94A-957BDB23E1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468563"/>
            <a:ext cx="5867400" cy="440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slov 1">
            <a:extLst>
              <a:ext uri="{FF2B5EF4-FFF2-40B4-BE49-F238E27FC236}">
                <a16:creationId xmlns:a16="http://schemas.microsoft.com/office/drawing/2014/main" id="{0C755912-F59C-44B0-9A6C-3F9ABE7B7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sl-SI" altLang="sl-SI" sz="6000">
                <a:solidFill>
                  <a:srgbClr val="00B0F0"/>
                </a:solidFill>
                <a:latin typeface="Algerian" panose="04020705040A02060702" pitchFamily="82" charset="0"/>
              </a:rPr>
              <a:t>BOLEČINA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C2CC858F-3F96-481A-911A-D015CB97A0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2332038"/>
            <a:ext cx="8229600" cy="4525962"/>
          </a:xfrm>
        </p:spPr>
        <p:txBody>
          <a:bodyPr/>
          <a:lstStyle/>
          <a:p>
            <a:r>
              <a:rPr lang="sl-SI" altLang="sl-SI" b="1">
                <a:solidFill>
                  <a:srgbClr val="00B050"/>
                </a:solidFill>
                <a:latin typeface="Bookman Old Style" panose="02050604050505020204" pitchFamily="18" charset="0"/>
              </a:rPr>
              <a:t>23% malo bolečine</a:t>
            </a:r>
          </a:p>
          <a:p>
            <a:r>
              <a:rPr lang="sl-SI" altLang="sl-SI" b="1">
                <a:solidFill>
                  <a:srgbClr val="00B050"/>
                </a:solidFill>
                <a:latin typeface="Bookman Old Style" panose="02050604050505020204" pitchFamily="18" charset="0"/>
              </a:rPr>
              <a:t>67% ne čutijo</a:t>
            </a:r>
          </a:p>
        </p:txBody>
      </p:sp>
      <p:pic>
        <p:nvPicPr>
          <p:cNvPr id="4" name="Slika 3" descr="cutting.jpg">
            <a:extLst>
              <a:ext uri="{FF2B5EF4-FFF2-40B4-BE49-F238E27FC236}">
                <a16:creationId xmlns:a16="http://schemas.microsoft.com/office/drawing/2014/main" id="{61C47A80-C1D2-48EC-B8E2-7F88E96FE4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3205163"/>
            <a:ext cx="5307013" cy="365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Pravokotnik 4">
            <a:hlinkClick r:id="rId3"/>
            <a:extLst>
              <a:ext uri="{FF2B5EF4-FFF2-40B4-BE49-F238E27FC236}">
                <a16:creationId xmlns:a16="http://schemas.microsoft.com/office/drawing/2014/main" id="{8864FA4C-73F6-471C-9994-BD30484D02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700213"/>
            <a:ext cx="79216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sl-SI" altLang="sl-SI" sz="3200" b="1">
                <a:solidFill>
                  <a:srgbClr val="00B050"/>
                </a:solidFill>
                <a:latin typeface="Bookman Old Style" panose="02050604050505020204" pitchFamily="18" charset="0"/>
              </a:rPr>
              <a:t>10% močna bolečina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slov 1">
            <a:extLst>
              <a:ext uri="{FF2B5EF4-FFF2-40B4-BE49-F238E27FC236}">
                <a16:creationId xmlns:a16="http://schemas.microsoft.com/office/drawing/2014/main" id="{10DED374-8348-448F-97D4-66615BBC2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5400">
                <a:solidFill>
                  <a:srgbClr val="00B0F0"/>
                </a:solidFill>
                <a:latin typeface="Algerian" panose="04020705040A02060702" pitchFamily="82" charset="0"/>
              </a:rPr>
              <a:t>POSLEDICE IN NEVARNOSTI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E3D4C05C-BF24-40B4-8921-2BCC44AFC6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557338"/>
            <a:ext cx="8229600" cy="4525962"/>
          </a:xfrm>
        </p:spPr>
        <p:txBody>
          <a:bodyPr/>
          <a:lstStyle/>
          <a:p>
            <a:r>
              <a:rPr lang="sl-SI" altLang="sl-SI" sz="4000" b="1">
                <a:solidFill>
                  <a:srgbClr val="00B050"/>
                </a:solidFill>
              </a:rPr>
              <a:t>Trajne brazgotine</a:t>
            </a:r>
          </a:p>
          <a:p>
            <a:r>
              <a:rPr lang="sl-SI" altLang="sl-SI" sz="4000" b="1">
                <a:solidFill>
                  <a:srgbClr val="00B050"/>
                </a:solidFill>
              </a:rPr>
              <a:t>Izginejo</a:t>
            </a:r>
          </a:p>
          <a:p>
            <a:r>
              <a:rPr lang="sl-SI" altLang="sl-SI" sz="4000" b="1">
                <a:solidFill>
                  <a:srgbClr val="00B050"/>
                </a:solidFill>
              </a:rPr>
              <a:t>Opazne</a:t>
            </a:r>
          </a:p>
          <a:p>
            <a:r>
              <a:rPr lang="sl-SI" altLang="sl-SI" sz="4000" b="1">
                <a:solidFill>
                  <a:srgbClr val="00B050"/>
                </a:solidFill>
              </a:rPr>
              <a:t>Niso nevarne</a:t>
            </a:r>
          </a:p>
          <a:p>
            <a:r>
              <a:rPr lang="sl-SI" altLang="sl-SI" sz="4000" b="1">
                <a:solidFill>
                  <a:srgbClr val="00B050"/>
                </a:solidFill>
              </a:rPr>
              <a:t>Samomor</a:t>
            </a:r>
          </a:p>
          <a:p>
            <a:r>
              <a:rPr lang="sl-SI" altLang="sl-SI" sz="4000" b="1">
                <a:solidFill>
                  <a:srgbClr val="00B050"/>
                </a:solidFill>
              </a:rPr>
              <a:t>Medicinski zapleti</a:t>
            </a:r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</p:txBody>
      </p:sp>
      <p:pic>
        <p:nvPicPr>
          <p:cNvPr id="4" name="Slika 3" descr="tumblr_lolrn5dCi61r02hijo1_500.png.jpg">
            <a:extLst>
              <a:ext uri="{FF2B5EF4-FFF2-40B4-BE49-F238E27FC236}">
                <a16:creationId xmlns:a16="http://schemas.microsoft.com/office/drawing/2014/main" id="{FA1CE1FF-9AD6-48A1-8250-C27625EF4C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519238"/>
            <a:ext cx="3995737" cy="533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ljeZBesedilom 4">
            <a:hlinkClick r:id="rId3"/>
            <a:extLst>
              <a:ext uri="{FF2B5EF4-FFF2-40B4-BE49-F238E27FC236}">
                <a16:creationId xmlns:a16="http://schemas.microsoft.com/office/drawing/2014/main" id="{284C2830-A376-45EA-B38E-9D39BB649F28}"/>
              </a:ext>
            </a:extLst>
          </p:cNvPr>
          <p:cNvSpPr txBox="1"/>
          <p:nvPr/>
        </p:nvSpPr>
        <p:spPr>
          <a:xfrm>
            <a:off x="395288" y="5775325"/>
            <a:ext cx="3889375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3600" b="1" dirty="0">
                <a:solidFill>
                  <a:srgbClr val="00B050"/>
                </a:solidFill>
                <a:latin typeface="Bookman Old Style" pitchFamily="18" charset="0"/>
                <a:cs typeface="+mn-cs"/>
              </a:rPr>
              <a:t>Smrt</a:t>
            </a:r>
            <a:r>
              <a:rPr lang="sl-SI" b="1" dirty="0">
                <a:solidFill>
                  <a:srgbClr val="00B050"/>
                </a:solidFill>
                <a:latin typeface="+mn-lt"/>
                <a:cs typeface="+mn-cs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l-SI" dirty="0"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slov 1">
            <a:extLst>
              <a:ext uri="{FF2B5EF4-FFF2-40B4-BE49-F238E27FC236}">
                <a16:creationId xmlns:a16="http://schemas.microsoft.com/office/drawing/2014/main" id="{9A824DD5-3292-4E9A-84EC-FED8E701A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6000">
                <a:solidFill>
                  <a:srgbClr val="00B0F0"/>
                </a:solidFill>
                <a:latin typeface="Algerian" panose="04020705040A02060702" pitchFamily="82" charset="0"/>
              </a:rPr>
              <a:t>ZDRAVLJENJE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09C6F224-148F-4CFF-A3C7-DF5D8851F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 sz="4400" b="1">
                <a:solidFill>
                  <a:srgbClr val="00B050"/>
                </a:solidFill>
                <a:latin typeface="Bookman Old Style" panose="02050604050505020204" pitchFamily="18" charset="0"/>
              </a:rPr>
              <a:t>Ob potrebi</a:t>
            </a:r>
          </a:p>
          <a:p>
            <a:r>
              <a:rPr lang="sl-SI" altLang="sl-SI" sz="4400" b="1">
                <a:solidFill>
                  <a:srgbClr val="00B050"/>
                </a:solidFill>
                <a:latin typeface="Bookman Old Style" panose="02050604050505020204" pitchFamily="18" charset="0"/>
              </a:rPr>
              <a:t>24 ur prepovedano</a:t>
            </a:r>
          </a:p>
        </p:txBody>
      </p:sp>
      <p:pic>
        <p:nvPicPr>
          <p:cNvPr id="4" name="Slika 3" descr="tumblr_static_black-and-white-eating-disorder-legs-scars-self-harm-favim.com-450802.jpg">
            <a:extLst>
              <a:ext uri="{FF2B5EF4-FFF2-40B4-BE49-F238E27FC236}">
                <a16:creationId xmlns:a16="http://schemas.microsoft.com/office/drawing/2014/main" id="{74FE67D8-FCD3-4F40-A89E-8E9FF946B6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068638"/>
            <a:ext cx="5689600" cy="378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slov 1">
            <a:extLst>
              <a:ext uri="{FF2B5EF4-FFF2-40B4-BE49-F238E27FC236}">
                <a16:creationId xmlns:a16="http://schemas.microsoft.com/office/drawing/2014/main" id="{BE296A59-8FEF-42D7-A22D-111A0A7B7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6000">
                <a:solidFill>
                  <a:srgbClr val="00B0F0"/>
                </a:solidFill>
                <a:latin typeface="Algerian" panose="04020705040A02060702" pitchFamily="82" charset="0"/>
              </a:rPr>
              <a:t>SAMOPOMOČ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9C27BF4A-2DA3-4A6F-8F48-03760E3BF7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 sz="4000" b="1">
                <a:solidFill>
                  <a:srgbClr val="00B050"/>
                </a:solidFill>
                <a:latin typeface="Bookman Old Style" panose="02050604050505020204" pitchFamily="18" charset="0"/>
              </a:rPr>
              <a:t>Preusmeritev pozornosti</a:t>
            </a:r>
          </a:p>
          <a:p>
            <a:r>
              <a:rPr lang="sl-SI" altLang="sl-SI" sz="4000" b="1">
                <a:solidFill>
                  <a:srgbClr val="00B050"/>
                </a:solidFill>
                <a:latin typeface="Bookman Old Style" panose="02050604050505020204" pitchFamily="18" charset="0"/>
              </a:rPr>
              <a:t>Pogovor</a:t>
            </a:r>
          </a:p>
          <a:p>
            <a:r>
              <a:rPr lang="sl-SI" altLang="sl-SI" sz="4000" b="1">
                <a:solidFill>
                  <a:srgbClr val="00B050"/>
                </a:solidFill>
                <a:latin typeface="Bookman Old Style" panose="02050604050505020204" pitchFamily="18" charset="0"/>
              </a:rPr>
              <a:t>Izogibanje samoti</a:t>
            </a:r>
          </a:p>
          <a:p>
            <a:r>
              <a:rPr lang="sl-SI" altLang="sl-SI" sz="4000" b="1">
                <a:solidFill>
                  <a:srgbClr val="00B050"/>
                </a:solidFill>
                <a:latin typeface="Bookman Old Style" panose="02050604050505020204" pitchFamily="18" charset="0"/>
              </a:rPr>
              <a:t>Dnevnik</a:t>
            </a:r>
          </a:p>
          <a:p>
            <a:r>
              <a:rPr lang="sl-SI" altLang="sl-SI" sz="4000" b="1">
                <a:solidFill>
                  <a:srgbClr val="00B050"/>
                </a:solidFill>
                <a:latin typeface="Bookman Old Style" panose="02050604050505020204" pitchFamily="18" charset="0"/>
              </a:rPr>
              <a:t>Risanje</a:t>
            </a:r>
          </a:p>
          <a:p>
            <a:r>
              <a:rPr lang="sl-SI" altLang="sl-SI" sz="4000" b="1">
                <a:solidFill>
                  <a:srgbClr val="00B050"/>
                </a:solidFill>
                <a:latin typeface="Bookman Old Style" panose="02050604050505020204" pitchFamily="18" charset="0"/>
              </a:rPr>
              <a:t>Ne ogrožanje zdravja</a:t>
            </a:r>
          </a:p>
        </p:txBody>
      </p:sp>
      <p:pic>
        <p:nvPicPr>
          <p:cNvPr id="4" name="Slika 3" descr="tumblr_mbhm4725yw1r7rwsno1_500_large.jpg">
            <a:extLst>
              <a:ext uri="{FF2B5EF4-FFF2-40B4-BE49-F238E27FC236}">
                <a16:creationId xmlns:a16="http://schemas.microsoft.com/office/drawing/2014/main" id="{0E6CC484-C5FF-4DF8-ABE3-89550FC532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975" y="2997200"/>
            <a:ext cx="3527425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slov 1">
            <a:extLst>
              <a:ext uri="{FF2B5EF4-FFF2-40B4-BE49-F238E27FC236}">
                <a16:creationId xmlns:a16="http://schemas.microsoft.com/office/drawing/2014/main" id="{5AE0F48C-606B-4B2B-90C9-6B57157E4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50E1DB74-B644-4B79-A822-2DB4E58C2D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4000" b="1" dirty="0">
                <a:solidFill>
                  <a:srgbClr val="00B050"/>
                </a:solidFill>
              </a:rPr>
              <a:t>Zmanjšanje skušnjave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4000" b="1" dirty="0">
                <a:solidFill>
                  <a:srgbClr val="00B050"/>
                </a:solidFill>
              </a:rPr>
              <a:t>Zmanjšanje napetosti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4000" b="1" dirty="0">
                <a:solidFill>
                  <a:srgbClr val="00B050"/>
                </a:solidFill>
              </a:rPr>
              <a:t>Šport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4000" b="1" dirty="0">
                <a:solidFill>
                  <a:srgbClr val="00B050"/>
                </a:solidFill>
              </a:rPr>
              <a:t>Zaposlitev rok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4000" b="1" dirty="0">
                <a:solidFill>
                  <a:srgbClr val="00B050"/>
                </a:solidFill>
              </a:rPr>
              <a:t>Gospodinjska opravila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4000" b="1" dirty="0">
                <a:solidFill>
                  <a:srgbClr val="00B050"/>
                </a:solidFill>
              </a:rPr>
              <a:t>Pismo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4000" b="1" dirty="0">
                <a:solidFill>
                  <a:srgbClr val="00B050"/>
                </a:solidFill>
              </a:rPr>
              <a:t>Kratke zgodbe, pesmi</a:t>
            </a:r>
          </a:p>
          <a:p>
            <a:pPr fontAlgn="auto">
              <a:spcAft>
                <a:spcPts val="0"/>
              </a:spcAft>
              <a:defRPr/>
            </a:pPr>
            <a:endParaRPr lang="sl-SI" dirty="0"/>
          </a:p>
        </p:txBody>
      </p:sp>
      <p:pic>
        <p:nvPicPr>
          <p:cNvPr id="4" name="Slika 3" descr="tumblr_mojfnkINqr1rjrx6mo1_r1_400.jpg">
            <a:extLst>
              <a:ext uri="{FF2B5EF4-FFF2-40B4-BE49-F238E27FC236}">
                <a16:creationId xmlns:a16="http://schemas.microsoft.com/office/drawing/2014/main" id="{40B987F8-A53D-424C-BDF0-0F5226D774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877888"/>
            <a:ext cx="3924300" cy="598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slov 1">
            <a:extLst>
              <a:ext uri="{FF2B5EF4-FFF2-40B4-BE49-F238E27FC236}">
                <a16:creationId xmlns:a16="http://schemas.microsoft.com/office/drawing/2014/main" id="{707A50CE-0057-4E89-948B-5397E8B36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7200">
                <a:solidFill>
                  <a:srgbClr val="00B0F0"/>
                </a:solidFill>
                <a:latin typeface="Algerian" panose="04020705040A02060702" pitchFamily="82" charset="0"/>
              </a:rPr>
              <a:t>DELITEV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3C552436-E1AF-4939-8BD2-3939811FEC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 sz="5400" b="1">
                <a:solidFill>
                  <a:srgbClr val="00B050"/>
                </a:solidFill>
                <a:latin typeface="Bookman Old Style" panose="02050604050505020204" pitchFamily="18" charset="0"/>
              </a:rPr>
              <a:t>Stereotipno</a:t>
            </a:r>
          </a:p>
          <a:p>
            <a:r>
              <a:rPr lang="sl-SI" altLang="sl-SI" sz="5400" b="1">
                <a:solidFill>
                  <a:srgbClr val="00B050"/>
                </a:solidFill>
                <a:latin typeface="Bookman Old Style" panose="02050604050505020204" pitchFamily="18" charset="0"/>
              </a:rPr>
              <a:t>Površinsko/zmerno</a:t>
            </a:r>
          </a:p>
          <a:p>
            <a:r>
              <a:rPr lang="sl-SI" altLang="sl-SI" sz="5400" b="1">
                <a:solidFill>
                  <a:srgbClr val="00B050"/>
                </a:solidFill>
                <a:latin typeface="Bookman Old Style" panose="02050604050505020204" pitchFamily="18" charset="0"/>
              </a:rPr>
              <a:t>Resno</a:t>
            </a:r>
          </a:p>
          <a:p>
            <a:endParaRPr lang="sl-SI" altLang="sl-SI" sz="5400" b="1">
              <a:solidFill>
                <a:srgbClr val="00B050"/>
              </a:solidFill>
              <a:latin typeface="Bookman Old Style" panose="020506040505050202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endParaRPr lang="sl-SI" altLang="sl-SI" sz="6000" b="1"/>
          </a:p>
        </p:txBody>
      </p:sp>
      <p:pic>
        <p:nvPicPr>
          <p:cNvPr id="4" name="Slika 3" descr="5078122_std.jpg">
            <a:extLst>
              <a:ext uri="{FF2B5EF4-FFF2-40B4-BE49-F238E27FC236}">
                <a16:creationId xmlns:a16="http://schemas.microsoft.com/office/drawing/2014/main" id="{287FC95E-7AE2-4F01-8882-D8DFB8D0D4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62450"/>
            <a:ext cx="3635375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slov 1">
            <a:extLst>
              <a:ext uri="{FF2B5EF4-FFF2-40B4-BE49-F238E27FC236}">
                <a16:creationId xmlns:a16="http://schemas.microsoft.com/office/drawing/2014/main" id="{F5E7AD90-C916-45D5-BFC2-642FF356E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b="1">
                <a:solidFill>
                  <a:srgbClr val="00B050"/>
                </a:solidFill>
              </a:rPr>
              <a:t>Hvala za ogled!</a:t>
            </a:r>
          </a:p>
        </p:txBody>
      </p:sp>
      <p:pic>
        <p:nvPicPr>
          <p:cNvPr id="21507" name="Ograda vsebine 3" descr="keep-calm-and-stop-self-harm.png">
            <a:extLst>
              <a:ext uri="{FF2B5EF4-FFF2-40B4-BE49-F238E27FC236}">
                <a16:creationId xmlns:a16="http://schemas.microsoft.com/office/drawing/2014/main" id="{0B4E3A2E-054B-4B41-A169-FCCC3A5AA4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2012950" cy="2349500"/>
          </a:xfrm>
        </p:spPr>
      </p:pic>
      <p:pic>
        <p:nvPicPr>
          <p:cNvPr id="21508" name="Slika 4" descr="646ka65crri0dgvnng9z.png">
            <a:extLst>
              <a:ext uri="{FF2B5EF4-FFF2-40B4-BE49-F238E27FC236}">
                <a16:creationId xmlns:a16="http://schemas.microsoft.com/office/drawing/2014/main" id="{0A9CAF3C-BDD7-4542-B349-CA68BE8532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263" y="1196975"/>
            <a:ext cx="2852737" cy="285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Slika 5" descr="UyQ6U0.png">
            <a:extLst>
              <a:ext uri="{FF2B5EF4-FFF2-40B4-BE49-F238E27FC236}">
                <a16:creationId xmlns:a16="http://schemas.microsoft.com/office/drawing/2014/main" id="{59CF95E9-AC0F-4B9E-8DD2-B96047DD5D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700" y="4076700"/>
            <a:ext cx="278130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Slika 6" descr="tumblr_mjktyakbGJ1qaqaj8o1_500.gif">
            <a:extLst>
              <a:ext uri="{FF2B5EF4-FFF2-40B4-BE49-F238E27FC236}">
                <a16:creationId xmlns:a16="http://schemas.microsoft.com/office/drawing/2014/main" id="{D183936E-1DCF-4141-B886-E4B424BEAC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2833688"/>
            <a:ext cx="2916238" cy="402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Slika 7" descr="please-stop-and-don-t-self-harm.png">
            <a:extLst>
              <a:ext uri="{FF2B5EF4-FFF2-40B4-BE49-F238E27FC236}">
                <a16:creationId xmlns:a16="http://schemas.microsoft.com/office/drawing/2014/main" id="{7381CC1D-F103-4F36-8BE5-D93799BBE4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052513"/>
            <a:ext cx="1851025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Slika 8" descr="keep-calm-and-stop-self-harm-5.png">
            <a:extLst>
              <a:ext uri="{FF2B5EF4-FFF2-40B4-BE49-F238E27FC236}">
                <a16:creationId xmlns:a16="http://schemas.microsoft.com/office/drawing/2014/main" id="{776CF5EA-C1FA-4DB2-8334-6826BD85DE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4757738"/>
            <a:ext cx="1800225" cy="210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Slika 9" descr="keep-smiling-and-help-stop-self-harm.png">
            <a:extLst>
              <a:ext uri="{FF2B5EF4-FFF2-40B4-BE49-F238E27FC236}">
                <a16:creationId xmlns:a16="http://schemas.microsoft.com/office/drawing/2014/main" id="{134C203E-5590-4AC7-A847-F28C2DBEF00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9500"/>
            <a:ext cx="2036763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Slika 10" descr="keep-calm-and-don-t-self-harm-1.png">
            <a:extLst>
              <a:ext uri="{FF2B5EF4-FFF2-40B4-BE49-F238E27FC236}">
                <a16:creationId xmlns:a16="http://schemas.microsoft.com/office/drawing/2014/main" id="{7ABA07C4-540A-44F9-BA47-33142A11631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32325"/>
            <a:ext cx="1908175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slov 1">
            <a:extLst>
              <a:ext uri="{FF2B5EF4-FFF2-40B4-BE49-F238E27FC236}">
                <a16:creationId xmlns:a16="http://schemas.microsoft.com/office/drawing/2014/main" id="{626ABFC7-072E-45A0-B6D8-44CF2F041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6600">
                <a:solidFill>
                  <a:srgbClr val="00B0F0"/>
                </a:solidFill>
                <a:latin typeface="Algerian" panose="04020705040A02060702" pitchFamily="82" charset="0"/>
              </a:rPr>
              <a:t>Zmerno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79F8CFC9-6EBE-4A03-8777-92E748D2CD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 sz="6000" b="1">
                <a:solidFill>
                  <a:srgbClr val="00B050"/>
                </a:solidFill>
                <a:latin typeface="Bookman Old Style" panose="02050604050505020204" pitchFamily="18" charset="0"/>
              </a:rPr>
              <a:t>Kompulzivno</a:t>
            </a:r>
          </a:p>
          <a:p>
            <a:pPr>
              <a:buFont typeface="Arial" panose="020B0604020202020204" pitchFamily="34" charset="0"/>
              <a:buNone/>
            </a:pPr>
            <a:endParaRPr lang="sl-SI" altLang="sl-SI" sz="6000" b="1">
              <a:solidFill>
                <a:srgbClr val="00B050"/>
              </a:solidFill>
              <a:latin typeface="Bookman Old Style" panose="02050604050505020204" pitchFamily="18" charset="0"/>
            </a:endParaRPr>
          </a:p>
          <a:p>
            <a:r>
              <a:rPr lang="sl-SI" altLang="sl-SI" sz="6000" b="1">
                <a:solidFill>
                  <a:srgbClr val="00B050"/>
                </a:solidFill>
                <a:latin typeface="Bookman Old Style" panose="02050604050505020204" pitchFamily="18" charset="0"/>
              </a:rPr>
              <a:t>Impulzivno</a:t>
            </a:r>
          </a:p>
        </p:txBody>
      </p:sp>
      <p:pic>
        <p:nvPicPr>
          <p:cNvPr id="5" name="Slika 4" descr="dsh.jpg">
            <a:extLst>
              <a:ext uri="{FF2B5EF4-FFF2-40B4-BE49-F238E27FC236}">
                <a16:creationId xmlns:a16="http://schemas.microsoft.com/office/drawing/2014/main" id="{4DF9CF0A-5730-48F8-BC0C-FFBF27E9EF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75" y="2420938"/>
            <a:ext cx="3821113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slov 1">
            <a:extLst>
              <a:ext uri="{FF2B5EF4-FFF2-40B4-BE49-F238E27FC236}">
                <a16:creationId xmlns:a16="http://schemas.microsoft.com/office/drawing/2014/main" id="{02ACD7EB-793E-4B1C-9450-0AA4BE4F7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6600">
                <a:solidFill>
                  <a:srgbClr val="00B0F0"/>
                </a:solidFill>
                <a:latin typeface="Algerian" panose="04020705040A02060702" pitchFamily="82" charset="0"/>
              </a:rPr>
              <a:t>Kompluzivno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307B44BE-F585-480A-91F6-E07E5442ED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b="1" dirty="0">
                <a:solidFill>
                  <a:srgbClr val="00B050"/>
                </a:solidFill>
                <a:latin typeface="Bookman Old Style" pitchFamily="18" charset="0"/>
              </a:rPr>
              <a:t>Vključuje:</a:t>
            </a:r>
          </a:p>
          <a:p>
            <a:pPr marL="571500" indent="-571500" fontAlgn="auto">
              <a:spcAft>
                <a:spcPts val="0"/>
              </a:spcAft>
              <a:buFont typeface="+mj-lt"/>
              <a:buAutoNum type="romanUcPeriod"/>
              <a:defRPr/>
            </a:pPr>
            <a:r>
              <a:rPr lang="sl-SI" b="1" dirty="0">
                <a:solidFill>
                  <a:srgbClr val="00B050"/>
                </a:solidFill>
                <a:latin typeface="Bookman Old Style" pitchFamily="18" charset="0"/>
              </a:rPr>
              <a:t>Puljenje las</a:t>
            </a:r>
          </a:p>
          <a:p>
            <a:pPr marL="571500" indent="-571500" fontAlgn="auto">
              <a:spcAft>
                <a:spcPts val="0"/>
              </a:spcAft>
              <a:buFont typeface="+mj-lt"/>
              <a:buAutoNum type="romanUcPeriod"/>
              <a:defRPr/>
            </a:pPr>
            <a:r>
              <a:rPr lang="sl-SI" b="1" dirty="0">
                <a:solidFill>
                  <a:srgbClr val="00B050"/>
                </a:solidFill>
                <a:latin typeface="Bookman Old Style" pitchFamily="18" charset="0"/>
              </a:rPr>
              <a:t>Odstranjevanje kože</a:t>
            </a:r>
          </a:p>
          <a:p>
            <a:pPr marL="571500" indent="-571500" fontAlgn="auto">
              <a:spcAft>
                <a:spcPts val="0"/>
              </a:spcAft>
              <a:defRPr/>
            </a:pPr>
            <a:r>
              <a:rPr lang="sl-SI" b="1" dirty="0">
                <a:solidFill>
                  <a:srgbClr val="00B050"/>
                </a:solidFill>
                <a:latin typeface="Bookman Old Style" pitchFamily="18" charset="0"/>
              </a:rPr>
              <a:t>Kaj?</a:t>
            </a:r>
          </a:p>
          <a:p>
            <a:pPr marL="571500" indent="-571500" fontAlgn="auto">
              <a:spcAft>
                <a:spcPts val="0"/>
              </a:spcAft>
              <a:buFont typeface="+mj-lt"/>
              <a:buAutoNum type="romanUcPeriod"/>
              <a:defRPr/>
            </a:pPr>
            <a:r>
              <a:rPr lang="sl-SI" b="1" dirty="0">
                <a:solidFill>
                  <a:srgbClr val="00B050"/>
                </a:solidFill>
                <a:latin typeface="Bookman Old Style" pitchFamily="18" charset="0"/>
              </a:rPr>
              <a:t>Preprečevanje slabega</a:t>
            </a:r>
          </a:p>
        </p:txBody>
      </p:sp>
      <p:pic>
        <p:nvPicPr>
          <p:cNvPr id="4" name="Slika 3" descr="self_harm_by_Brunni87.jpg">
            <a:extLst>
              <a:ext uri="{FF2B5EF4-FFF2-40B4-BE49-F238E27FC236}">
                <a16:creationId xmlns:a16="http://schemas.microsoft.com/office/drawing/2014/main" id="{6CD941E5-0C60-4EA6-BB09-DC31CAC5D7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2393950"/>
            <a:ext cx="3348037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slov 1">
            <a:extLst>
              <a:ext uri="{FF2B5EF4-FFF2-40B4-BE49-F238E27FC236}">
                <a16:creationId xmlns:a16="http://schemas.microsoft.com/office/drawing/2014/main" id="{EE1E2FF8-7DA1-4FD8-8D2D-3CC4C6F2B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6000">
                <a:solidFill>
                  <a:srgbClr val="00B0F0"/>
                </a:solidFill>
                <a:latin typeface="Algerian" panose="04020705040A02060702" pitchFamily="82" charset="0"/>
              </a:rPr>
              <a:t>Impulzivno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FD6A2648-FD7C-40CC-8CB8-D2DC9E5AB7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 sz="4800" b="1">
                <a:solidFill>
                  <a:srgbClr val="00B050"/>
                </a:solidFill>
              </a:rPr>
              <a:t>Opredeljevanje</a:t>
            </a:r>
          </a:p>
          <a:p>
            <a:r>
              <a:rPr lang="sl-SI" altLang="sl-SI" sz="4800" b="1">
                <a:solidFill>
                  <a:srgbClr val="00B050"/>
                </a:solidFill>
              </a:rPr>
              <a:t>Razmišljanje</a:t>
            </a:r>
          </a:p>
          <a:p>
            <a:pPr>
              <a:buFont typeface="Arial" panose="020B0604020202020204" pitchFamily="34" charset="0"/>
              <a:buNone/>
            </a:pPr>
            <a:endParaRPr lang="sl-SI" altLang="sl-SI" sz="4800" b="1">
              <a:solidFill>
                <a:srgbClr val="00B050"/>
              </a:solidFill>
            </a:endParaRPr>
          </a:p>
          <a:p>
            <a:endParaRPr lang="sl-SI" altLang="sl-SI"/>
          </a:p>
        </p:txBody>
      </p:sp>
      <p:pic>
        <p:nvPicPr>
          <p:cNvPr id="4" name="Slika 3" descr="self-harm-to-write-love-on-her-arms-32022066-450-500.png">
            <a:extLst>
              <a:ext uri="{FF2B5EF4-FFF2-40B4-BE49-F238E27FC236}">
                <a16:creationId xmlns:a16="http://schemas.microsoft.com/office/drawing/2014/main" id="{23081B88-3BC1-4151-808D-10C9A32FA5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2017713"/>
            <a:ext cx="4356100" cy="484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slov 1">
            <a:extLst>
              <a:ext uri="{FF2B5EF4-FFF2-40B4-BE49-F238E27FC236}">
                <a16:creationId xmlns:a16="http://schemas.microsoft.com/office/drawing/2014/main" id="{90DA96FC-C931-4A0F-9EBC-A537C070F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6000">
                <a:solidFill>
                  <a:srgbClr val="00B0F0"/>
                </a:solidFill>
                <a:latin typeface="Algerian" panose="04020705040A02060702" pitchFamily="82" charset="0"/>
              </a:rPr>
              <a:t>SIMPTOM=BOLEZEN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A7671C27-0681-4B11-9179-06FA896013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 sz="4800" b="1">
                <a:solidFill>
                  <a:srgbClr val="00B050"/>
                </a:solidFill>
              </a:rPr>
              <a:t>Redno</a:t>
            </a:r>
          </a:p>
          <a:p>
            <a:r>
              <a:rPr lang="sl-SI" altLang="sl-SI" sz="4800" b="1">
                <a:solidFill>
                  <a:srgbClr val="00B050"/>
                </a:solidFill>
              </a:rPr>
              <a:t>Ponavljajoče</a:t>
            </a:r>
          </a:p>
          <a:p>
            <a:r>
              <a:rPr lang="sl-SI" altLang="sl-SI" sz="4800" b="1">
                <a:solidFill>
                  <a:srgbClr val="00B050"/>
                </a:solidFill>
              </a:rPr>
              <a:t>Pogosto razmišljanje</a:t>
            </a:r>
          </a:p>
          <a:p>
            <a:r>
              <a:rPr lang="sl-SI" altLang="sl-SI" sz="4800" b="1">
                <a:solidFill>
                  <a:srgbClr val="00B050"/>
                </a:solidFill>
              </a:rPr>
              <a:t>Se zaveda dejanj</a:t>
            </a:r>
          </a:p>
        </p:txBody>
      </p:sp>
      <p:pic>
        <p:nvPicPr>
          <p:cNvPr id="4" name="Slika 3" descr="tumblr_mj55guRSs61s549h4o1_500_large.jpg">
            <a:extLst>
              <a:ext uri="{FF2B5EF4-FFF2-40B4-BE49-F238E27FC236}">
                <a16:creationId xmlns:a16="http://schemas.microsoft.com/office/drawing/2014/main" id="{999D1F1D-E0D6-4445-BEA9-79F22BE020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663" y="1125538"/>
            <a:ext cx="3568700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slov 1">
            <a:extLst>
              <a:ext uri="{FF2B5EF4-FFF2-40B4-BE49-F238E27FC236}">
                <a16:creationId xmlns:a16="http://schemas.microsoft.com/office/drawing/2014/main" id="{A11B1000-90F3-4294-AD8E-17C83412C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6000">
                <a:solidFill>
                  <a:srgbClr val="00B0F0"/>
                </a:solidFill>
                <a:latin typeface="Algerian" panose="04020705040A02060702" pitchFamily="82" charset="0"/>
              </a:rPr>
              <a:t>SAMOPOŠKODOVANJE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3D531ED1-FD9B-4C1B-A6CB-223730F162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4400" b="1" dirty="0">
                <a:solidFill>
                  <a:srgbClr val="00B050"/>
                </a:solidFill>
                <a:latin typeface="Bookman Old Style" pitchFamily="18" charset="0"/>
              </a:rPr>
              <a:t>Izvor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4400" b="1" dirty="0">
                <a:solidFill>
                  <a:srgbClr val="00B050"/>
                </a:solidFill>
                <a:latin typeface="Bookman Old Style" pitchFamily="18" charset="0"/>
              </a:rPr>
              <a:t>Predstavlja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4400" b="1" dirty="0">
                <a:solidFill>
                  <a:srgbClr val="00B050"/>
                </a:solidFill>
                <a:latin typeface="Bookman Old Style" pitchFamily="18" charset="0"/>
              </a:rPr>
              <a:t>Olajšanje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4400" b="1" dirty="0">
                <a:solidFill>
                  <a:srgbClr val="00B050"/>
                </a:solidFill>
                <a:latin typeface="Bookman Old Style" pitchFamily="18" charset="0"/>
              </a:rPr>
              <a:t>Način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4400" b="1" dirty="0">
                <a:solidFill>
                  <a:srgbClr val="00B050"/>
                </a:solidFill>
                <a:latin typeface="Bookman Old Style" pitchFamily="18" charset="0"/>
              </a:rPr>
              <a:t>Nadomestilo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4400" b="1" dirty="0">
                <a:solidFill>
                  <a:srgbClr val="00B050"/>
                </a:solidFill>
                <a:latin typeface="Bookman Old Style" pitchFamily="18" charset="0"/>
              </a:rPr>
              <a:t>Iskanje pozornosti</a:t>
            </a:r>
          </a:p>
        </p:txBody>
      </p:sp>
      <p:pic>
        <p:nvPicPr>
          <p:cNvPr id="4" name="Slika 3" descr="self-harm.jpg">
            <a:extLst>
              <a:ext uri="{FF2B5EF4-FFF2-40B4-BE49-F238E27FC236}">
                <a16:creationId xmlns:a16="http://schemas.microsoft.com/office/drawing/2014/main" id="{E44C1A80-B287-47CA-82CC-BDA9854D5E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675" y="1125538"/>
            <a:ext cx="4632325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slov 1">
            <a:extLst>
              <a:ext uri="{FF2B5EF4-FFF2-40B4-BE49-F238E27FC236}">
                <a16:creationId xmlns:a16="http://schemas.microsoft.com/office/drawing/2014/main" id="{85F0C200-EFFE-49EE-AE19-825C72639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6000">
                <a:solidFill>
                  <a:srgbClr val="00B0F0"/>
                </a:solidFill>
                <a:latin typeface="Algerian" panose="04020705040A02060702" pitchFamily="82" charset="0"/>
              </a:rPr>
              <a:t>KDO?</a:t>
            </a:r>
          </a:p>
        </p:txBody>
      </p:sp>
      <p:sp>
        <p:nvSpPr>
          <p:cNvPr id="9219" name="Ograda vsebine 2">
            <a:extLst>
              <a:ext uri="{FF2B5EF4-FFF2-40B4-BE49-F238E27FC236}">
                <a16:creationId xmlns:a16="http://schemas.microsoft.com/office/drawing/2014/main" id="{26AB0D5C-00B1-4AEC-8A45-8D4071E89B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 sz="4800" b="1">
                <a:solidFill>
                  <a:srgbClr val="00B050"/>
                </a:solidFill>
              </a:rPr>
              <a:t>Ženske(75%)</a:t>
            </a:r>
          </a:p>
          <a:p>
            <a:r>
              <a:rPr lang="sl-SI" altLang="sl-SI" sz="4800" b="1">
                <a:solidFill>
                  <a:srgbClr val="00B050"/>
                </a:solidFill>
              </a:rPr>
              <a:t>Ponotranjene osebe</a:t>
            </a:r>
          </a:p>
        </p:txBody>
      </p:sp>
      <p:pic>
        <p:nvPicPr>
          <p:cNvPr id="5" name="Slika 4" descr="odp-self-harm.jpg">
            <a:extLst>
              <a:ext uri="{FF2B5EF4-FFF2-40B4-BE49-F238E27FC236}">
                <a16:creationId xmlns:a16="http://schemas.microsoft.com/office/drawing/2014/main" id="{9F8459DB-A2FA-4B4C-9120-BB20720F70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3133725"/>
            <a:ext cx="5653088" cy="375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slov 1">
            <a:extLst>
              <a:ext uri="{FF2B5EF4-FFF2-40B4-BE49-F238E27FC236}">
                <a16:creationId xmlns:a16="http://schemas.microsoft.com/office/drawing/2014/main" id="{8947D8BB-40BC-4A2F-BBFE-BECAA9276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6000">
                <a:solidFill>
                  <a:srgbClr val="00B0F0"/>
                </a:solidFill>
                <a:latin typeface="Algerian" panose="04020705040A02060702" pitchFamily="82" charset="0"/>
              </a:rPr>
              <a:t>PSIHIČNI KARAKTER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A8FB293A-8B70-49BC-8523-9305D08B4B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3600" b="1" dirty="0">
                <a:solidFill>
                  <a:srgbClr val="00B050"/>
                </a:solidFill>
                <a:latin typeface="Bookman Old Style" pitchFamily="18" charset="0"/>
              </a:rPr>
              <a:t>Slaba samopodoba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3600" b="1" dirty="0">
                <a:solidFill>
                  <a:srgbClr val="00B050"/>
                </a:solidFill>
                <a:latin typeface="Bookman Old Style" pitchFamily="18" charset="0"/>
              </a:rPr>
              <a:t>Občutljivost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3600" b="1" dirty="0">
                <a:solidFill>
                  <a:srgbClr val="00B050"/>
                </a:solidFill>
                <a:latin typeface="Bookman Old Style" pitchFamily="18" charset="0"/>
              </a:rPr>
              <a:t>Vzdržanost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3600" b="1" dirty="0" err="1">
                <a:solidFill>
                  <a:srgbClr val="00B050"/>
                </a:solidFill>
                <a:latin typeface="Bookman Old Style" pitchFamily="18" charset="0"/>
              </a:rPr>
              <a:t>Nesamozavest</a:t>
            </a:r>
            <a:endParaRPr lang="sl-SI" sz="3600" b="1" dirty="0">
              <a:solidFill>
                <a:srgbClr val="00B050"/>
              </a:solidFill>
              <a:latin typeface="Bookman Old Style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sl-SI" sz="3600" b="1" dirty="0">
                <a:solidFill>
                  <a:srgbClr val="00B050"/>
                </a:solidFill>
                <a:latin typeface="Bookman Old Style" pitchFamily="18" charset="0"/>
              </a:rPr>
              <a:t>Sramežljivost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3600" b="1" dirty="0">
                <a:solidFill>
                  <a:srgbClr val="00B050"/>
                </a:solidFill>
                <a:latin typeface="Bookman Old Style" pitchFamily="18" charset="0"/>
              </a:rPr>
              <a:t>Jeza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3600" b="1" dirty="0">
                <a:solidFill>
                  <a:srgbClr val="00B050"/>
                </a:solidFill>
                <a:latin typeface="Bookman Old Style" pitchFamily="18" charset="0"/>
              </a:rPr>
              <a:t>Zbiranje negativnih občutkov</a:t>
            </a:r>
          </a:p>
          <a:p>
            <a:pPr fontAlgn="auto">
              <a:spcAft>
                <a:spcPts val="0"/>
              </a:spcAft>
              <a:defRPr/>
            </a:pPr>
            <a:endParaRPr lang="sl-SI" dirty="0"/>
          </a:p>
          <a:p>
            <a:pPr fontAlgn="auto">
              <a:spcAft>
                <a:spcPts val="0"/>
              </a:spcAft>
              <a:defRPr/>
            </a:pPr>
            <a:endParaRPr lang="sl-SI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l-SI" dirty="0"/>
          </a:p>
        </p:txBody>
      </p:sp>
      <p:pic>
        <p:nvPicPr>
          <p:cNvPr id="4" name="Slika 3" descr="self-harm1.jpg">
            <a:extLst>
              <a:ext uri="{FF2B5EF4-FFF2-40B4-BE49-F238E27FC236}">
                <a16:creationId xmlns:a16="http://schemas.microsoft.com/office/drawing/2014/main" id="{BEB676EC-26F6-4413-9CFD-9C30A48A5B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1320800"/>
            <a:ext cx="3805237" cy="398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esna puščica 4">
            <a:hlinkClick r:id="rId3"/>
            <a:extLst>
              <a:ext uri="{FF2B5EF4-FFF2-40B4-BE49-F238E27FC236}">
                <a16:creationId xmlns:a16="http://schemas.microsoft.com/office/drawing/2014/main" id="{0567B2CA-4C7E-4D7A-A1F2-920314FFE434}"/>
              </a:ext>
            </a:extLst>
          </p:cNvPr>
          <p:cNvSpPr/>
          <p:nvPr/>
        </p:nvSpPr>
        <p:spPr>
          <a:xfrm>
            <a:off x="4284663" y="5805488"/>
            <a:ext cx="1871662" cy="719137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190</Words>
  <Application>Microsoft Office PowerPoint</Application>
  <PresentationFormat>On-screen Show (4:3)</PresentationFormat>
  <Paragraphs>104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Algerian</vt:lpstr>
      <vt:lpstr>Arial</vt:lpstr>
      <vt:lpstr>Bookman Old Style</vt:lpstr>
      <vt:lpstr>Calibri</vt:lpstr>
      <vt:lpstr>Freestyle Script</vt:lpstr>
      <vt:lpstr>Officeova tema</vt:lpstr>
      <vt:lpstr>SAMOPOŠKODOVANJE </vt:lpstr>
      <vt:lpstr>DELITEV</vt:lpstr>
      <vt:lpstr>Zmerno</vt:lpstr>
      <vt:lpstr>Kompluzivno</vt:lpstr>
      <vt:lpstr>Impulzivno</vt:lpstr>
      <vt:lpstr>SIMPTOM=BOLEZEN</vt:lpstr>
      <vt:lpstr>SAMOPOŠKODOVANJE</vt:lpstr>
      <vt:lpstr>KDO?</vt:lpstr>
      <vt:lpstr>PSIHIČNI KARAKTER</vt:lpstr>
      <vt:lpstr>PowerPoint Presentation</vt:lpstr>
      <vt:lpstr>PowerPoint Presentation</vt:lpstr>
      <vt:lpstr>VEČ IN VEČ</vt:lpstr>
      <vt:lpstr>METODE</vt:lpstr>
      <vt:lpstr>Najpogostejša mesta</vt:lpstr>
      <vt:lpstr>BOLEČINA</vt:lpstr>
      <vt:lpstr>POSLEDICE IN NEVARNOSTI</vt:lpstr>
      <vt:lpstr>ZDRAVLJENJE</vt:lpstr>
      <vt:lpstr>SAMOPOMOČ</vt:lpstr>
      <vt:lpstr>PowerPoint Presentation</vt:lpstr>
      <vt:lpstr>Hvala za ogled!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2019-06-03T09:06:40Z</dcterms:created>
  <dcterms:modified xsi:type="dcterms:W3CDTF">2019-06-03T09:06:40Z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