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F7CEED3-920B-4122-9733-289985BF2D3C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7">
            <a:extLst>
              <a:ext uri="{FF2B5EF4-FFF2-40B4-BE49-F238E27FC236}">
                <a16:creationId xmlns:a16="http://schemas.microsoft.com/office/drawing/2014/main" id="{38198279-7B81-438D-9146-CE5A76E4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72ADAF1A-364F-4EAF-BEBE-6E1FAE4B0EA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16">
            <a:extLst>
              <a:ext uri="{FF2B5EF4-FFF2-40B4-BE49-F238E27FC236}">
                <a16:creationId xmlns:a16="http://schemas.microsoft.com/office/drawing/2014/main" id="{6790870A-4746-4E90-B25E-74A9B9AB4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8">
            <a:extLst>
              <a:ext uri="{FF2B5EF4-FFF2-40B4-BE49-F238E27FC236}">
                <a16:creationId xmlns:a16="http://schemas.microsoft.com/office/drawing/2014/main" id="{35E9807E-1720-4404-AD5A-5F763C98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6636C62E-981D-4158-B5D5-34FB7C5B6C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7677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416FE0E-A43E-4525-94C3-A48C4FBC2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12443-D284-4327-81BD-EF8D61099ED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17F491F-BC8E-41D3-B20B-2C57E0481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3F1C9525-2FCC-4B8F-92FD-5FF81A3A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2F122-344E-4C2B-9E2C-1370FDCF86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8002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06260242-0C48-48DE-810B-2CBB41657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6C967-F688-4E54-BC8F-5451BDD9500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A60FEAC-62DA-41CB-93ED-547AE895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5E1B12D-17D5-4157-8A44-150CC7A05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10817-89D9-4D1A-AA02-2AE1ADEFAE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534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7B90B-D4C6-4DA4-AB42-BF3B4FCAC8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D5090-3F39-4F77-B392-2CD700F1149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E10AB-D434-4326-9ADE-993DF69FA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7F5AF-3131-40A6-BE9F-A6EF8392B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08D21-357F-4D2F-B8E2-EF22B9350A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4057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1007F500-EEF5-404E-B86A-F01441213430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2863AABE-750C-468B-A012-0A561DE744A9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1C2AD31-7D59-48F0-B4DA-350A2D2017D7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2E6175A-1FC7-46EF-B873-8EADD33981D0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2BABC7B-1547-481C-9BCE-B0BBCE4985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E728B-E590-4F0B-88EB-0409FB40020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BA1053E-94D9-451E-AA19-9CD4B2220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87C9D3E-5F89-47E4-A9DC-AE40E70C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9A20C790-050D-4B17-92E5-EB7F5465DA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5164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402E8D-5790-401A-ACEA-5012582B5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0D83D-7A2F-4C87-80BF-8DF9E937E89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5DD7D-ED56-403C-B418-99E86E3E5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518A4-413A-422A-AA12-39E3BF8F0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1A4C4-C54F-4FE2-85AB-0FA1BD826C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4173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699924-0180-49E0-BAB0-B59D046C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BF031-39A9-44B5-BCFC-01A32F6AD3C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A7229B-A297-4D6A-A146-972C866A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593E02-6CB4-4E60-BC8B-8253C360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726C6DC6-C5C5-457B-97EF-490CC8B1A5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73926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23FF917F-05C4-4E0A-A1EC-6C28DC14D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07196-8D55-4B94-8B9D-DA839BAE986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895D838-C6D7-420D-91C6-CA4C1F0FA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3DC78856-538F-4739-9862-993349659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626F1-CAEC-4B54-949B-07B4B2BBDB3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2726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A539784C-2687-4137-8D19-E83C18873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98570-BC8D-45C5-9B01-975F08B063F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52337B-44A6-47CB-9B24-48C05435E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1A554B1D-8200-48D6-A484-74A6D6A5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E1B5E-F4E1-423C-8082-CDE2565D96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4305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1D3E9-6C15-4E70-8904-18DE8FBAAD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79FBE0F2-8802-44E7-A233-8F0C4C019FE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AB4A7-CB22-4679-B1FA-33177F0C0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D365D-C442-44A5-841A-F529C61C5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3E6C915A-89A5-4B0A-9832-E170B1A354D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39870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1128E-356E-4994-A5A8-7EB79046FA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D36FB2C-57F5-4392-B1CB-EAB527645AA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9364A-EADA-428C-9607-2749113AA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6424C-D172-489D-9D6A-1B1F0B909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85369F6C-1FF9-4302-93E7-5B0739FD89D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4284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C4444"/>
            </a:gs>
            <a:gs pos="60001">
              <a:srgbClr val="685D5D"/>
            </a:gs>
            <a:gs pos="100000">
              <a:srgbClr val="92878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275A77-A329-456A-88BA-BDB789E0A1A2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7BDAF2-E778-479D-B712-8D34B40B83EB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21606E-1E38-4A0D-AFA3-B12D825C352A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28AC4340-B0B7-4605-BFE1-C5D88CF3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12">
            <a:extLst>
              <a:ext uri="{FF2B5EF4-FFF2-40B4-BE49-F238E27FC236}">
                <a16:creationId xmlns:a16="http://schemas.microsoft.com/office/drawing/2014/main" id="{BEDD214D-5704-4C25-9046-AC7A5FC5CA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F4ED40B3-BA82-49BF-9B08-CC34C8B6A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3C9E8E-BD48-4EA2-9918-1BE06EFD268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81805-360C-468A-A33C-B318771E8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31C58295-2A6A-45E3-8D67-5D228FD27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73F2A0F3-99F4-4CF9-A60D-A9EA2F09A32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1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56F5B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anose="020B0502020202020204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anose="020B0502020202020204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anose="020B0502020202020204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anose="020B0502020202020204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anose="020B0502020202020204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anose="020B0502020202020204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anose="020B0502020202020204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anose="020B0502020202020204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DF958B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z.si/Mp.aspx/2009.pdf?ni=78&amp;pi=6&amp;_6_Filename=2950.pdf&amp;_6_MediaId=2950&amp;_6_AutoResize=false&amp;pl=78-6.3." TargetMode="External"/><Relationship Id="rId7" Type="http://schemas.openxmlformats.org/officeDocument/2006/relationships/hyperlink" Target="http://www.google.si/search?tbm=isch&amp;hl=sl&amp;source=hp&amp;biw=1366&amp;bih=677&amp;q=splav&amp;gbv=2&amp;oq=splav&amp;aq=f&amp;aqi=&amp;aql=&amp;gs_l=img.3...2335.3271.0.3641.5.4.0.1.1.0.184.606.1j3.4.0...0.0.LZFm6w1Zhzg" TargetMode="External"/><Relationship Id="rId2" Type="http://schemas.openxmlformats.org/officeDocument/2006/relationships/hyperlink" Target="http://www.splav.info/zakonodaj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ra-center.com/posledice-splava.html" TargetMode="External"/><Relationship Id="rId5" Type="http://schemas.openxmlformats.org/officeDocument/2006/relationships/hyperlink" Target="http://vizita.si/clanek/leksikon/spontani-splav.html" TargetMode="External"/><Relationship Id="rId4" Type="http://schemas.openxmlformats.org/officeDocument/2006/relationships/hyperlink" Target="http://www.iskreni.net/druzina/kultura-zivljenja/52-splav/326-razlogi-za-splav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2C5E3B-4A68-492C-944D-23B573C87859}"/>
              </a:ext>
            </a:extLst>
          </p:cNvPr>
          <p:cNvSpPr/>
          <p:nvPr/>
        </p:nvSpPr>
        <p:spPr>
          <a:xfrm>
            <a:off x="-401565" y="1089495"/>
            <a:ext cx="6804248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SPLAV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9C7BDA5-840B-4226-B326-9A90DE16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2138" y="5300663"/>
            <a:ext cx="8229600" cy="1400175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7" name="Picture 6" descr="splav_8tednov2.jpg">
            <a:extLst>
              <a:ext uri="{FF2B5EF4-FFF2-40B4-BE49-F238E27FC236}">
                <a16:creationId xmlns:a16="http://schemas.microsoft.com/office/drawing/2014/main" id="{D81B7C5F-6516-4944-97D0-FE0FF79D1DE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700808"/>
            <a:ext cx="4176464" cy="31323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A2C59-41F9-4877-B594-5A2BE6D90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062912" cy="1470025"/>
          </a:xfrm>
        </p:spPr>
        <p:txBody>
          <a:bodyPr/>
          <a:lstStyle/>
          <a:p>
            <a:pPr marL="484632" indent="0" algn="l" fontAlgn="auto">
              <a:spcAft>
                <a:spcPts val="0"/>
              </a:spcAft>
              <a:defRPr/>
            </a:pPr>
            <a:r>
              <a:rPr lang="sl-SI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SPLAV ALI ABORTUS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403E2D-38AC-434F-A47C-BFFC4FA640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Je prekinitev nosečnosti, ki se konča s smrtjo zarodka.</a:t>
            </a:r>
          </a:p>
        </p:txBody>
      </p:sp>
      <p:pic>
        <p:nvPicPr>
          <p:cNvPr id="10244" name="Picture 3" descr="abortus-van-een-foetus-van-10-weken-oud.jpg">
            <a:extLst>
              <a:ext uri="{FF2B5EF4-FFF2-40B4-BE49-F238E27FC236}">
                <a16:creationId xmlns:a16="http://schemas.microsoft.com/office/drawing/2014/main" id="{A523ED3C-D21F-4830-B5A3-91DB51A2E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500438"/>
            <a:ext cx="3168650" cy="2376487"/>
          </a:xfrm>
          <a:prstGeom prst="rect">
            <a:avLst/>
          </a:prstGeom>
          <a:noFill/>
          <a:ln w="9525">
            <a:solidFill>
              <a:schemeClr val="accent1">
                <a:alpha val="79999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4" descr="abortus.jpg">
            <a:extLst>
              <a:ext uri="{FF2B5EF4-FFF2-40B4-BE49-F238E27FC236}">
                <a16:creationId xmlns:a16="http://schemas.microsoft.com/office/drawing/2014/main" id="{B85DB60C-F795-4F1A-AF7D-B6B7E7ACAC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357563"/>
            <a:ext cx="3240088" cy="2430462"/>
          </a:xfrm>
          <a:prstGeom prst="rect">
            <a:avLst/>
          </a:prstGeom>
          <a:noFill/>
          <a:ln w="9525">
            <a:solidFill>
              <a:schemeClr val="accent1">
                <a:alpha val="79999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C8EBB-60B2-411D-AFE7-4B95DCDD8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0"/>
            <a:ext cx="8062912" cy="1470025"/>
          </a:xfrm>
        </p:spPr>
        <p:txBody>
          <a:bodyPr/>
          <a:lstStyle/>
          <a:p>
            <a:pPr marL="484632" indent="0" algn="l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RAZLOGI ZAKAJ ŽENSKA NAREDI SPLAV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10AD5-D684-4EB0-BE86-EAF1280B9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062912" cy="5301208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starši me bodo ubili, če zvejo da sem noseča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endParaRPr lang="sl-SI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ne morem skrbeti zase še manj pa za otroka 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endParaRPr lang="sl-SI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splav je legalen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endParaRPr lang="sl-SI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fant me bo pustil, če ne naredi splava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endParaRPr lang="sl-SI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mama pritiska na mene, naj naredim splav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endParaRPr lang="sl-SI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11268" name="Picture 4" descr="Abortus.PNG">
            <a:extLst>
              <a:ext uri="{FF2B5EF4-FFF2-40B4-BE49-F238E27FC236}">
                <a16:creationId xmlns:a16="http://schemas.microsoft.com/office/drawing/2014/main" id="{77246D61-922D-49CA-B30E-43893D379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419725"/>
            <a:ext cx="18954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f56406383fb4ac6c4e819879d2e93747-3-002.jpg">
            <a:extLst>
              <a:ext uri="{FF2B5EF4-FFF2-40B4-BE49-F238E27FC236}">
                <a16:creationId xmlns:a16="http://schemas.microsoft.com/office/drawing/2014/main" id="{EA104ABF-7FC3-49CF-83DD-838C78A5B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3068638"/>
            <a:ext cx="2087562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8AA87-72D1-4F9F-8A5F-19F610409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062912" cy="1470025"/>
          </a:xfrm>
        </p:spPr>
        <p:txBody>
          <a:bodyPr/>
          <a:lstStyle/>
          <a:p>
            <a:pPr marL="484632" indent="0" algn="l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RAZLOGI ZAKAJ ŽENSKA NAREDI SPLAV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5821D-B859-4370-BACF-9CCA4CF06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062912" cy="4464496"/>
          </a:xfrm>
        </p:spPr>
        <p:txBody>
          <a:bodyPr>
            <a:normAutofit fontScale="92500"/>
          </a:bodyPr>
          <a:lstStyle/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 sem zanosila, je bila napaka, rada bi jo spremenila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endParaRPr lang="sl-SI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ne želim si telesnih sprememb, ki jih naredi nosečnost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endParaRPr lang="sl-SI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sej to še ni otrok, je le </a:t>
            </a:r>
            <a:r>
              <a:rPr lang="sl-SI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skubek</a:t>
            </a: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celic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endParaRPr lang="sl-SI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noseča sem, ker sem bila posiljena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endParaRPr lang="sl-SI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morem narediti splav, ni druge poti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endParaRPr lang="sl-SI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4" descr="60217176.jpg">
            <a:extLst>
              <a:ext uri="{FF2B5EF4-FFF2-40B4-BE49-F238E27FC236}">
                <a16:creationId xmlns:a16="http://schemas.microsoft.com/office/drawing/2014/main" id="{4CFEBDCE-5E41-4ADD-9C19-D9BAA8715F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75" y="4292600"/>
            <a:ext cx="28797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187F5-BBC5-44BB-8B57-214BFB8BF5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algn="l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VZROKI ZA SPONTANI SPLAV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4FB784-0905-4AF5-B086-37408148A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062912" cy="4653136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Genske  okvare lahko povzročijo razvoj neplodnega zarodka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 nepravilno oblikovana maternica ne more nositi zarodka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 posteljica se ne razvija pravilno 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lahko povzroči sladkorna bolezen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zelo nizek krvni tlak 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virusna ali bakterijska vnetja matere</a:t>
            </a:r>
          </a:p>
        </p:txBody>
      </p:sp>
      <p:pic>
        <p:nvPicPr>
          <p:cNvPr id="13316" name="Picture 3" descr="60273647.jpg">
            <a:extLst>
              <a:ext uri="{FF2B5EF4-FFF2-40B4-BE49-F238E27FC236}">
                <a16:creationId xmlns:a16="http://schemas.microsoft.com/office/drawing/2014/main" id="{C168410F-C42B-4B4F-AF4F-AD198C681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062538"/>
            <a:ext cx="2700337" cy="179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910EB-E1FB-4C99-8AB4-56D5D521C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0"/>
            <a:ext cx="8062912" cy="1470025"/>
          </a:xfrm>
        </p:spPr>
        <p:txBody>
          <a:bodyPr/>
          <a:lstStyle/>
          <a:p>
            <a:pPr marL="484632" indent="0" algn="l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POSLEDICE SPLAVA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B6726-EDE5-4B52-9A6D-DE2C3CBBE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062912" cy="5445224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Močna krvavitve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okužba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Sepsa-zastrupitev krvi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Anestazija</a:t>
            </a:r>
            <a:endParaRPr lang="sl-SI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Poškodbe materničnega vratu 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Brazgotine na materničnemu tkivu 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Smrt 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Rak dojk</a:t>
            </a: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abortsu3.jpg">
            <a:extLst>
              <a:ext uri="{FF2B5EF4-FFF2-40B4-BE49-F238E27FC236}">
                <a16:creationId xmlns:a16="http://schemas.microsoft.com/office/drawing/2014/main" id="{091C1DE0-0458-4277-873D-D3DD3C4387E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412776"/>
            <a:ext cx="2857500" cy="2609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12smrt.Jpg">
            <a:extLst>
              <a:ext uri="{FF2B5EF4-FFF2-40B4-BE49-F238E27FC236}">
                <a16:creationId xmlns:a16="http://schemas.microsoft.com/office/drawing/2014/main" id="{6C3BBB79-E60F-4857-8153-0106F4B550D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9772" y="4293096"/>
            <a:ext cx="2644228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images (7).jpg">
            <a:extLst>
              <a:ext uri="{FF2B5EF4-FFF2-40B4-BE49-F238E27FC236}">
                <a16:creationId xmlns:a16="http://schemas.microsoft.com/office/drawing/2014/main" id="{4728E3ED-01BB-460E-890D-E561399DC1F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486916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4FA54-4023-40B7-88CF-11DAF5B79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0"/>
            <a:ext cx="8062912" cy="1470025"/>
          </a:xfrm>
        </p:spPr>
        <p:txBody>
          <a:bodyPr/>
          <a:lstStyle/>
          <a:p>
            <a:pPr marL="484632" indent="0" algn="l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SIPTOMI PO SPLAVU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452D9-36CF-47AD-A66E-540FE708E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419080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Krivda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Depresija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Žalost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Samomorilne misli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Težave v odnosu partnerja ali otrok 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Strah</a:t>
            </a:r>
          </a:p>
          <a:p>
            <a:pPr algn="l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Motnje prehranjevanja</a:t>
            </a: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3" descr="a-strah.jpg">
            <a:extLst>
              <a:ext uri="{FF2B5EF4-FFF2-40B4-BE49-F238E27FC236}">
                <a16:creationId xmlns:a16="http://schemas.microsoft.com/office/drawing/2014/main" id="{3165A5B1-15A4-4317-B349-078ADC1DCC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700213"/>
            <a:ext cx="274320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 descr="images (2).jpg">
            <a:extLst>
              <a:ext uri="{FF2B5EF4-FFF2-40B4-BE49-F238E27FC236}">
                <a16:creationId xmlns:a16="http://schemas.microsoft.com/office/drawing/2014/main" id="{94C25589-CF79-4407-9E8C-1138E86DA2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933825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5" descr="abortus1.jpg">
            <a:extLst>
              <a:ext uri="{FF2B5EF4-FFF2-40B4-BE49-F238E27FC236}">
                <a16:creationId xmlns:a16="http://schemas.microsoft.com/office/drawing/2014/main" id="{2F78C43C-FCEA-4D5B-A52F-877FE179A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5516563"/>
            <a:ext cx="230505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2E04F-9B89-4DB9-8664-1C2ABCD7D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VIRI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807F-8FDB-469F-988A-172A2BCA4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47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hlinkClick r:id="rId2"/>
              </a:rPr>
              <a:t>http://www.splav.info/zakonodaja.html</a:t>
            </a: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hlinkClick r:id="rId3"/>
              </a:rPr>
              <a:t>http://www.ivz.si/Mp.aspx/2009.pdf?ni=78&amp;pi=6&amp;_6_Filename=2950.pdf&amp;_6_MediaId=2950&amp;_6_AutoResize=false&amp;pl=78-6.3.</a:t>
            </a: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u="sng" dirty="0">
                <a:hlinkClick r:id="rId4"/>
              </a:rPr>
              <a:t>http://www.iskreni.net/druzina/kultura-zivljenja/52-splav/326-razlogi-za-splav.html</a:t>
            </a:r>
            <a:endParaRPr lang="sl-SI" u="sng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u="sng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u="sng" dirty="0">
                <a:hlinkClick r:id="rId5"/>
              </a:rPr>
              <a:t>http://vizita.si/clanek/leksikon/spontani-splav.html</a:t>
            </a:r>
            <a:endParaRPr lang="sl-SI" u="sng" dirty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u="sng" dirty="0">
                <a:hlinkClick r:id="rId6"/>
              </a:rPr>
              <a:t>http://www.sara-center.com/posledice-splava.html</a:t>
            </a:r>
            <a:endParaRPr lang="sl-SI" u="sng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u="sng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hlinkClick r:id="rId7"/>
              </a:rPr>
              <a:t>http://www.google.si/search?tbm=isch&amp;hl=sl&amp;source=hp&amp;biw=1366&amp;bih=677&amp;q=splav&amp;gbv=2&amp;oq=splav&amp;aq=f&amp;aqi=&amp;aql=&amp;gs_l=img.3...2335.3271.0.3641.5.4.0.1.1.0.184.606.1j3.4.0...0.0.LZFm6w1Zhzg#hl=sl&amp;gbv=2&amp;tbm=isch&amp;sa=1&amp;q=ABORTUS&amp;oq=ABORTUS&amp;aq=f&amp;aqi=g1g-S9&amp;aql=&amp;gs_l=img.3..0j0i24l9.915.5985.1.6225.8.7.0.1.1.0.168.978.0j7.7.0...0.0.AE4jRoewN8g&amp;pbx=1&amp;bav=on.2,or.r_gc.r_pw.r_qf.,cf.osb&amp;fp=ee49e15e09656a83&amp;biw=1366&amp;bih=677</a:t>
            </a: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444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Century Gothic</vt:lpstr>
      <vt:lpstr>Times New Roman</vt:lpstr>
      <vt:lpstr>Verdana</vt:lpstr>
      <vt:lpstr>Wingdings</vt:lpstr>
      <vt:lpstr>Wingdings 2</vt:lpstr>
      <vt:lpstr>Verve</vt:lpstr>
      <vt:lpstr>PowerPoint Presentation</vt:lpstr>
      <vt:lpstr>SPLAV ALI ABORTUS</vt:lpstr>
      <vt:lpstr>RAZLOGI ZAKAJ ŽENSKA NAREDI SPLAV</vt:lpstr>
      <vt:lpstr>RAZLOGI ZAKAJ ŽENSKA NAREDI SPLAV</vt:lpstr>
      <vt:lpstr>VZROKI ZA SPONTANI SPLAV</vt:lpstr>
      <vt:lpstr>POSLEDICE SPLAVA</vt:lpstr>
      <vt:lpstr>SIPTOMI PO SPLAVU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2019-06-03T09:06:41Z</dcterms:created>
  <dcterms:modified xsi:type="dcterms:W3CDTF">2019-06-03T09:06:41Z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