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75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73" r:id="rId8"/>
    <p:sldId id="274" r:id="rId9"/>
    <p:sldId id="261" r:id="rId10"/>
    <p:sldId id="262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004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ABEE0206-2AD7-4CC0-A3D4-B9670C4832E9}"/>
              </a:ext>
            </a:extLst>
          </p:cNvPr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27">
            <a:extLst>
              <a:ext uri="{FF2B5EF4-FFF2-40B4-BE49-F238E27FC236}">
                <a16:creationId xmlns:a16="http://schemas.microsoft.com/office/drawing/2014/main" id="{803BE468-6CB7-4798-BE98-A38948FAA2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523EAFC1-55B3-4308-8FAB-8ACE9D28F5C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16">
            <a:extLst>
              <a:ext uri="{FF2B5EF4-FFF2-40B4-BE49-F238E27FC236}">
                <a16:creationId xmlns:a16="http://schemas.microsoft.com/office/drawing/2014/main" id="{7FF28DD3-BE6D-4E6C-B58C-29B3B9BF0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8">
            <a:extLst>
              <a:ext uri="{FF2B5EF4-FFF2-40B4-BE49-F238E27FC236}">
                <a16:creationId xmlns:a16="http://schemas.microsoft.com/office/drawing/2014/main" id="{4BA85EB9-8B18-4EC5-BBBB-AC5EACC62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56B68CAF-566B-4C14-BA13-8F5C1FFAE4B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0170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C2F6F56A-ED79-44F0-A8A4-4E03601C1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C4FEF-1B12-4ACD-9B54-F04514BE8DE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C472EFF-CD4D-4E76-81D6-3E3CD8E58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2761D112-E080-4255-8187-7CF7DC1F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A99FE-E401-471C-9CB5-7F6B5D6C616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4673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5B5AEC1F-070F-4838-9456-89827F372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8FDCB-4CB9-4048-96E7-008B18D8A5F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44BE05EF-8C67-4FC5-BCAF-E1C91A5C8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8AB0E2A3-BB76-4A4D-A3F2-017E2F6D1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9758B-501D-44CB-ACB1-9357DF77312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8047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41382-050A-4698-B516-32B91F3091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18581-F1CB-4926-8931-95CD467D8A6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D1048-CC3A-435E-8EAA-ADFE47503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AC919-5237-4FF7-8553-DF9F32244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AF1C0-7A1C-4664-8B18-4194A721FD0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5207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4AC6EA81-D770-4D04-81D8-773C520C3D20}"/>
              </a:ext>
            </a:extLst>
          </p:cNvPr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439BB6CC-DC58-4777-82CA-6FC8F6325BA7}"/>
              </a:ext>
            </a:extLst>
          </p:cNvPr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BC92697-BA52-441A-A237-31791836B773}"/>
              </a:ext>
            </a:extLst>
          </p:cNvPr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F52593-EDA8-4A77-A914-2D24625938FD}"/>
              </a:ext>
            </a:extLst>
          </p:cNvPr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A86729E-7839-43E7-A968-DC32807162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A4BF4-227B-47DF-874F-C397793F7AF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B8BBE94-0395-49E0-9B90-E97CD0F95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5E7D7DB-53D3-4E56-B7F2-0B5C51E40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0398AE18-29F2-45C3-9FB1-B200A7C8053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95647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23725-576E-47B8-97FE-60B07D892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E284F-0E98-4624-A7BE-F502A00AD97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7E471-8FF0-44BD-A836-C82E87F60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A88E0E-040B-4345-B904-C16C9398C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F41A4-F336-4A73-93A7-6228B67AA70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8014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41378F-2978-4DC5-87D6-91C3A70D88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61562-36D8-4270-9E69-6805C3EAC13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1FCAE-57D3-494D-9D14-F1C9C855B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45BE56-F988-49C6-A13D-0B9BFA27D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220C89C6-191B-4D42-8D34-3376E96E830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4676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65F8D644-BA75-4DD6-85FC-F4F02BAB9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7C805-9327-4454-9D2C-BC0C1FD2396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A010669-3787-4598-95E5-489BB78FC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A633D68E-5986-4D4E-841C-53C24DF97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0A11E-37DD-4D46-B50C-AFA67BDD042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6334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1C3F6BDD-54E7-4C51-B1AD-663468D83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14E10-E6D1-4D47-87E7-9416CCC6D16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37487C-4D9F-4EF5-B668-DFED5AE4A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6D9FFA00-AB3F-4DB5-9D2C-1D94F3620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3F9CD-EC97-406A-8AE9-9566CC04C07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678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13158-BBFD-4278-8827-E493575E00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B696FDD3-3542-4A62-A714-48EFD091CA0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A8308-733F-48D8-A537-046DA3535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8C1BE-47F2-4216-B7B5-814A96208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B35EBC4F-6B13-4AD0-A3C0-454E1754ED5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893525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89F40-6587-40F4-999E-F6F6562199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02D4E2E4-5A09-4B57-BD1C-D485F9CE7A7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2192C-2E7D-4829-89CF-C57E1599F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E55BE-968B-43B4-909E-9ACCE66A1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10B780BA-ED4A-4386-8A97-3C046E03B5A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062138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E9DBA560-8E85-424B-AE9D-FA40069BEEA8}"/>
              </a:ext>
            </a:extLst>
          </p:cNvPr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EA22EAD-9BAB-4848-BB64-434BACF09E82}"/>
              </a:ext>
            </a:extLst>
          </p:cNvPr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2C4F7CA-BC9B-4BDB-A6B5-57C552829EC8}"/>
              </a:ext>
            </a:extLst>
          </p:cNvPr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49DA8961-7E28-40D1-8D6B-C8DE9492E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12">
            <a:extLst>
              <a:ext uri="{FF2B5EF4-FFF2-40B4-BE49-F238E27FC236}">
                <a16:creationId xmlns:a16="http://schemas.microsoft.com/office/drawing/2014/main" id="{9772DE3F-30C5-4C14-89C7-84167BCA14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171E1001-0991-499E-97CC-E5A7541BD6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FAC642F-19FB-403A-AFAC-4D6785AD70D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4C468-465F-43B4-AD0D-123848246D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5315F64C-CFAD-4B22-B3A8-B8F13610BC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94C0DF7C-D750-4574-BA78-5675B493CE1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094" r:id="rId6"/>
    <p:sldLayoutId id="2147484095" r:id="rId7"/>
    <p:sldLayoutId id="2147484103" r:id="rId8"/>
    <p:sldLayoutId id="2147484104" r:id="rId9"/>
    <p:sldLayoutId id="2147484096" r:id="rId10"/>
    <p:sldLayoutId id="2147484097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609DD602-2D20-4A4F-B6BC-FB475D3F379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907704" y="620688"/>
            <a:ext cx="5976664" cy="1656159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sz="4800" dirty="0">
                <a:solidFill>
                  <a:schemeClr val="tx1"/>
                </a:solidFill>
              </a:rPr>
              <a:t>ZASVOJENOST S SPOLNOSTJO</a:t>
            </a:r>
          </a:p>
        </p:txBody>
      </p:sp>
      <p:pic>
        <p:nvPicPr>
          <p:cNvPr id="9219" name="Picture 6" descr="http://1.bp.blogspot.com/_jp1_WlMKKgU/THQCWaKlP8I/AAAAAAAAA1Q/k6OoYpR0Uvs/s1600/se_addict.jpg">
            <a:extLst>
              <a:ext uri="{FF2B5EF4-FFF2-40B4-BE49-F238E27FC236}">
                <a16:creationId xmlns:a16="http://schemas.microsoft.com/office/drawing/2014/main" id="{E03190C6-4BB8-4560-AEB2-16190EE6E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420938"/>
            <a:ext cx="287655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 descr="http://www.mamapop.com/wp-content/uploads/2010/07/6a00d8341c5d9653ef012876ea7b1d970c.jpg">
            <a:extLst>
              <a:ext uri="{FF2B5EF4-FFF2-40B4-BE49-F238E27FC236}">
                <a16:creationId xmlns:a16="http://schemas.microsoft.com/office/drawing/2014/main" id="{93EDCEA6-C4B9-4AB1-AD63-81EE4DBE3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452813"/>
            <a:ext cx="4248150" cy="318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>
            <a:extLst>
              <a:ext uri="{FF2B5EF4-FFF2-40B4-BE49-F238E27FC236}">
                <a16:creationId xmlns:a16="http://schemas.microsoft.com/office/drawing/2014/main" id="{C7BC6CA5-9F07-4E41-8E00-68A912ECAB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404813"/>
            <a:ext cx="8229600" cy="4572000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Izživljanje nad predmeti in neživimi bitji.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Vključuje spolnost brez možnosti vzajemnega strinjanja ali sodelovanja v odnosu.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Adrenalin!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Vedenje mora trajati vsaj 6 mesecev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http://www.dnevnik.si/uploads/articles/2008/02/29/302411_1.jpg">
            <a:extLst>
              <a:ext uri="{FF2B5EF4-FFF2-40B4-BE49-F238E27FC236}">
                <a16:creationId xmlns:a16="http://schemas.microsoft.com/office/drawing/2014/main" id="{FE88A2DC-2315-4E7F-8F2E-A163C2C51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781300"/>
            <a:ext cx="2890838" cy="432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AutoShape 2">
            <a:extLst>
              <a:ext uri="{FF2B5EF4-FFF2-40B4-BE49-F238E27FC236}">
                <a16:creationId xmlns:a16="http://schemas.microsoft.com/office/drawing/2014/main" id="{227DB09C-BDE3-4B91-88D2-C82B51B4A1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Ekshibicionizem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4F6A3C6-EE7B-4001-9CC3-D80C7AA408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3706813"/>
          </a:xfrm>
        </p:spPr>
        <p:txBody>
          <a:bodyPr/>
          <a:lstStyle/>
          <a:p>
            <a:r>
              <a:rPr lang="sl-SI" altLang="sl-SI"/>
              <a:t>Oseba se spolno vzburi, ko pokaže genitalije drugi osebi.</a:t>
            </a:r>
          </a:p>
          <a:p>
            <a:r>
              <a:rPr lang="sl-SI" altLang="sl-SI"/>
              <a:t>Izpostavljanje odrasli osebi.</a:t>
            </a:r>
          </a:p>
          <a:p>
            <a:r>
              <a:rPr lang="sl-SI" altLang="sl-SI"/>
              <a:t>Večina je moških, kar pa ne pomeni, da žensk tukaj ni!</a:t>
            </a:r>
          </a:p>
          <a:p>
            <a:r>
              <a:rPr lang="sl-SI" altLang="sl-SI"/>
              <a:t>Absolutno nestrinjanje.</a:t>
            </a:r>
          </a:p>
          <a:p>
            <a:r>
              <a:rPr lang="sl-SI" altLang="sl-SI"/>
              <a:t>Stik preko šoka.</a:t>
            </a:r>
          </a:p>
          <a:p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>
            <a:extLst>
              <a:ext uri="{FF2B5EF4-FFF2-40B4-BE49-F238E27FC236}">
                <a16:creationId xmlns:a16="http://schemas.microsoft.com/office/drawing/2014/main" id="{83918266-C0F2-449C-9F24-99A47AB07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1577330"/>
          </a:xfrm>
        </p:spPr>
        <p:txBody>
          <a:bodyPr/>
          <a:lstStyle/>
          <a:p>
            <a:pPr marL="838200" indent="-838200"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Vojarizem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941B4A3-D594-4E1F-9BF8-8C980A7B2C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Želja po skrivnem opazovanju med slačenjem.</a:t>
            </a:r>
          </a:p>
          <a:p>
            <a:r>
              <a:rPr lang="sl-SI" altLang="sl-SI"/>
              <a:t>Ni konsenza obeh oseb! </a:t>
            </a:r>
          </a:p>
          <a:p>
            <a:r>
              <a:rPr lang="sl-SI" altLang="sl-SI"/>
              <a:t>Odpor do slačibarov (tu je striptizeta plačana).</a:t>
            </a:r>
          </a:p>
          <a:p>
            <a:r>
              <a:rPr lang="sl-SI" altLang="sl-SI"/>
              <a:t>Ne uporabljajo pornografskega materiala.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extLst>
              <a:ext uri="{FF2B5EF4-FFF2-40B4-BE49-F238E27FC236}">
                <a16:creationId xmlns:a16="http://schemas.microsoft.com/office/drawing/2014/main" id="{2683EB49-23C9-4570-9866-3C1F4385DD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57733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Fetišizem</a:t>
            </a:r>
          </a:p>
        </p:txBody>
      </p:sp>
      <p:pic>
        <p:nvPicPr>
          <p:cNvPr id="13317" name="Picture 5" descr="Fetiš">
            <a:extLst>
              <a:ext uri="{FF2B5EF4-FFF2-40B4-BE49-F238E27FC236}">
                <a16:creationId xmlns:a16="http://schemas.microsoft.com/office/drawing/2014/main" id="{08BDEC87-0D77-4005-A5B0-8C7383ACE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789363"/>
            <a:ext cx="26638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>
            <a:extLst>
              <a:ext uri="{FF2B5EF4-FFF2-40B4-BE49-F238E27FC236}">
                <a16:creationId xmlns:a16="http://schemas.microsoft.com/office/drawing/2014/main" id="{A9B5ECD0-370B-49F9-929C-34776337F9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882775"/>
            <a:ext cx="8291512" cy="3562350"/>
          </a:xfrm>
        </p:spPr>
        <p:txBody>
          <a:bodyPr/>
          <a:lstStyle/>
          <a:p>
            <a:r>
              <a:rPr lang="sl-SI" altLang="sl-SI"/>
              <a:t>Ponavljajoča močna spolna fantazija (lahko pride do vedenja), pri čemer uporablja predmete, ki ga spolno vzburjajo ( čevlji, spodnje perilo, različni materiali ipd.).</a:t>
            </a:r>
          </a:p>
          <a:p>
            <a:r>
              <a:rPr lang="sl-SI" altLang="sl-SI"/>
              <a:t>Predmet nesme biti nov.</a:t>
            </a:r>
          </a:p>
          <a:p>
            <a:r>
              <a:rPr lang="sl-SI" altLang="sl-SI"/>
              <a:t>Surov vonj.</a:t>
            </a:r>
          </a:p>
          <a:p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extLst>
              <a:ext uri="{FF2B5EF4-FFF2-40B4-BE49-F238E27FC236}">
                <a16:creationId xmlns:a16="http://schemas.microsoft.com/office/drawing/2014/main" id="{ECBF731E-AAD1-4EFF-9F97-1607C7ACE2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Transvestitski fetišizem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134DC81-9606-428E-A760-C0FA538C8B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Nekdo se spolno vzburi takrat, ko se preobleče v oblačila nasprotnega spola.</a:t>
            </a:r>
          </a:p>
          <a:p>
            <a:r>
              <a:rPr lang="sl-SI" altLang="sl-SI"/>
              <a:t>Hypoxyphilila – nekoga dušiš in to te spolno vzburja.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extLst>
              <a:ext uri="{FF2B5EF4-FFF2-40B4-BE49-F238E27FC236}">
                <a16:creationId xmlns:a16="http://schemas.microsoft.com/office/drawing/2014/main" id="{9152A249-4980-4357-ADF4-6CF1AB7104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Froterizem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61171F3-5014-4C1B-AA9D-159657C0D4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Ko se nekdo spolno vzburi, ko se drgne ali dotika z genitalijami ali drugimi deli telesa in drugi ne privoli v to.</a:t>
            </a:r>
          </a:p>
          <a:p>
            <a:r>
              <a:rPr lang="sl-SI" altLang="sl-SI"/>
              <a:t>Pojavlja se med 15 in 25 letom.</a:t>
            </a:r>
          </a:p>
          <a:p>
            <a:r>
              <a:rPr lang="sl-SI" altLang="sl-SI"/>
              <a:t>Motnja dvorjenja.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http://www.budi.in/controls/imgSizer.aspx?img=49176&amp;w=400&amp;h=250">
            <a:extLst>
              <a:ext uri="{FF2B5EF4-FFF2-40B4-BE49-F238E27FC236}">
                <a16:creationId xmlns:a16="http://schemas.microsoft.com/office/drawing/2014/main" id="{F1B0BD6E-9BAC-4CED-A987-FB8C855BF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0"/>
            <a:ext cx="10788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AutoShape 2">
            <a:extLst>
              <a:ext uri="{FF2B5EF4-FFF2-40B4-BE49-F238E27FC236}">
                <a16:creationId xmlns:a16="http://schemas.microsoft.com/office/drawing/2014/main" id="{0CE2E427-B279-400B-AAF2-1D93B711B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Spolni mazohizem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E222DA2-C9FF-454F-9C6C-2FBF392C29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054475"/>
          </a:xfrm>
        </p:spPr>
        <p:txBody>
          <a:bodyPr/>
          <a:lstStyle/>
          <a:p>
            <a:r>
              <a:rPr lang="sl-SI" altLang="sl-SI"/>
              <a:t>Osebo spolno vzburja to, da je mučen, da je trpinčen; lahko je tudi psihično vzburjen.</a:t>
            </a:r>
          </a:p>
          <a:p>
            <a:r>
              <a:rPr lang="sl-SI" altLang="sl-SI"/>
              <a:t>Trpljenje, ki mu ga povzroča drugi=znamenje predanosti.</a:t>
            </a:r>
          </a:p>
          <a:p>
            <a:r>
              <a:rPr lang="sl-SI" altLang="sl-SI"/>
              <a:t>Podreditev.</a:t>
            </a:r>
          </a:p>
          <a:p>
            <a:r>
              <a:rPr lang="sl-SI" altLang="sl-SI"/>
              <a:t>Fantazirajo o posilstvu.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http://files.coloribus.com/files/adsarchive/part_902/9028955/file/arlette-28-birth-control-pill-sado-mom-small-62124.jpg">
            <a:extLst>
              <a:ext uri="{FF2B5EF4-FFF2-40B4-BE49-F238E27FC236}">
                <a16:creationId xmlns:a16="http://schemas.microsoft.com/office/drawing/2014/main" id="{09FB954D-2A41-4AB0-8022-C2BEF1665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33288" cy="818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AutoShape 2">
            <a:extLst>
              <a:ext uri="{FF2B5EF4-FFF2-40B4-BE49-F238E27FC236}">
                <a16:creationId xmlns:a16="http://schemas.microsoft.com/office/drawing/2014/main" id="{6B3216E6-4853-41AD-B156-2BB6184DC9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Spolni sadizem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87A3DE5-7E1C-4FE3-910C-33D036076A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18487" cy="4610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Povzročanje telesnega ali psihičnega trpljenja drugi osebi.</a:t>
            </a:r>
          </a:p>
          <a:p>
            <a:pPr>
              <a:lnSpc>
                <a:spcPct val="90000"/>
              </a:lnSpc>
            </a:pPr>
            <a:r>
              <a:rPr lang="sl-SI" altLang="sl-SI"/>
              <a:t>Ni povezano s spolnostjo.</a:t>
            </a:r>
          </a:p>
          <a:p>
            <a:pPr>
              <a:lnSpc>
                <a:spcPct val="90000"/>
              </a:lnSpc>
            </a:pPr>
            <a:r>
              <a:rPr lang="sl-SI" altLang="sl-SI"/>
              <a:t>Največje vzburjenje,ko vidi, da je osebo strah.</a:t>
            </a:r>
          </a:p>
          <a:p>
            <a:pPr>
              <a:lnSpc>
                <a:spcPct val="90000"/>
              </a:lnSpc>
            </a:pPr>
            <a:r>
              <a:rPr lang="sl-SI" altLang="sl-SI"/>
              <a:t>Potreba po kontroli in oblastnosti.</a:t>
            </a:r>
          </a:p>
          <a:p>
            <a:pPr>
              <a:lnSpc>
                <a:spcPct val="90000"/>
              </a:lnSpc>
            </a:pPr>
            <a:r>
              <a:rPr lang="sl-SI" altLang="sl-SI"/>
              <a:t>Sadisti se razlikujejo glede na: stopnjo agresije, oblastnosti.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extLst>
              <a:ext uri="{FF2B5EF4-FFF2-40B4-BE49-F238E27FC236}">
                <a16:creationId xmlns:a16="http://schemas.microsoft.com/office/drawing/2014/main" id="{D1710ADC-A531-4B8A-86B8-B7C7CBC7A5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Pedofilija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7BF7652-5E58-46B2-9787-3B3AF8C349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Spolno nagnjenje do otrok.</a:t>
            </a:r>
          </a:p>
          <a:p>
            <a:r>
              <a:rPr lang="sl-SI" altLang="sl-SI"/>
              <a:t>Ko storilec namerno išče, spodbuja ali stopnjuje spolno vzburjenje v neki situaciji z otrokom</a:t>
            </a:r>
          </a:p>
          <a:p>
            <a:r>
              <a:rPr lang="sl-SI" altLang="sl-SI"/>
              <a:t>Odrasli to načrtuje</a:t>
            </a:r>
          </a:p>
          <a:p>
            <a:r>
              <a:rPr lang="sl-SI" altLang="sl-SI"/>
              <a:t>Objekt spolnega poželenja je otrok, star največ 10 let.</a:t>
            </a:r>
          </a:p>
          <a:p>
            <a:r>
              <a:rPr lang="sl-SI" altLang="sl-SI"/>
              <a:t>Pedofilija ≠lolitizem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http://www.pozitivke.net/images/articles/Strasti-ki-razzirajo_1.jpg">
            <a:extLst>
              <a:ext uri="{FF2B5EF4-FFF2-40B4-BE49-F238E27FC236}">
                <a16:creationId xmlns:a16="http://schemas.microsoft.com/office/drawing/2014/main" id="{B15893CE-AA10-4DA4-B68F-DECA470B0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-1179513"/>
            <a:ext cx="9115425" cy="8235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Title 1">
            <a:extLst>
              <a:ext uri="{FF2B5EF4-FFF2-40B4-BE49-F238E27FC236}">
                <a16:creationId xmlns:a16="http://schemas.microsoft.com/office/drawing/2014/main" id="{B0370F04-BAC4-4564-98F1-0C66F819417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19200" y="762000"/>
            <a:ext cx="7241232" cy="114300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Kaj je spolna odvisnost?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C5710-9E55-4E53-ACAB-79539D7959D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1188" y="2133600"/>
            <a:ext cx="8172450" cy="3808413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Progresivna intimna motnja za katero so značilne kompulzivne spolne misli in dejanja.</a:t>
            </a:r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sl-SI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Razvijajoče in stopnjujoče vzorce spolnega vedenja, ki se ponavljajo kljub negativnim posledicam, ki jih povzročajo sebi in drugim.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http://t2.gstatic.com/images?q=tbn:ANd9GcSIRf6RYTlKKzsHMiuH1HxdZ7XCR5G4OQrs96tC8vQnXpmBApvAcw">
            <a:extLst>
              <a:ext uri="{FF2B5EF4-FFF2-40B4-BE49-F238E27FC236}">
                <a16:creationId xmlns:a16="http://schemas.microsoft.com/office/drawing/2014/main" id="{433818D9-B5A2-44CE-ACB0-4E719F7CF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868863"/>
            <a:ext cx="5003800" cy="239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16E1CB-51FF-44B4-8D72-186C26CBF05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19200" y="762000"/>
            <a:ext cx="7924800" cy="1143000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Simptomi oseb s spolno zasvojenostjo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5EB5DD62-4A46-4EF8-AA19-265F83F29AC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5650" y="2205038"/>
            <a:ext cx="7693025" cy="3724275"/>
          </a:xfrm>
        </p:spPr>
        <p:txBody>
          <a:bodyPr/>
          <a:lstStyle/>
          <a:p>
            <a:r>
              <a:rPr lang="sl-SI" altLang="sl-SI"/>
              <a:t>Osebe pričnejo skrivati, prikrivati, da bi zaščitile svojo identiteto.</a:t>
            </a:r>
          </a:p>
          <a:p>
            <a:r>
              <a:rPr lang="sl-SI" altLang="sl-SI"/>
              <a:t>Ne zmorejo več nadzirati.</a:t>
            </a:r>
          </a:p>
          <a:p>
            <a:r>
              <a:rPr lang="sl-SI" altLang="sl-SI"/>
              <a:t>Ne zmorejo postavljati mej.</a:t>
            </a:r>
          </a:p>
          <a:p>
            <a:r>
              <a:rPr lang="sl-SI" altLang="sl-SI"/>
              <a:t>Imajo težave pri odklanjanju spolnosti.</a:t>
            </a:r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http://www.svet-je-lep.com/wp-content/uploads/2010/11/neznost-seks-zadovoljstvo.jpg">
            <a:extLst>
              <a:ext uri="{FF2B5EF4-FFF2-40B4-BE49-F238E27FC236}">
                <a16:creationId xmlns:a16="http://schemas.microsoft.com/office/drawing/2014/main" id="{9FE690F7-F0D5-4DBB-84B7-2FD8B8DCC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00"/>
            <a:ext cx="9144000" cy="717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36BBBB-59F0-4615-80EF-63F948B700D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19200" y="762000"/>
            <a:ext cx="7924800" cy="1143000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Razlika med zdravo in nezdravo spolnostjo.</a:t>
            </a:r>
          </a:p>
        </p:txBody>
      </p:sp>
      <p:sp>
        <p:nvSpPr>
          <p:cNvPr id="12292" name="Content Placeholder 2">
            <a:extLst>
              <a:ext uri="{FF2B5EF4-FFF2-40B4-BE49-F238E27FC236}">
                <a16:creationId xmlns:a16="http://schemas.microsoft.com/office/drawing/2014/main" id="{0B773A48-EE4B-4A5D-8CAA-BD6DD478554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27088" y="2349500"/>
            <a:ext cx="7693025" cy="1584325"/>
          </a:xfrm>
        </p:spPr>
        <p:txBody>
          <a:bodyPr/>
          <a:lstStyle/>
          <a:p>
            <a:r>
              <a:rPr lang="sl-SI" altLang="sl-SI"/>
              <a:t>Zdrava: kjer si oba partnerja želita spolnosti, v njej uživata, vesta, kaj jima je všeč in kaj ne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	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	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CC454543-9A5C-4C7A-AAE6-E6CA8B7AE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905500"/>
          </a:xfrm>
        </p:spPr>
        <p:txBody>
          <a:bodyPr/>
          <a:lstStyle/>
          <a:p>
            <a:r>
              <a:rPr lang="sl-SI" altLang="sl-SI"/>
              <a:t>Nezdrava: odvisnik želi doseči neko omamno stanje, druga oseba ni pomembna</a:t>
            </a:r>
          </a:p>
          <a:p>
            <a:endParaRPr lang="sl-SI" altLang="sl-SI"/>
          </a:p>
        </p:txBody>
      </p:sp>
      <p:pic>
        <p:nvPicPr>
          <p:cNvPr id="69638" name="Picture 6" descr="http://www.ceneje.si/uploads/male-sex-headache.jpg">
            <a:extLst>
              <a:ext uri="{FF2B5EF4-FFF2-40B4-BE49-F238E27FC236}">
                <a16:creationId xmlns:a16="http://schemas.microsoft.com/office/drawing/2014/main" id="{CC8DD5EE-BA9F-4B84-B4D4-BA2854379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060575"/>
            <a:ext cx="395605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91BFF46-1E6B-46BD-90E8-9A48FEFFB85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19200" y="762000"/>
            <a:ext cx="7924800" cy="114300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8C14E-6732-4699-AA47-52E3C207F4C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27088" y="1989138"/>
            <a:ext cx="7666037" cy="3919537"/>
          </a:xfrm>
        </p:spPr>
        <p:txBody>
          <a:bodyPr>
            <a:noAutofit/>
          </a:bodyPr>
          <a:lstStyle/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Vzpodbuja zasvojenost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Varno polje za fantazijske sheme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Strokovnjaki razlikujejo med: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dirty="0"/>
              <a:t>	</a:t>
            </a:r>
            <a:r>
              <a:rPr lang="sl-SI" u="sng" dirty="0"/>
              <a:t>Reaktivni/nepatološki uporabniki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dirty="0"/>
              <a:t>	Privlačijo jih novosti in možnost zabave.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dirty="0"/>
              <a:t>	Uporabljajo jih občasno, s presledki.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dirty="0"/>
              <a:t>	Spolnost se jim zdi nerealna in da je tam pomanjkanje odnosov.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sl-SI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F4E25-019C-4B7E-B098-C00D4B55F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692150"/>
            <a:ext cx="8229600" cy="4572000"/>
          </a:xfrm>
        </p:spPr>
        <p:txBody>
          <a:bodyPr>
            <a:normAutofit/>
          </a:bodyPr>
          <a:lstStyle/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l-SI" u="sng" dirty="0"/>
              <a:t>Tvegani uporabniki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	Stres jim povzroča nesrečno življenje, zato se nagibajo k temu, 	da svoje čustveno življenje temu posvečajo s tem nadomestijo osebno komunikacijo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</a:t>
            </a:r>
            <a:r>
              <a:rPr lang="sl-SI" u="sng" dirty="0"/>
              <a:t>Zasvojeni uporabniki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</p:txBody>
      </p:sp>
      <p:pic>
        <p:nvPicPr>
          <p:cNvPr id="15363" name="Picture 2" descr="http://t1.gstatic.com/images?q=tbn:ANd9GcTQAFo7TvH6jzCoif5IgAY3GLyS2ogHWAzChcCx02O1X8dDSoLKUw">
            <a:extLst>
              <a:ext uri="{FF2B5EF4-FFF2-40B4-BE49-F238E27FC236}">
                <a16:creationId xmlns:a16="http://schemas.microsoft.com/office/drawing/2014/main" id="{DAC6F0A1-987D-4992-8535-77A40EB8F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860800"/>
            <a:ext cx="2447925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http://t2.gstatic.com/images?q=tbn:ANd9GcRorDdNjxpFhvZX1vjFctLUxjGNmSfBxdYcvd8edj-JcR89JImS">
            <a:extLst>
              <a:ext uri="{FF2B5EF4-FFF2-40B4-BE49-F238E27FC236}">
                <a16:creationId xmlns:a16="http://schemas.microsoft.com/office/drawing/2014/main" id="{1C9FE336-1B5E-48A1-AAC9-EB4694137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781300"/>
            <a:ext cx="2232025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C831F-DCC1-4EA7-B185-AEC208C74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Začaran krog odvisnosti</a:t>
            </a:r>
          </a:p>
        </p:txBody>
      </p:sp>
      <p:pic>
        <p:nvPicPr>
          <p:cNvPr id="16387" name="Picture 2" descr="http://www.stimulants.co.uk/wp-content/upload/2008/01/addiction_cycle.gif">
            <a:extLst>
              <a:ext uri="{FF2B5EF4-FFF2-40B4-BE49-F238E27FC236}">
                <a16:creationId xmlns:a16="http://schemas.microsoft.com/office/drawing/2014/main" id="{16F7CB4E-477B-47D4-8B2D-2B3978791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716338"/>
            <a:ext cx="2921000" cy="2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E451E-61E3-46FB-AC5F-63668C6D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897437"/>
          </a:xfrm>
        </p:spPr>
        <p:txBody>
          <a:bodyPr/>
          <a:lstStyle/>
          <a:p>
            <a:r>
              <a:rPr lang="sl-SI" altLang="sl-SI"/>
              <a:t>Preokupacija: popolnoma prevzamejo misli na spolnost.</a:t>
            </a:r>
          </a:p>
          <a:p>
            <a:r>
              <a:rPr lang="sl-SI" altLang="sl-SI"/>
              <a:t>Rituali: ki še povečajo izkušnjo </a:t>
            </a:r>
          </a:p>
          <a:p>
            <a:r>
              <a:rPr lang="sl-SI" altLang="sl-SI"/>
              <a:t>Kompulzivno spolno vedenje</a:t>
            </a:r>
          </a:p>
          <a:p>
            <a:r>
              <a:rPr lang="sl-SI" altLang="sl-SI"/>
              <a:t>Obup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extLst>
              <a:ext uri="{FF2B5EF4-FFF2-40B4-BE49-F238E27FC236}">
                <a16:creationId xmlns:a16="http://schemas.microsoft.com/office/drawing/2014/main" id="{3C4A320B-68A6-46F6-ACCD-6B7E8A4FDD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Glavne značilnosti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1A19DFC-E0EB-4EED-82D1-B77A119B48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Skrajne oblike spolnega vzburjenja.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Izkrivljeno podobo iskanja odnosov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Ne pomenijo resničnega odnosa/stika z drugim.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Spolnost je orodje, kako posameznik doseže določen cilj ( cilj=&gt; spolna vzburjenost).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V splošnem vključeni človeški objekti.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Izživljanje nad predmeti in neživimi bitji.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510</Words>
  <Application>Microsoft Office PowerPoint</Application>
  <PresentationFormat>On-screen Show (4:3)</PresentationFormat>
  <Paragraphs>83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Century Gothic</vt:lpstr>
      <vt:lpstr>Verdana</vt:lpstr>
      <vt:lpstr>Wingdings</vt:lpstr>
      <vt:lpstr>Wingdings 2</vt:lpstr>
      <vt:lpstr>Verve</vt:lpstr>
      <vt:lpstr>ZASVOJENOST S SPOLNOSTJO</vt:lpstr>
      <vt:lpstr>Kaj je spolna odvisnost?</vt:lpstr>
      <vt:lpstr>Simptomi oseb s spolno zasvojenostjo</vt:lpstr>
      <vt:lpstr>Razlika med zdravo in nezdravo spolnostjo.</vt:lpstr>
      <vt:lpstr>PowerPoint Presentation</vt:lpstr>
      <vt:lpstr>Internet</vt:lpstr>
      <vt:lpstr>PowerPoint Presentation</vt:lpstr>
      <vt:lpstr>Začaran krog odvisnosti</vt:lpstr>
      <vt:lpstr>Glavne značilnosti</vt:lpstr>
      <vt:lpstr>PowerPoint Presentation</vt:lpstr>
      <vt:lpstr>Ekshibicionizem</vt:lpstr>
      <vt:lpstr>Vojarizem</vt:lpstr>
      <vt:lpstr>Fetišizem</vt:lpstr>
      <vt:lpstr>Transvestitski fetišizem</vt:lpstr>
      <vt:lpstr>Froterizem</vt:lpstr>
      <vt:lpstr>Spolni mazohizem</vt:lpstr>
      <vt:lpstr>Spolni sadizem</vt:lpstr>
      <vt:lpstr>Pedofilija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2019-06-03T09:06:46Z</dcterms:created>
  <dcterms:modified xsi:type="dcterms:W3CDTF">2019-06-03T09:06:46Z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