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0E0E64BB-6D78-4A17-B99F-950F0260E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08DF5957-91EC-44CF-AF0A-CB768E61CB5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FAC5D59-7788-4D60-85DD-98A640AFAE2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F44698BD-E619-4EC9-B4D5-6A95CD07D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A0942E7-B6B1-4E10-935F-3330E1FAC59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>
            <a:extLst>
              <a:ext uri="{FF2B5EF4-FFF2-40B4-BE49-F238E27FC236}">
                <a16:creationId xmlns:a16="http://schemas.microsoft.com/office/drawing/2014/main" id="{F1BACEBE-D33E-4E29-9954-9EE6F7C5B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A4F792E-9032-49E6-A40F-B33CE107942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>
            <a:extLst>
              <a:ext uri="{FF2B5EF4-FFF2-40B4-BE49-F238E27FC236}">
                <a16:creationId xmlns:a16="http://schemas.microsoft.com/office/drawing/2014/main" id="{CFE49EE4-BAF0-4B63-9310-C7D923EF3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EDE8FAA4-EBA6-4759-BE25-6E101DC5509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>
            <a:extLst>
              <a:ext uri="{FF2B5EF4-FFF2-40B4-BE49-F238E27FC236}">
                <a16:creationId xmlns:a16="http://schemas.microsoft.com/office/drawing/2014/main" id="{8EFABAD5-49DC-4B8C-807F-3172B1355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FF4B7DF-B275-45E3-A3CD-6AC63988301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F7E5595F-36A6-4F47-B358-344E3246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4AA48E7-4DBC-44CE-97C9-B9967929D81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>
            <a:extLst>
              <a:ext uri="{FF2B5EF4-FFF2-40B4-BE49-F238E27FC236}">
                <a16:creationId xmlns:a16="http://schemas.microsoft.com/office/drawing/2014/main" id="{97F27C7C-0832-4C2A-88E7-3210AFFB3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D204BE2D-07C2-49A7-870A-EACB080CA7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>
            <a:extLst>
              <a:ext uri="{FF2B5EF4-FFF2-40B4-BE49-F238E27FC236}">
                <a16:creationId xmlns:a16="http://schemas.microsoft.com/office/drawing/2014/main" id="{C51215F3-F8C2-488F-9142-6609B5366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FF10073-1AF5-4D62-9670-6646A57F8C1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>
            <a:extLst>
              <a:ext uri="{FF2B5EF4-FFF2-40B4-BE49-F238E27FC236}">
                <a16:creationId xmlns:a16="http://schemas.microsoft.com/office/drawing/2014/main" id="{C2081D2D-D66B-45DB-B1E6-73C88803B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37ED34C-8B25-4A7C-816B-A2B1977F7B8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CE9F0772-D47E-4A88-8691-C10E34002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166FCEA-1408-4691-A71C-062EEA568BC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>
            <a:extLst>
              <a:ext uri="{FF2B5EF4-FFF2-40B4-BE49-F238E27FC236}">
                <a16:creationId xmlns:a16="http://schemas.microsoft.com/office/drawing/2014/main" id="{DF07D16B-866F-425B-B241-47EFE65B5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BC62BFC-D6C7-4CCC-92CF-A8D8970BB93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F8BA1228-8784-44DD-8A68-F4CD29ED3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F742C903-B1A5-4F0E-93C7-8ACAA6957B8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83B0293A-F543-40FD-B9C6-9C52C8635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65CC1BE-BCE4-4D61-8D04-A9C009F464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6B9E059C-7318-4DC7-A292-DD847C520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9B64F0D-CB38-4198-BF9B-5722632520C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>
            <a:extLst>
              <a:ext uri="{FF2B5EF4-FFF2-40B4-BE49-F238E27FC236}">
                <a16:creationId xmlns:a16="http://schemas.microsoft.com/office/drawing/2014/main" id="{CA77F140-2783-4E88-BEEE-14392CB81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3C32DDBA-C87D-496F-96B2-7A70C124DAF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>
            <a:extLst>
              <a:ext uri="{FF2B5EF4-FFF2-40B4-BE49-F238E27FC236}">
                <a16:creationId xmlns:a16="http://schemas.microsoft.com/office/drawing/2014/main" id="{91F70E94-E353-4954-8556-9776BDF2F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4198321-AFC5-4920-82FD-CBA2D9B260E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>
            <a:extLst>
              <a:ext uri="{FF2B5EF4-FFF2-40B4-BE49-F238E27FC236}">
                <a16:creationId xmlns:a16="http://schemas.microsoft.com/office/drawing/2014/main" id="{BB3603C1-CF4D-4D02-B5DA-58B8A392B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E70E9BA-5A3E-47D9-8D1F-FE5EF37D914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30E14-C51A-44F5-9233-A284F73E9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6F628-5353-4818-ACDB-0D6BC17E7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893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A59B-9EE1-49DB-9A28-66B99BEC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02453-11AE-45E1-91DB-8D4382F33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44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D18F9-479D-4255-8B5B-9B4A46FC8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6138" y="555625"/>
            <a:ext cx="2151062" cy="6307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2A179-93F9-484B-946A-CC5A88336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2375" cy="6307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2266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E424-A39F-4DAD-8C92-1632B018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363" y="555625"/>
            <a:ext cx="8605837" cy="12620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6850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38225-EDA4-4AAE-A7AF-018E5077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363" y="555625"/>
            <a:ext cx="8605837" cy="12620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D34BDA50-FC75-44F7-A1EE-18013B958547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741363" y="2101850"/>
            <a:ext cx="4225925" cy="4760913"/>
          </a:xfrm>
        </p:spPr>
        <p:txBody>
          <a:bodyPr/>
          <a:lstStyle/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30499-A51C-4365-90B0-839571A26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19688" y="2101850"/>
            <a:ext cx="4227512" cy="4760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226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C7B8-CCA5-47D4-B25D-CA2F7264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E20CC-6288-405B-A4F8-45A3888E0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814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5DBA3-5B8E-45FA-AA78-23A4EC3D7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566F7-7540-4357-8EFD-14449DF1A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76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2D100-E01F-422E-8979-D699DC02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3B0A9-D321-48A8-BDF8-5CDDDAD38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760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DE982-CC72-410F-A875-ED9D3F1FA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7512" cy="4760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057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1F8E5-7C55-4C3E-BD31-429E811D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E905A-91B4-4171-A70D-3E802E21E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53300-C8C3-442C-81C7-1CEA3712B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0D411-C21F-490A-BB96-A4F507BC5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ADE2F4-E199-4CD7-B411-E36A48AB6F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232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B2B2F-0AF5-460C-9658-9494E0C4E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39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78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675D0-DE32-4AFC-957A-0F1AFB39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551CF-F5CF-4466-AA47-0A56C40D2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32C45-3B88-4C97-9B06-404B08AF9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42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B5A7-1A05-438A-A84F-408240E0E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22EB1C-77C1-433C-99BB-986C648F1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DBAFC-0351-45A3-9FC2-793BBED11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564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>
            <a:extLst>
              <a:ext uri="{FF2B5EF4-FFF2-40B4-BE49-F238E27FC236}">
                <a16:creationId xmlns:a16="http://schemas.microsoft.com/office/drawing/2014/main" id="{5769C8F6-05E3-41F5-B21A-0786CB414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3" y="1893888"/>
            <a:ext cx="9675812" cy="5667375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F3DD42E-668D-4FD5-B026-8157F2E07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5837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99FF90-C31D-4E2B-9363-AA5DB443E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5837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outline text format</a:t>
            </a:r>
          </a:p>
          <a:p>
            <a:pPr lvl="1"/>
            <a:r>
              <a:rPr lang="en-GB" altLang="sl-SI"/>
              <a:t>Second Outline Level</a:t>
            </a:r>
          </a:p>
          <a:p>
            <a:pPr lvl="2"/>
            <a:r>
              <a:rPr lang="en-GB" altLang="sl-SI"/>
              <a:t>Third Outline Level</a:t>
            </a:r>
          </a:p>
          <a:p>
            <a:pPr lvl="3"/>
            <a:r>
              <a:rPr lang="en-GB" altLang="sl-SI"/>
              <a:t>Fourth Outline Level</a:t>
            </a:r>
          </a:p>
          <a:p>
            <a:pPr lvl="4"/>
            <a:r>
              <a:rPr lang="en-GB" altLang="sl-SI"/>
              <a:t>Fifth Outline Level</a:t>
            </a:r>
          </a:p>
          <a:p>
            <a:pPr lvl="4"/>
            <a:r>
              <a:rPr lang="en-GB" altLang="sl-SI"/>
              <a:t>Sixth Outline Level</a:t>
            </a:r>
          </a:p>
          <a:p>
            <a:pPr lvl="4"/>
            <a:r>
              <a:rPr lang="en-GB" altLang="sl-SI"/>
              <a:t>Seventh Outline Level</a:t>
            </a:r>
          </a:p>
          <a:p>
            <a:pPr lvl="4"/>
            <a:r>
              <a:rPr lang="en-GB" altLang="sl-SI"/>
              <a:t>Eighth Outline Level</a:t>
            </a:r>
          </a:p>
          <a:p>
            <a:pPr lvl="4"/>
            <a:r>
              <a:rPr lang="en-GB" altLang="sl-SI"/>
              <a:t>Ninth Outline Level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A2B627DA-7532-4F3D-9A50-15BA4E32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9" name="AutoShape 5">
            <a:extLst>
              <a:ext uri="{FF2B5EF4-FFF2-40B4-BE49-F238E27FC236}">
                <a16:creationId xmlns:a16="http://schemas.microsoft.com/office/drawing/2014/main" id="{AF6EED41-668A-4416-AE05-79DA8E540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8125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30" name="AutoShape 6">
            <a:extLst>
              <a:ext uri="{FF2B5EF4-FFF2-40B4-BE49-F238E27FC236}">
                <a16:creationId xmlns:a16="http://schemas.microsoft.com/office/drawing/2014/main" id="{A9B1A88F-FE05-44A1-A9A8-0451E8534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840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kern="1200">
          <a:solidFill>
            <a:srgbClr val="333333"/>
          </a:solidFill>
          <a:latin typeface="+mj-lt"/>
          <a:ea typeface="+mj-ea"/>
          <a:cs typeface="+mj-cs"/>
        </a:defRPr>
      </a:lvl1pPr>
      <a:lvl2pPr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2pPr>
      <a:lvl3pPr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3pPr>
      <a:lvl4pPr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4pPr>
      <a:lvl5pPr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5pPr>
      <a:lvl6pPr marL="4572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6pPr>
      <a:lvl7pPr marL="9144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7pPr>
      <a:lvl8pPr marL="13716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8pPr>
      <a:lvl9pPr marL="18288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333333"/>
          </a:solidFill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430213" indent="-32385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E594D"/>
        </a:buClr>
        <a:buSzPct val="45000"/>
        <a:buFont typeface="Wingdings" panose="05000000000000000000" pitchFamily="2" charset="2"/>
        <a:buChar char="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62013" indent="-28575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93813" indent="-2159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725613" indent="-214313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57413" indent="-2159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71F91F44-CD6C-485C-9392-E0C42D9B0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Zmotne zaznave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C28789A9-6B81-489B-9A54-9BA8D571D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67518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Iluzije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Halucinacije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179EC35D-6F2A-4790-8ADC-344B4FE69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600075"/>
            <a:ext cx="8609012" cy="11747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Geometrične iluzije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A67C522-50EE-4AC4-9389-141F7F82C82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9012" cy="4673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Geometrične iluzije se pojavljajo med zaznavanjem nekaterih površin, smeri, dolžin, krivin in kotov.</a:t>
            </a:r>
          </a:p>
          <a:p>
            <a:pPr marL="214313" indent="0">
              <a:lnSpc>
                <a:spcPct val="95000"/>
              </a:lnSpc>
              <a:buClr>
                <a:srgbClr val="000000"/>
              </a:buClr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 Vidne</a:t>
            </a:r>
          </a:p>
          <a:p>
            <a:pPr marL="214313" indent="0">
              <a:lnSpc>
                <a:spcPct val="95000"/>
              </a:lnSpc>
              <a:buClr>
                <a:srgbClr val="000000"/>
              </a:buClr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 Tipne</a:t>
            </a:r>
          </a:p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Vidne bolj poznane.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B72FB1CA-80BC-4D07-BD99-1C648FF98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36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Teorije geometričnih iluzij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50897A0-3210-41D5-9BD5-85A52F250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101850"/>
            <a:ext cx="8632825" cy="1139825"/>
          </a:xfrm>
          <a:ln/>
        </p:spPr>
        <p:txBody>
          <a:bodyPr/>
          <a:lstStyle/>
          <a:p>
            <a:pPr marL="214313" indent="0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>
                <a:tab pos="230188" algn="l"/>
                <a:tab pos="679450" algn="l"/>
                <a:tab pos="1128713" algn="l"/>
                <a:tab pos="1577975" algn="l"/>
                <a:tab pos="2027238" algn="l"/>
                <a:tab pos="2476500" algn="l"/>
                <a:tab pos="2925763" algn="l"/>
                <a:tab pos="3375025" algn="l"/>
                <a:tab pos="3824288" algn="l"/>
                <a:tab pos="4273550" algn="l"/>
                <a:tab pos="4722813" algn="l"/>
                <a:tab pos="5172075" algn="l"/>
                <a:tab pos="5621338" algn="l"/>
                <a:tab pos="6070600" algn="l"/>
                <a:tab pos="6519863" algn="l"/>
                <a:tab pos="6969125" algn="l"/>
                <a:tab pos="7418388" algn="l"/>
                <a:tab pos="7867650" algn="l"/>
                <a:tab pos="8316913" algn="l"/>
                <a:tab pos="8766175" algn="l"/>
              </a:tabLst>
            </a:pPr>
            <a:r>
              <a:rPr lang="en-GB" altLang="sl-SI"/>
              <a:t>1. Teorija očesnega gibanja (Muller-Lyerjeva iluzija)‏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DC2D9041-8465-4048-B34A-C4506CCAB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3240088"/>
            <a:ext cx="3743325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03C73FC-7C34-4D75-A453-05097C0BB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36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Teorije geometričnih iluzij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2096CFB-786B-4559-9D1B-59AE3D7F3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101850"/>
            <a:ext cx="8632825" cy="598488"/>
          </a:xfrm>
          <a:ln/>
        </p:spPr>
        <p:txBody>
          <a:bodyPr/>
          <a:lstStyle/>
          <a:p>
            <a:pPr marL="214313" indent="0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>
                <a:tab pos="230188" algn="l"/>
                <a:tab pos="679450" algn="l"/>
                <a:tab pos="1128713" algn="l"/>
                <a:tab pos="1577975" algn="l"/>
                <a:tab pos="2027238" algn="l"/>
                <a:tab pos="2476500" algn="l"/>
                <a:tab pos="2925763" algn="l"/>
                <a:tab pos="3375025" algn="l"/>
                <a:tab pos="3824288" algn="l"/>
                <a:tab pos="4273550" algn="l"/>
                <a:tab pos="4722813" algn="l"/>
                <a:tab pos="5172075" algn="l"/>
                <a:tab pos="5621338" algn="l"/>
                <a:tab pos="6070600" algn="l"/>
                <a:tab pos="6519863" algn="l"/>
                <a:tab pos="6969125" algn="l"/>
                <a:tab pos="7418388" algn="l"/>
                <a:tab pos="7867650" algn="l"/>
                <a:tab pos="8316913" algn="l"/>
                <a:tab pos="8766175" algn="l"/>
              </a:tabLst>
            </a:pPr>
            <a:r>
              <a:rPr lang="en-GB" altLang="sl-SI"/>
              <a:t>2. Teorija perspektive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8E781C12-E7CB-48E0-A821-720E82EE2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0" y="2700338"/>
            <a:ext cx="4300538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C8A19B2E-F8F4-4125-8255-E9A313577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36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Teorije geometričnih iluzij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5A6647D-9823-4645-A0EB-02E4C0C81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101850"/>
            <a:ext cx="8632825" cy="598488"/>
          </a:xfrm>
          <a:ln/>
        </p:spPr>
        <p:txBody>
          <a:bodyPr/>
          <a:lstStyle/>
          <a:p>
            <a:pPr marL="214313" indent="0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>
                <a:tab pos="230188" algn="l"/>
                <a:tab pos="679450" algn="l"/>
                <a:tab pos="1128713" algn="l"/>
                <a:tab pos="1577975" algn="l"/>
                <a:tab pos="2027238" algn="l"/>
                <a:tab pos="2476500" algn="l"/>
                <a:tab pos="2925763" algn="l"/>
                <a:tab pos="3375025" algn="l"/>
                <a:tab pos="3824288" algn="l"/>
                <a:tab pos="4273550" algn="l"/>
                <a:tab pos="4722813" algn="l"/>
                <a:tab pos="5172075" algn="l"/>
                <a:tab pos="5621338" algn="l"/>
                <a:tab pos="6070600" algn="l"/>
                <a:tab pos="6519863" algn="l"/>
                <a:tab pos="6969125" algn="l"/>
                <a:tab pos="7418388" algn="l"/>
                <a:tab pos="7867650" algn="l"/>
                <a:tab pos="8316913" algn="l"/>
                <a:tab pos="8766175" algn="l"/>
              </a:tabLst>
            </a:pPr>
            <a:r>
              <a:rPr lang="en-GB" altLang="sl-SI"/>
              <a:t>3. Teorija konfuzije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1CB098E1-4489-4E2D-810B-F17B8AEE0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2700338"/>
            <a:ext cx="4300537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B672349-3A12-422D-9D9E-56CCD8E64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36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Teorije geometričnih iluzij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70BC168-09CD-4100-96E6-7D9143C20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101850"/>
            <a:ext cx="8632825" cy="779463"/>
          </a:xfrm>
          <a:ln/>
        </p:spPr>
        <p:txBody>
          <a:bodyPr/>
          <a:lstStyle/>
          <a:p>
            <a:pPr marL="214313" indent="0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>
                <a:tab pos="230188" algn="l"/>
                <a:tab pos="679450" algn="l"/>
                <a:tab pos="1128713" algn="l"/>
                <a:tab pos="1577975" algn="l"/>
                <a:tab pos="2027238" algn="l"/>
                <a:tab pos="2476500" algn="l"/>
                <a:tab pos="2925763" algn="l"/>
                <a:tab pos="3375025" algn="l"/>
                <a:tab pos="3824288" algn="l"/>
                <a:tab pos="4273550" algn="l"/>
                <a:tab pos="4722813" algn="l"/>
                <a:tab pos="5172075" algn="l"/>
                <a:tab pos="5621338" algn="l"/>
                <a:tab pos="6070600" algn="l"/>
                <a:tab pos="6519863" algn="l"/>
                <a:tab pos="6969125" algn="l"/>
                <a:tab pos="7418388" algn="l"/>
                <a:tab pos="7867650" algn="l"/>
                <a:tab pos="8316913" algn="l"/>
                <a:tab pos="8766175" algn="l"/>
              </a:tabLst>
            </a:pPr>
            <a:r>
              <a:rPr lang="en-GB" altLang="sl-SI"/>
              <a:t>4. Teorija vživljanja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85CDF9E7-2D99-4E43-95F2-7AB49D324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2700338"/>
            <a:ext cx="4186237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FC168430-E9D2-42B3-BA01-446CA2F0B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36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Teorije geometričnih iluzij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66D2827-5EAD-4E9D-AA2C-A514B6404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101850"/>
            <a:ext cx="8632825" cy="779463"/>
          </a:xfrm>
          <a:ln/>
        </p:spPr>
        <p:txBody>
          <a:bodyPr/>
          <a:lstStyle/>
          <a:p>
            <a:pPr marL="214313" indent="0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>
                <a:tab pos="230188" algn="l"/>
                <a:tab pos="679450" algn="l"/>
                <a:tab pos="1128713" algn="l"/>
                <a:tab pos="1577975" algn="l"/>
                <a:tab pos="2027238" algn="l"/>
                <a:tab pos="2476500" algn="l"/>
                <a:tab pos="2925763" algn="l"/>
                <a:tab pos="3375025" algn="l"/>
                <a:tab pos="3824288" algn="l"/>
                <a:tab pos="4273550" algn="l"/>
                <a:tab pos="4722813" algn="l"/>
                <a:tab pos="5172075" algn="l"/>
                <a:tab pos="5621338" algn="l"/>
                <a:tab pos="6070600" algn="l"/>
                <a:tab pos="6519863" algn="l"/>
                <a:tab pos="6969125" algn="l"/>
                <a:tab pos="7418388" algn="l"/>
                <a:tab pos="7867650" algn="l"/>
                <a:tab pos="8316913" algn="l"/>
                <a:tab pos="8766175" algn="l"/>
              </a:tabLst>
            </a:pPr>
            <a:r>
              <a:rPr lang="en-GB" altLang="sl-SI"/>
              <a:t>5. Teorija dobre oblike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182D78A6-0CFD-49B2-AF78-2DB07D21E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2700338"/>
            <a:ext cx="4300537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AF05CD96-DF63-475F-9734-C7A217983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 sz="3600"/>
              <a:t>Iluzije zaradi motivacijskih dejavnikov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9DC50CD-D544-42B5-AECF-EA0B9E02F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765675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Nastane zaradi napačnega pričakovanja.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Na take vrste iluzij vplivajo posebno slutnje, ki jih porajajo čustva.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Takšne iluzije lahko postanejo množične.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50002AE0-0DF9-4E73-B23B-D087BB04A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Halucinacije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5C25FC5D-53F4-4472-B757-B6ECF1D9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160588"/>
            <a:ext cx="8640763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15351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19923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24495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29067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sl-SI" sz="3200"/>
              <a:t>Halucinacije so senzorna doživetja, ki nimajo podlage v dražljajih v okolju, temveč jih izzovejo nenormalni procesi v živčnemu sistemu.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BE4A614F-1380-4B4B-BE59-2227F5486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Halucinacije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BEEDDA0-F1EC-46D3-A2F8-BCCD36BE7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67518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Vidne halucinacije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Slušne halucinacije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Tipne halucinacije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Okusne halucinacije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181713B-ED59-4391-B111-14246628E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Halucinacije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057113C-7DDC-47F6-BA4D-49C5F8E2F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765675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Pojavljajo se pri nenormalnih osebah ali normalnih v nenormalnih stanjih.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Značilne so za duševne bolnike.</a:t>
            </a:r>
          </a:p>
          <a:p>
            <a:pPr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/>
              <a:t>Halucinacije nastanejo tudi pod vplivom nekaterih mamil, visoke telesne temperature, dolgotrajne lakote, nespečnosti, velikih naporov, in podobnih nenormalnih stanj.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632025DE-A7E7-43D8-885F-4C78D75E3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Iluzije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B4C9D3CC-5242-45C1-AAA0-FB1FB307B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160588"/>
            <a:ext cx="8820150" cy="100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15351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19923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24495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29067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sl-SI" sz="3200"/>
              <a:t>Za nastanek iluzij so potrebni neki dražljaji, katere oseba napačno interpretira.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BA69530D-EF34-4248-A868-042139BF3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Vzroki za nastanek halucinacij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1FD93EF-7CC7-453E-8BF9-D225A2D50AB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9012" cy="4673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1. Nastanejo zaradi specifičnosti vzorcev dražljajev in prirojene lastnosti organizma, da se nanje odzove z iluzijo.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4B1663BF-65F3-466F-BE83-41DE55A9D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Vzroki za nastanek halucinacij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85BEA98-086F-4899-A351-8B11FF7E1EA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9012" cy="4673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2. Nastanejo zato, ker različni daljni dražljaji dajejo podobne bližnje dražljaje  in s tem podobne zaznave.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4EA69E70-F073-4544-8DAE-B6B743465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Vzroki za nastanek halucinacij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1630916F-5191-4783-A024-E30163D75A2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9012" cy="4673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3. Povzročajo jih motivacijski dejavniki, npr. pričakovanja, pripravljenost, stališča, interesi, čustva.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8616971-39D0-43F4-9B55-172DE36A3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sl-SI"/>
              <a:t>Vzroki za nastanek halucinacij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A6CB0D8E-571C-494F-9207-0B8B6EC25F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9012" cy="4673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14313" indent="0">
              <a:lnSpc>
                <a:spcPct val="95000"/>
              </a:lnSpc>
              <a:buClr>
                <a:srgbClr val="000000"/>
              </a:buClr>
              <a:buFont typeface="Wingdings" panose="05000000000000000000" pitchFamily="2" charset="2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sl-SI">
                <a:latin typeface="Times New Roman" panose="02020603050405020304" pitchFamily="18" charset="0"/>
              </a:rPr>
              <a:t>4. Stvari, kakršnekoli pač so, ne zaznavamo samo takrat, ko traja draženje, temveč tudi med nadaljnjo aktivnostjo samega občutka.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Custom</PresentationFormat>
  <Paragraphs>43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Office Theme</vt:lpstr>
      <vt:lpstr>Zmotne zaznave</vt:lpstr>
      <vt:lpstr>Halucinacije</vt:lpstr>
      <vt:lpstr>Halucinacije</vt:lpstr>
      <vt:lpstr>Halucinacije</vt:lpstr>
      <vt:lpstr>Iluzije</vt:lpstr>
      <vt:lpstr>Vzroki za nastanek halucinacij</vt:lpstr>
      <vt:lpstr>Vzroki za nastanek halucinacij</vt:lpstr>
      <vt:lpstr>Vzroki za nastanek halucinacij</vt:lpstr>
      <vt:lpstr>Vzroki za nastanek halucinacij</vt:lpstr>
      <vt:lpstr>Geometrične iluzije</vt:lpstr>
      <vt:lpstr>Teorije geometričnih iluzij</vt:lpstr>
      <vt:lpstr>Teorije geometričnih iluzij</vt:lpstr>
      <vt:lpstr>Teorije geometričnih iluzij</vt:lpstr>
      <vt:lpstr>Teorije geometričnih iluzij</vt:lpstr>
      <vt:lpstr>Teorije geometričnih iluzij</vt:lpstr>
      <vt:lpstr>Iluzije zaradi motivacijskih dejavnikov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2019-06-03T09:06:47Z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