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08"/>
  </p:notesMasterIdLst>
  <p:handoutMasterIdLst>
    <p:handoutMasterId r:id="rId109"/>
  </p:handoutMasterIdLst>
  <p:sldIdLst>
    <p:sldId id="257" r:id="rId2"/>
    <p:sldId id="493" r:id="rId3"/>
    <p:sldId id="259" r:id="rId4"/>
    <p:sldId id="260" r:id="rId5"/>
    <p:sldId id="261" r:id="rId6"/>
    <p:sldId id="262" r:id="rId7"/>
    <p:sldId id="264" r:id="rId8"/>
    <p:sldId id="265" r:id="rId9"/>
    <p:sldId id="270" r:id="rId10"/>
    <p:sldId id="271" r:id="rId11"/>
    <p:sldId id="492" r:id="rId12"/>
    <p:sldId id="284" r:id="rId13"/>
    <p:sldId id="285" r:id="rId14"/>
    <p:sldId id="286" r:id="rId15"/>
    <p:sldId id="287" r:id="rId16"/>
    <p:sldId id="288" r:id="rId17"/>
    <p:sldId id="289" r:id="rId18"/>
    <p:sldId id="290" r:id="rId19"/>
    <p:sldId id="291" r:id="rId20"/>
    <p:sldId id="292" r:id="rId21"/>
    <p:sldId id="293" r:id="rId22"/>
    <p:sldId id="494" r:id="rId23"/>
    <p:sldId id="294" r:id="rId24"/>
    <p:sldId id="295" r:id="rId25"/>
    <p:sldId id="305" r:id="rId26"/>
    <p:sldId id="306" r:id="rId27"/>
    <p:sldId id="307" r:id="rId28"/>
    <p:sldId id="308" r:id="rId29"/>
    <p:sldId id="309" r:id="rId30"/>
    <p:sldId id="311" r:id="rId31"/>
    <p:sldId id="312" r:id="rId32"/>
    <p:sldId id="313" r:id="rId33"/>
    <p:sldId id="314" r:id="rId34"/>
    <p:sldId id="315" r:id="rId35"/>
    <p:sldId id="316" r:id="rId36"/>
    <p:sldId id="318" r:id="rId37"/>
    <p:sldId id="505" r:id="rId38"/>
    <p:sldId id="506" r:id="rId39"/>
    <p:sldId id="507" r:id="rId40"/>
    <p:sldId id="508" r:id="rId41"/>
    <p:sldId id="509" r:id="rId42"/>
    <p:sldId id="329" r:id="rId43"/>
    <p:sldId id="331" r:id="rId44"/>
    <p:sldId id="333" r:id="rId45"/>
    <p:sldId id="334" r:id="rId46"/>
    <p:sldId id="335" r:id="rId47"/>
    <p:sldId id="336" r:id="rId48"/>
    <p:sldId id="345" r:id="rId49"/>
    <p:sldId id="456" r:id="rId50"/>
    <p:sldId id="457" r:id="rId51"/>
    <p:sldId id="458" r:id="rId52"/>
    <p:sldId id="349" r:id="rId53"/>
    <p:sldId id="351" r:id="rId54"/>
    <p:sldId id="354" r:id="rId55"/>
    <p:sldId id="363" r:id="rId56"/>
    <p:sldId id="365" r:id="rId57"/>
    <p:sldId id="366" r:id="rId58"/>
    <p:sldId id="495" r:id="rId59"/>
    <p:sldId id="367" r:id="rId60"/>
    <p:sldId id="369" r:id="rId61"/>
    <p:sldId id="371" r:id="rId62"/>
    <p:sldId id="372" r:id="rId63"/>
    <p:sldId id="499" r:id="rId64"/>
    <p:sldId id="500" r:id="rId65"/>
    <p:sldId id="501" r:id="rId66"/>
    <p:sldId id="502" r:id="rId67"/>
    <p:sldId id="373" r:id="rId68"/>
    <p:sldId id="402" r:id="rId69"/>
    <p:sldId id="403" r:id="rId70"/>
    <p:sldId id="404" r:id="rId71"/>
    <p:sldId id="405" r:id="rId72"/>
    <p:sldId id="406" r:id="rId73"/>
    <p:sldId id="407" r:id="rId74"/>
    <p:sldId id="408" r:id="rId75"/>
    <p:sldId id="409" r:id="rId76"/>
    <p:sldId id="410" r:id="rId77"/>
    <p:sldId id="412" r:id="rId78"/>
    <p:sldId id="413" r:id="rId79"/>
    <p:sldId id="414" r:id="rId80"/>
    <p:sldId id="424" r:id="rId81"/>
    <p:sldId id="425" r:id="rId82"/>
    <p:sldId id="426" r:id="rId83"/>
    <p:sldId id="503" r:id="rId84"/>
    <p:sldId id="504" r:id="rId85"/>
    <p:sldId id="496" r:id="rId86"/>
    <p:sldId id="437" r:id="rId87"/>
    <p:sldId id="438" r:id="rId88"/>
    <p:sldId id="450" r:id="rId89"/>
    <p:sldId id="451" r:id="rId90"/>
    <p:sldId id="497" r:id="rId91"/>
    <p:sldId id="460" r:id="rId92"/>
    <p:sldId id="463" r:id="rId93"/>
    <p:sldId id="464" r:id="rId94"/>
    <p:sldId id="466" r:id="rId95"/>
    <p:sldId id="467" r:id="rId96"/>
    <p:sldId id="469" r:id="rId97"/>
    <p:sldId id="470" r:id="rId98"/>
    <p:sldId id="473" r:id="rId99"/>
    <p:sldId id="475" r:id="rId100"/>
    <p:sldId id="476" r:id="rId101"/>
    <p:sldId id="484" r:id="rId102"/>
    <p:sldId id="485" r:id="rId103"/>
    <p:sldId id="489" r:id="rId104"/>
    <p:sldId id="490" r:id="rId105"/>
    <p:sldId id="491" r:id="rId106"/>
    <p:sldId id="498" r:id="rId107"/>
  </p:sldIdLst>
  <p:sldSz cx="9144000" cy="6858000" type="screen4x3"/>
  <p:notesSz cx="6858000" cy="9144000"/>
  <p:defaultTextStyle>
    <a:defPPr>
      <a:defRPr lang="sl-SI"/>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a:extLst>
              <a:ext uri="{FF2B5EF4-FFF2-40B4-BE49-F238E27FC236}">
                <a16:creationId xmlns:a16="http://schemas.microsoft.com/office/drawing/2014/main" id="{5F5E75B0-9444-4249-8AE1-B45F490B2FC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200">
                <a:latin typeface="Arial" charset="0"/>
              </a:defRPr>
            </a:lvl1pPr>
          </a:lstStyle>
          <a:p>
            <a:pPr>
              <a:defRPr/>
            </a:pPr>
            <a:endParaRPr lang="sl-SI"/>
          </a:p>
        </p:txBody>
      </p:sp>
      <p:sp>
        <p:nvSpPr>
          <p:cNvPr id="226307" name="Rectangle 3">
            <a:extLst>
              <a:ext uri="{FF2B5EF4-FFF2-40B4-BE49-F238E27FC236}">
                <a16:creationId xmlns:a16="http://schemas.microsoft.com/office/drawing/2014/main" id="{CF7F3B47-A96E-480D-A05C-E99688176E68}"/>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200">
                <a:latin typeface="Arial" charset="0"/>
              </a:defRPr>
            </a:lvl1pPr>
          </a:lstStyle>
          <a:p>
            <a:pPr>
              <a:defRPr/>
            </a:pPr>
            <a:endParaRPr lang="sl-SI"/>
          </a:p>
        </p:txBody>
      </p:sp>
      <p:sp>
        <p:nvSpPr>
          <p:cNvPr id="226308" name="Rectangle 4">
            <a:extLst>
              <a:ext uri="{FF2B5EF4-FFF2-40B4-BE49-F238E27FC236}">
                <a16:creationId xmlns:a16="http://schemas.microsoft.com/office/drawing/2014/main" id="{41ACF70E-DE97-468C-AFCD-DB95E885C6A2}"/>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FontTx/>
              <a:buNone/>
              <a:defRPr sz="1200">
                <a:latin typeface="Arial" charset="0"/>
              </a:defRPr>
            </a:lvl1pPr>
          </a:lstStyle>
          <a:p>
            <a:pPr>
              <a:defRPr/>
            </a:pPr>
            <a:endParaRPr lang="sl-SI"/>
          </a:p>
        </p:txBody>
      </p:sp>
      <p:sp>
        <p:nvSpPr>
          <p:cNvPr id="226309" name="Rectangle 5">
            <a:extLst>
              <a:ext uri="{FF2B5EF4-FFF2-40B4-BE49-F238E27FC236}">
                <a16:creationId xmlns:a16="http://schemas.microsoft.com/office/drawing/2014/main" id="{6137A07C-CEE3-485A-91F6-8E4D90800408}"/>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buFontTx/>
              <a:buNone/>
              <a:defRPr sz="1200" smtClean="0"/>
            </a:lvl1pPr>
          </a:lstStyle>
          <a:p>
            <a:pPr>
              <a:defRPr/>
            </a:pPr>
            <a:fld id="{A3B99A16-1DCF-48F3-8D51-D72BFE9E0A81}"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14A3903F-5A93-4DC1-8D4E-B82FD98BDD4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200">
                <a:latin typeface="Arial" charset="0"/>
              </a:defRPr>
            </a:lvl1pPr>
          </a:lstStyle>
          <a:p>
            <a:pPr>
              <a:defRPr/>
            </a:pPr>
            <a:endParaRPr lang="sl-SI"/>
          </a:p>
        </p:txBody>
      </p:sp>
      <p:sp>
        <p:nvSpPr>
          <p:cNvPr id="142339" name="Rectangle 3">
            <a:extLst>
              <a:ext uri="{FF2B5EF4-FFF2-40B4-BE49-F238E27FC236}">
                <a16:creationId xmlns:a16="http://schemas.microsoft.com/office/drawing/2014/main" id="{5FE89230-D469-41D5-B612-E77094875BD7}"/>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200">
                <a:latin typeface="Arial" charset="0"/>
              </a:defRPr>
            </a:lvl1pPr>
          </a:lstStyle>
          <a:p>
            <a:pPr>
              <a:defRPr/>
            </a:pPr>
            <a:endParaRPr lang="sl-SI"/>
          </a:p>
        </p:txBody>
      </p:sp>
      <p:sp>
        <p:nvSpPr>
          <p:cNvPr id="2052" name="Rectangle 4">
            <a:extLst>
              <a:ext uri="{FF2B5EF4-FFF2-40B4-BE49-F238E27FC236}">
                <a16:creationId xmlns:a16="http://schemas.microsoft.com/office/drawing/2014/main" id="{3C0B6D4D-C4DB-480D-8D5F-0467FF589A6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41" name="Rectangle 5">
            <a:extLst>
              <a:ext uri="{FF2B5EF4-FFF2-40B4-BE49-F238E27FC236}">
                <a16:creationId xmlns:a16="http://schemas.microsoft.com/office/drawing/2014/main" id="{70A592A3-346C-4B90-8EE3-EF86A46E4F8E}"/>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l-SI" noProof="0"/>
              <a:t>Kliknite, če želite urediti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142342" name="Rectangle 6">
            <a:extLst>
              <a:ext uri="{FF2B5EF4-FFF2-40B4-BE49-F238E27FC236}">
                <a16:creationId xmlns:a16="http://schemas.microsoft.com/office/drawing/2014/main" id="{F7F7585A-B2D1-4CFB-944F-73392E6C7C0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FontTx/>
              <a:buNone/>
              <a:defRPr sz="1200">
                <a:latin typeface="Arial" charset="0"/>
              </a:defRPr>
            </a:lvl1pPr>
          </a:lstStyle>
          <a:p>
            <a:pPr>
              <a:defRPr/>
            </a:pPr>
            <a:endParaRPr lang="sl-SI"/>
          </a:p>
        </p:txBody>
      </p:sp>
      <p:sp>
        <p:nvSpPr>
          <p:cNvPr id="142343" name="Rectangle 7">
            <a:extLst>
              <a:ext uri="{FF2B5EF4-FFF2-40B4-BE49-F238E27FC236}">
                <a16:creationId xmlns:a16="http://schemas.microsoft.com/office/drawing/2014/main" id="{C7C6566C-B1FB-475E-8AB0-9012ABF0729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buFontTx/>
              <a:buNone/>
              <a:defRPr sz="1200" smtClean="0"/>
            </a:lvl1pPr>
          </a:lstStyle>
          <a:p>
            <a:pPr>
              <a:defRPr/>
            </a:pPr>
            <a:fld id="{96E7FFDF-22AB-42EC-943F-8AD9F690A002}"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a:t>Kliknite, če želite urediti slog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l-SI"/>
              <a:t>Kliknite, če želite urediti slog podnaslova matrice</a:t>
            </a:r>
          </a:p>
        </p:txBody>
      </p:sp>
      <p:sp>
        <p:nvSpPr>
          <p:cNvPr id="4" name="Rectangle 4">
            <a:extLst>
              <a:ext uri="{FF2B5EF4-FFF2-40B4-BE49-F238E27FC236}">
                <a16:creationId xmlns:a16="http://schemas.microsoft.com/office/drawing/2014/main" id="{4C2855BA-4570-41ED-B6FE-D5BD853044A9}"/>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5">
            <a:extLst>
              <a:ext uri="{FF2B5EF4-FFF2-40B4-BE49-F238E27FC236}">
                <a16:creationId xmlns:a16="http://schemas.microsoft.com/office/drawing/2014/main" id="{B12D5C2A-3F10-4EA5-80AF-54FE66A907A3}"/>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6">
            <a:extLst>
              <a:ext uri="{FF2B5EF4-FFF2-40B4-BE49-F238E27FC236}">
                <a16:creationId xmlns:a16="http://schemas.microsoft.com/office/drawing/2014/main" id="{28206469-5CF7-49DE-9FBA-2523DF1D5C7E}"/>
              </a:ext>
            </a:extLst>
          </p:cNvPr>
          <p:cNvSpPr>
            <a:spLocks noGrp="1" noChangeArrowheads="1"/>
          </p:cNvSpPr>
          <p:nvPr>
            <p:ph type="sldNum" sz="quarter" idx="12"/>
          </p:nvPr>
        </p:nvSpPr>
        <p:spPr>
          <a:ln/>
        </p:spPr>
        <p:txBody>
          <a:bodyPr/>
          <a:lstStyle>
            <a:lvl1pPr>
              <a:defRPr/>
            </a:lvl1pPr>
          </a:lstStyle>
          <a:p>
            <a:pPr>
              <a:defRPr/>
            </a:pPr>
            <a:fld id="{906F0A93-A281-48FF-BF62-119D05BF67CD}" type="slidenum">
              <a:rPr lang="sl-SI" altLang="sl-SI"/>
              <a:pPr>
                <a:defRPr/>
              </a:pPr>
              <a:t>‹#›</a:t>
            </a:fld>
            <a:endParaRPr lang="sl-SI" altLang="sl-SI"/>
          </a:p>
        </p:txBody>
      </p:sp>
    </p:spTree>
    <p:extLst>
      <p:ext uri="{BB962C8B-B14F-4D97-AF65-F5344CB8AC3E}">
        <p14:creationId xmlns:p14="http://schemas.microsoft.com/office/powerpoint/2010/main" val="388267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7750E537-F8B3-4B88-B2D9-FE0A8A2B0984}"/>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5">
            <a:extLst>
              <a:ext uri="{FF2B5EF4-FFF2-40B4-BE49-F238E27FC236}">
                <a16:creationId xmlns:a16="http://schemas.microsoft.com/office/drawing/2014/main" id="{D044015F-046D-4F20-AF50-42ED34E2BC90}"/>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6">
            <a:extLst>
              <a:ext uri="{FF2B5EF4-FFF2-40B4-BE49-F238E27FC236}">
                <a16:creationId xmlns:a16="http://schemas.microsoft.com/office/drawing/2014/main" id="{7401C24A-5C46-4112-B1C8-2FEA3AD3ABE8}"/>
              </a:ext>
            </a:extLst>
          </p:cNvPr>
          <p:cNvSpPr>
            <a:spLocks noGrp="1" noChangeArrowheads="1"/>
          </p:cNvSpPr>
          <p:nvPr>
            <p:ph type="sldNum" sz="quarter" idx="12"/>
          </p:nvPr>
        </p:nvSpPr>
        <p:spPr>
          <a:ln/>
        </p:spPr>
        <p:txBody>
          <a:bodyPr/>
          <a:lstStyle>
            <a:lvl1pPr>
              <a:defRPr/>
            </a:lvl1pPr>
          </a:lstStyle>
          <a:p>
            <a:pPr>
              <a:defRPr/>
            </a:pPr>
            <a:fld id="{1340CAFB-88EE-4A6B-97B6-3E35C147AB11}" type="slidenum">
              <a:rPr lang="sl-SI" altLang="sl-SI"/>
              <a:pPr>
                <a:defRPr/>
              </a:pPr>
              <a:t>‹#›</a:t>
            </a:fld>
            <a:endParaRPr lang="sl-SI" altLang="sl-SI"/>
          </a:p>
        </p:txBody>
      </p:sp>
    </p:spTree>
    <p:extLst>
      <p:ext uri="{BB962C8B-B14F-4D97-AF65-F5344CB8AC3E}">
        <p14:creationId xmlns:p14="http://schemas.microsoft.com/office/powerpoint/2010/main" val="318542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a:t>Kliknite, če želite urediti slog naslova matrice</a:t>
            </a:r>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B91A90F1-D280-470C-9A16-7E55C3C8D14D}"/>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5">
            <a:extLst>
              <a:ext uri="{FF2B5EF4-FFF2-40B4-BE49-F238E27FC236}">
                <a16:creationId xmlns:a16="http://schemas.microsoft.com/office/drawing/2014/main" id="{FD210FB8-732A-4FE2-BFE6-3BD2AFB5074C}"/>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6">
            <a:extLst>
              <a:ext uri="{FF2B5EF4-FFF2-40B4-BE49-F238E27FC236}">
                <a16:creationId xmlns:a16="http://schemas.microsoft.com/office/drawing/2014/main" id="{B97C088D-1D72-42E9-AA97-86F5924342AD}"/>
              </a:ext>
            </a:extLst>
          </p:cNvPr>
          <p:cNvSpPr>
            <a:spLocks noGrp="1" noChangeArrowheads="1"/>
          </p:cNvSpPr>
          <p:nvPr>
            <p:ph type="sldNum" sz="quarter" idx="12"/>
          </p:nvPr>
        </p:nvSpPr>
        <p:spPr>
          <a:ln/>
        </p:spPr>
        <p:txBody>
          <a:bodyPr/>
          <a:lstStyle>
            <a:lvl1pPr>
              <a:defRPr/>
            </a:lvl1pPr>
          </a:lstStyle>
          <a:p>
            <a:pPr>
              <a:defRPr/>
            </a:pPr>
            <a:fld id="{E6D3E2F7-A3A4-43E6-9A42-6621E53CC42E}" type="slidenum">
              <a:rPr lang="sl-SI" altLang="sl-SI"/>
              <a:pPr>
                <a:defRPr/>
              </a:pPr>
              <a:t>‹#›</a:t>
            </a:fld>
            <a:endParaRPr lang="sl-SI" altLang="sl-SI"/>
          </a:p>
        </p:txBody>
      </p:sp>
    </p:spTree>
    <p:extLst>
      <p:ext uri="{BB962C8B-B14F-4D97-AF65-F5344CB8AC3E}">
        <p14:creationId xmlns:p14="http://schemas.microsoft.com/office/powerpoint/2010/main" val="2793789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slov, besedilo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p>
            <a:r>
              <a:rPr lang="sl-SI"/>
              <a:t>Kliknite, če želite urediti slog naslova matrice</a:t>
            </a:r>
          </a:p>
        </p:txBody>
      </p:sp>
      <p:sp>
        <p:nvSpPr>
          <p:cNvPr id="3" name="Ograda besedila 2"/>
          <p:cNvSpPr>
            <a:spLocks noGrp="1"/>
          </p:cNvSpPr>
          <p:nvPr>
            <p:ph type="body" sz="half" idx="1"/>
          </p:nvPr>
        </p:nvSpPr>
        <p:spPr>
          <a:xfrm>
            <a:off x="457200" y="1600200"/>
            <a:ext cx="4038600" cy="4525963"/>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vsebine 3"/>
          <p:cNvSpPr>
            <a:spLocks noGrp="1"/>
          </p:cNvSpPr>
          <p:nvPr>
            <p:ph sz="half" idx="2"/>
          </p:nvPr>
        </p:nvSpPr>
        <p:spPr>
          <a:xfrm>
            <a:off x="4648200" y="1600200"/>
            <a:ext cx="4038600" cy="4525963"/>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Rectangle 4">
            <a:extLst>
              <a:ext uri="{FF2B5EF4-FFF2-40B4-BE49-F238E27FC236}">
                <a16:creationId xmlns:a16="http://schemas.microsoft.com/office/drawing/2014/main" id="{8588D706-858D-4687-AADF-B4D17DC695B6}"/>
              </a:ext>
            </a:extLst>
          </p:cNvPr>
          <p:cNvSpPr>
            <a:spLocks noGrp="1" noChangeArrowheads="1"/>
          </p:cNvSpPr>
          <p:nvPr>
            <p:ph type="dt" sz="half" idx="10"/>
          </p:nvPr>
        </p:nvSpPr>
        <p:spPr>
          <a:ln/>
        </p:spPr>
        <p:txBody>
          <a:bodyPr/>
          <a:lstStyle>
            <a:lvl1pPr>
              <a:defRPr/>
            </a:lvl1pPr>
          </a:lstStyle>
          <a:p>
            <a:pPr>
              <a:defRPr/>
            </a:pPr>
            <a:endParaRPr lang="sl-SI"/>
          </a:p>
        </p:txBody>
      </p:sp>
      <p:sp>
        <p:nvSpPr>
          <p:cNvPr id="6" name="Rectangle 5">
            <a:extLst>
              <a:ext uri="{FF2B5EF4-FFF2-40B4-BE49-F238E27FC236}">
                <a16:creationId xmlns:a16="http://schemas.microsoft.com/office/drawing/2014/main" id="{974C8110-77D2-47AB-BE6B-60C03D6AE363}"/>
              </a:ext>
            </a:extLst>
          </p:cNvPr>
          <p:cNvSpPr>
            <a:spLocks noGrp="1" noChangeArrowheads="1"/>
          </p:cNvSpPr>
          <p:nvPr>
            <p:ph type="ftr" sz="quarter" idx="11"/>
          </p:nvPr>
        </p:nvSpPr>
        <p:spPr>
          <a:ln/>
        </p:spPr>
        <p:txBody>
          <a:bodyPr/>
          <a:lstStyle>
            <a:lvl1pPr>
              <a:defRPr/>
            </a:lvl1pPr>
          </a:lstStyle>
          <a:p>
            <a:pPr>
              <a:defRPr/>
            </a:pPr>
            <a:endParaRPr lang="sl-SI"/>
          </a:p>
        </p:txBody>
      </p:sp>
      <p:sp>
        <p:nvSpPr>
          <p:cNvPr id="7" name="Rectangle 6">
            <a:extLst>
              <a:ext uri="{FF2B5EF4-FFF2-40B4-BE49-F238E27FC236}">
                <a16:creationId xmlns:a16="http://schemas.microsoft.com/office/drawing/2014/main" id="{5C2D9DE1-12DE-4A38-A482-303B27876D69}"/>
              </a:ext>
            </a:extLst>
          </p:cNvPr>
          <p:cNvSpPr>
            <a:spLocks noGrp="1" noChangeArrowheads="1"/>
          </p:cNvSpPr>
          <p:nvPr>
            <p:ph type="sldNum" sz="quarter" idx="12"/>
          </p:nvPr>
        </p:nvSpPr>
        <p:spPr>
          <a:ln/>
        </p:spPr>
        <p:txBody>
          <a:bodyPr/>
          <a:lstStyle>
            <a:lvl1pPr>
              <a:defRPr/>
            </a:lvl1pPr>
          </a:lstStyle>
          <a:p>
            <a:pPr>
              <a:defRPr/>
            </a:pPr>
            <a:fld id="{4B0581F7-1F07-469C-B5EF-AFD6EB3804C1}" type="slidenum">
              <a:rPr lang="sl-SI" altLang="sl-SI"/>
              <a:pPr>
                <a:defRPr/>
              </a:pPr>
              <a:t>‹#›</a:t>
            </a:fld>
            <a:endParaRPr lang="sl-SI" altLang="sl-SI"/>
          </a:p>
        </p:txBody>
      </p:sp>
    </p:spTree>
    <p:extLst>
      <p:ext uri="{BB962C8B-B14F-4D97-AF65-F5344CB8AC3E}">
        <p14:creationId xmlns:p14="http://schemas.microsoft.com/office/powerpoint/2010/main" val="415430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Naslov in tabel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p>
            <a:r>
              <a:rPr lang="sl-SI"/>
              <a:t>Kliknite, če želite urediti slog naslova matrice</a:t>
            </a:r>
          </a:p>
        </p:txBody>
      </p:sp>
      <p:sp>
        <p:nvSpPr>
          <p:cNvPr id="3" name="Ograda tabele 2"/>
          <p:cNvSpPr>
            <a:spLocks noGrp="1"/>
          </p:cNvSpPr>
          <p:nvPr>
            <p:ph type="tbl" idx="1"/>
          </p:nvPr>
        </p:nvSpPr>
        <p:spPr>
          <a:xfrm>
            <a:off x="457200" y="1600200"/>
            <a:ext cx="8229600" cy="4525963"/>
          </a:xfrm>
        </p:spPr>
        <p:txBody>
          <a:bodyPr/>
          <a:lstStyle/>
          <a:p>
            <a:pPr lvl="0"/>
            <a:endParaRPr lang="sl-SI" noProof="0"/>
          </a:p>
        </p:txBody>
      </p:sp>
      <p:sp>
        <p:nvSpPr>
          <p:cNvPr id="4" name="Rectangle 4">
            <a:extLst>
              <a:ext uri="{FF2B5EF4-FFF2-40B4-BE49-F238E27FC236}">
                <a16:creationId xmlns:a16="http://schemas.microsoft.com/office/drawing/2014/main" id="{DAB1FD83-40D7-481E-9B33-C530A53784AA}"/>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5">
            <a:extLst>
              <a:ext uri="{FF2B5EF4-FFF2-40B4-BE49-F238E27FC236}">
                <a16:creationId xmlns:a16="http://schemas.microsoft.com/office/drawing/2014/main" id="{3539FC66-2079-4F89-AE8B-EC013360DEBF}"/>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6">
            <a:extLst>
              <a:ext uri="{FF2B5EF4-FFF2-40B4-BE49-F238E27FC236}">
                <a16:creationId xmlns:a16="http://schemas.microsoft.com/office/drawing/2014/main" id="{D3708405-70FE-4049-9671-2CE1995DF80F}"/>
              </a:ext>
            </a:extLst>
          </p:cNvPr>
          <p:cNvSpPr>
            <a:spLocks noGrp="1" noChangeArrowheads="1"/>
          </p:cNvSpPr>
          <p:nvPr>
            <p:ph type="sldNum" sz="quarter" idx="12"/>
          </p:nvPr>
        </p:nvSpPr>
        <p:spPr>
          <a:ln/>
        </p:spPr>
        <p:txBody>
          <a:bodyPr/>
          <a:lstStyle>
            <a:lvl1pPr>
              <a:defRPr/>
            </a:lvl1pPr>
          </a:lstStyle>
          <a:p>
            <a:pPr>
              <a:defRPr/>
            </a:pPr>
            <a:fld id="{CC34F993-F0AB-431D-A10D-B228ABFBDDF7}" type="slidenum">
              <a:rPr lang="sl-SI" altLang="sl-SI"/>
              <a:pPr>
                <a:defRPr/>
              </a:pPr>
              <a:t>‹#›</a:t>
            </a:fld>
            <a:endParaRPr lang="sl-SI" altLang="sl-SI"/>
          </a:p>
        </p:txBody>
      </p:sp>
    </p:spTree>
    <p:extLst>
      <p:ext uri="{BB962C8B-B14F-4D97-AF65-F5344CB8AC3E}">
        <p14:creationId xmlns:p14="http://schemas.microsoft.com/office/powerpoint/2010/main" val="1118766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FEF04EAF-E7D7-47AD-BE41-C29AD97DFB33}"/>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5">
            <a:extLst>
              <a:ext uri="{FF2B5EF4-FFF2-40B4-BE49-F238E27FC236}">
                <a16:creationId xmlns:a16="http://schemas.microsoft.com/office/drawing/2014/main" id="{56B68E43-14F5-4C2C-8C2B-B8DF65EF6C6C}"/>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6">
            <a:extLst>
              <a:ext uri="{FF2B5EF4-FFF2-40B4-BE49-F238E27FC236}">
                <a16:creationId xmlns:a16="http://schemas.microsoft.com/office/drawing/2014/main" id="{25D9D034-6CFC-407C-B40E-39CE71F40395}"/>
              </a:ext>
            </a:extLst>
          </p:cNvPr>
          <p:cNvSpPr>
            <a:spLocks noGrp="1" noChangeArrowheads="1"/>
          </p:cNvSpPr>
          <p:nvPr>
            <p:ph type="sldNum" sz="quarter" idx="12"/>
          </p:nvPr>
        </p:nvSpPr>
        <p:spPr>
          <a:ln/>
        </p:spPr>
        <p:txBody>
          <a:bodyPr/>
          <a:lstStyle>
            <a:lvl1pPr>
              <a:defRPr/>
            </a:lvl1pPr>
          </a:lstStyle>
          <a:p>
            <a:pPr>
              <a:defRPr/>
            </a:pPr>
            <a:fld id="{EB92DC34-2206-44D6-BACC-CE8C60910764}" type="slidenum">
              <a:rPr lang="sl-SI" altLang="sl-SI"/>
              <a:pPr>
                <a:defRPr/>
              </a:pPr>
              <a:t>‹#›</a:t>
            </a:fld>
            <a:endParaRPr lang="sl-SI" altLang="sl-SI"/>
          </a:p>
        </p:txBody>
      </p:sp>
    </p:spTree>
    <p:extLst>
      <p:ext uri="{BB962C8B-B14F-4D97-AF65-F5344CB8AC3E}">
        <p14:creationId xmlns:p14="http://schemas.microsoft.com/office/powerpoint/2010/main" val="4188059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a:t>Kliknite, če želite urediti slog naslova matrice</a:t>
            </a:r>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l-SI"/>
              <a:t>Kliknite, če želite urediti sloge besedila matrice</a:t>
            </a:r>
          </a:p>
        </p:txBody>
      </p:sp>
      <p:sp>
        <p:nvSpPr>
          <p:cNvPr id="4" name="Rectangle 4">
            <a:extLst>
              <a:ext uri="{FF2B5EF4-FFF2-40B4-BE49-F238E27FC236}">
                <a16:creationId xmlns:a16="http://schemas.microsoft.com/office/drawing/2014/main" id="{414E838B-CF00-4EB5-BF90-62E644BF5425}"/>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5">
            <a:extLst>
              <a:ext uri="{FF2B5EF4-FFF2-40B4-BE49-F238E27FC236}">
                <a16:creationId xmlns:a16="http://schemas.microsoft.com/office/drawing/2014/main" id="{DD8A8997-FDD9-4D23-ADE1-BC21A56F6776}"/>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6">
            <a:extLst>
              <a:ext uri="{FF2B5EF4-FFF2-40B4-BE49-F238E27FC236}">
                <a16:creationId xmlns:a16="http://schemas.microsoft.com/office/drawing/2014/main" id="{0C481345-A7D7-4E8D-BFB4-F35F2F68ED1C}"/>
              </a:ext>
            </a:extLst>
          </p:cNvPr>
          <p:cNvSpPr>
            <a:spLocks noGrp="1" noChangeArrowheads="1"/>
          </p:cNvSpPr>
          <p:nvPr>
            <p:ph type="sldNum" sz="quarter" idx="12"/>
          </p:nvPr>
        </p:nvSpPr>
        <p:spPr>
          <a:ln/>
        </p:spPr>
        <p:txBody>
          <a:bodyPr/>
          <a:lstStyle>
            <a:lvl1pPr>
              <a:defRPr/>
            </a:lvl1pPr>
          </a:lstStyle>
          <a:p>
            <a:pPr>
              <a:defRPr/>
            </a:pPr>
            <a:fld id="{AA5609DA-46DA-49A5-BBA6-3D3249465273}" type="slidenum">
              <a:rPr lang="sl-SI" altLang="sl-SI"/>
              <a:pPr>
                <a:defRPr/>
              </a:pPr>
              <a:t>‹#›</a:t>
            </a:fld>
            <a:endParaRPr lang="sl-SI" altLang="sl-SI"/>
          </a:p>
        </p:txBody>
      </p:sp>
    </p:spTree>
    <p:extLst>
      <p:ext uri="{BB962C8B-B14F-4D97-AF65-F5344CB8AC3E}">
        <p14:creationId xmlns:p14="http://schemas.microsoft.com/office/powerpoint/2010/main" val="343365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Rectangle 4">
            <a:extLst>
              <a:ext uri="{FF2B5EF4-FFF2-40B4-BE49-F238E27FC236}">
                <a16:creationId xmlns:a16="http://schemas.microsoft.com/office/drawing/2014/main" id="{2C45D7A3-ACB4-426A-AA98-2C0DC472C10C}"/>
              </a:ext>
            </a:extLst>
          </p:cNvPr>
          <p:cNvSpPr>
            <a:spLocks noGrp="1" noChangeArrowheads="1"/>
          </p:cNvSpPr>
          <p:nvPr>
            <p:ph type="dt" sz="half" idx="10"/>
          </p:nvPr>
        </p:nvSpPr>
        <p:spPr>
          <a:ln/>
        </p:spPr>
        <p:txBody>
          <a:bodyPr/>
          <a:lstStyle>
            <a:lvl1pPr>
              <a:defRPr/>
            </a:lvl1pPr>
          </a:lstStyle>
          <a:p>
            <a:pPr>
              <a:defRPr/>
            </a:pPr>
            <a:endParaRPr lang="sl-SI"/>
          </a:p>
        </p:txBody>
      </p:sp>
      <p:sp>
        <p:nvSpPr>
          <p:cNvPr id="6" name="Rectangle 5">
            <a:extLst>
              <a:ext uri="{FF2B5EF4-FFF2-40B4-BE49-F238E27FC236}">
                <a16:creationId xmlns:a16="http://schemas.microsoft.com/office/drawing/2014/main" id="{C0EAC1EA-4B12-443C-BE3E-4D41622C7201}"/>
              </a:ext>
            </a:extLst>
          </p:cNvPr>
          <p:cNvSpPr>
            <a:spLocks noGrp="1" noChangeArrowheads="1"/>
          </p:cNvSpPr>
          <p:nvPr>
            <p:ph type="ftr" sz="quarter" idx="11"/>
          </p:nvPr>
        </p:nvSpPr>
        <p:spPr>
          <a:ln/>
        </p:spPr>
        <p:txBody>
          <a:bodyPr/>
          <a:lstStyle>
            <a:lvl1pPr>
              <a:defRPr/>
            </a:lvl1pPr>
          </a:lstStyle>
          <a:p>
            <a:pPr>
              <a:defRPr/>
            </a:pPr>
            <a:endParaRPr lang="sl-SI"/>
          </a:p>
        </p:txBody>
      </p:sp>
      <p:sp>
        <p:nvSpPr>
          <p:cNvPr id="7" name="Rectangle 6">
            <a:extLst>
              <a:ext uri="{FF2B5EF4-FFF2-40B4-BE49-F238E27FC236}">
                <a16:creationId xmlns:a16="http://schemas.microsoft.com/office/drawing/2014/main" id="{F8CB0DEF-5856-4461-98D2-13C15D48D7CF}"/>
              </a:ext>
            </a:extLst>
          </p:cNvPr>
          <p:cNvSpPr>
            <a:spLocks noGrp="1" noChangeArrowheads="1"/>
          </p:cNvSpPr>
          <p:nvPr>
            <p:ph type="sldNum" sz="quarter" idx="12"/>
          </p:nvPr>
        </p:nvSpPr>
        <p:spPr>
          <a:ln/>
        </p:spPr>
        <p:txBody>
          <a:bodyPr/>
          <a:lstStyle>
            <a:lvl1pPr>
              <a:defRPr/>
            </a:lvl1pPr>
          </a:lstStyle>
          <a:p>
            <a:pPr>
              <a:defRPr/>
            </a:pPr>
            <a:fld id="{B8A49DD1-313A-4699-B4DE-A35C86156A51}" type="slidenum">
              <a:rPr lang="sl-SI" altLang="sl-SI"/>
              <a:pPr>
                <a:defRPr/>
              </a:pPr>
              <a:t>‹#›</a:t>
            </a:fld>
            <a:endParaRPr lang="sl-SI" altLang="sl-SI"/>
          </a:p>
        </p:txBody>
      </p:sp>
    </p:spTree>
    <p:extLst>
      <p:ext uri="{BB962C8B-B14F-4D97-AF65-F5344CB8AC3E}">
        <p14:creationId xmlns:p14="http://schemas.microsoft.com/office/powerpoint/2010/main" val="1994068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a:t>Kliknite, če želite urediti slog naslova matrice</a:t>
            </a:r>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Rectangle 4">
            <a:extLst>
              <a:ext uri="{FF2B5EF4-FFF2-40B4-BE49-F238E27FC236}">
                <a16:creationId xmlns:a16="http://schemas.microsoft.com/office/drawing/2014/main" id="{47420B0A-1619-48E1-A801-7EA3B4749FED}"/>
              </a:ext>
            </a:extLst>
          </p:cNvPr>
          <p:cNvSpPr>
            <a:spLocks noGrp="1" noChangeArrowheads="1"/>
          </p:cNvSpPr>
          <p:nvPr>
            <p:ph type="dt" sz="half" idx="10"/>
          </p:nvPr>
        </p:nvSpPr>
        <p:spPr>
          <a:ln/>
        </p:spPr>
        <p:txBody>
          <a:bodyPr/>
          <a:lstStyle>
            <a:lvl1pPr>
              <a:defRPr/>
            </a:lvl1pPr>
          </a:lstStyle>
          <a:p>
            <a:pPr>
              <a:defRPr/>
            </a:pPr>
            <a:endParaRPr lang="sl-SI"/>
          </a:p>
        </p:txBody>
      </p:sp>
      <p:sp>
        <p:nvSpPr>
          <p:cNvPr id="8" name="Rectangle 5">
            <a:extLst>
              <a:ext uri="{FF2B5EF4-FFF2-40B4-BE49-F238E27FC236}">
                <a16:creationId xmlns:a16="http://schemas.microsoft.com/office/drawing/2014/main" id="{426A53C9-86A5-4D9D-8358-FD6C6ABBAB83}"/>
              </a:ext>
            </a:extLst>
          </p:cNvPr>
          <p:cNvSpPr>
            <a:spLocks noGrp="1" noChangeArrowheads="1"/>
          </p:cNvSpPr>
          <p:nvPr>
            <p:ph type="ftr" sz="quarter" idx="11"/>
          </p:nvPr>
        </p:nvSpPr>
        <p:spPr>
          <a:ln/>
        </p:spPr>
        <p:txBody>
          <a:bodyPr/>
          <a:lstStyle>
            <a:lvl1pPr>
              <a:defRPr/>
            </a:lvl1pPr>
          </a:lstStyle>
          <a:p>
            <a:pPr>
              <a:defRPr/>
            </a:pPr>
            <a:endParaRPr lang="sl-SI"/>
          </a:p>
        </p:txBody>
      </p:sp>
      <p:sp>
        <p:nvSpPr>
          <p:cNvPr id="9" name="Rectangle 6">
            <a:extLst>
              <a:ext uri="{FF2B5EF4-FFF2-40B4-BE49-F238E27FC236}">
                <a16:creationId xmlns:a16="http://schemas.microsoft.com/office/drawing/2014/main" id="{155D05EF-47AC-47AA-ABBD-330F1B8469DB}"/>
              </a:ext>
            </a:extLst>
          </p:cNvPr>
          <p:cNvSpPr>
            <a:spLocks noGrp="1" noChangeArrowheads="1"/>
          </p:cNvSpPr>
          <p:nvPr>
            <p:ph type="sldNum" sz="quarter" idx="12"/>
          </p:nvPr>
        </p:nvSpPr>
        <p:spPr>
          <a:ln/>
        </p:spPr>
        <p:txBody>
          <a:bodyPr/>
          <a:lstStyle>
            <a:lvl1pPr>
              <a:defRPr/>
            </a:lvl1pPr>
          </a:lstStyle>
          <a:p>
            <a:pPr>
              <a:defRPr/>
            </a:pPr>
            <a:fld id="{B0B8FF00-69CB-4C19-B107-F2C646371A68}" type="slidenum">
              <a:rPr lang="sl-SI" altLang="sl-SI"/>
              <a:pPr>
                <a:defRPr/>
              </a:pPr>
              <a:t>‹#›</a:t>
            </a:fld>
            <a:endParaRPr lang="sl-SI" altLang="sl-SI"/>
          </a:p>
        </p:txBody>
      </p:sp>
    </p:spTree>
    <p:extLst>
      <p:ext uri="{BB962C8B-B14F-4D97-AF65-F5344CB8AC3E}">
        <p14:creationId xmlns:p14="http://schemas.microsoft.com/office/powerpoint/2010/main" val="59467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Rectangle 4">
            <a:extLst>
              <a:ext uri="{FF2B5EF4-FFF2-40B4-BE49-F238E27FC236}">
                <a16:creationId xmlns:a16="http://schemas.microsoft.com/office/drawing/2014/main" id="{64455289-972D-4E79-9426-AC0B45EA5213}"/>
              </a:ext>
            </a:extLst>
          </p:cNvPr>
          <p:cNvSpPr>
            <a:spLocks noGrp="1" noChangeArrowheads="1"/>
          </p:cNvSpPr>
          <p:nvPr>
            <p:ph type="dt" sz="half" idx="10"/>
          </p:nvPr>
        </p:nvSpPr>
        <p:spPr>
          <a:ln/>
        </p:spPr>
        <p:txBody>
          <a:bodyPr/>
          <a:lstStyle>
            <a:lvl1pPr>
              <a:defRPr/>
            </a:lvl1pPr>
          </a:lstStyle>
          <a:p>
            <a:pPr>
              <a:defRPr/>
            </a:pPr>
            <a:endParaRPr lang="sl-SI"/>
          </a:p>
        </p:txBody>
      </p:sp>
      <p:sp>
        <p:nvSpPr>
          <p:cNvPr id="4" name="Rectangle 5">
            <a:extLst>
              <a:ext uri="{FF2B5EF4-FFF2-40B4-BE49-F238E27FC236}">
                <a16:creationId xmlns:a16="http://schemas.microsoft.com/office/drawing/2014/main" id="{B8A31DE4-54A8-4B7E-BA97-63E45276336A}"/>
              </a:ext>
            </a:extLst>
          </p:cNvPr>
          <p:cNvSpPr>
            <a:spLocks noGrp="1" noChangeArrowheads="1"/>
          </p:cNvSpPr>
          <p:nvPr>
            <p:ph type="ftr" sz="quarter" idx="11"/>
          </p:nvPr>
        </p:nvSpPr>
        <p:spPr>
          <a:ln/>
        </p:spPr>
        <p:txBody>
          <a:bodyPr/>
          <a:lstStyle>
            <a:lvl1pPr>
              <a:defRPr/>
            </a:lvl1pPr>
          </a:lstStyle>
          <a:p>
            <a:pPr>
              <a:defRPr/>
            </a:pPr>
            <a:endParaRPr lang="sl-SI"/>
          </a:p>
        </p:txBody>
      </p:sp>
      <p:sp>
        <p:nvSpPr>
          <p:cNvPr id="5" name="Rectangle 6">
            <a:extLst>
              <a:ext uri="{FF2B5EF4-FFF2-40B4-BE49-F238E27FC236}">
                <a16:creationId xmlns:a16="http://schemas.microsoft.com/office/drawing/2014/main" id="{890C9F91-9358-48B3-ACBA-D3653227B37E}"/>
              </a:ext>
            </a:extLst>
          </p:cNvPr>
          <p:cNvSpPr>
            <a:spLocks noGrp="1" noChangeArrowheads="1"/>
          </p:cNvSpPr>
          <p:nvPr>
            <p:ph type="sldNum" sz="quarter" idx="12"/>
          </p:nvPr>
        </p:nvSpPr>
        <p:spPr>
          <a:ln/>
        </p:spPr>
        <p:txBody>
          <a:bodyPr/>
          <a:lstStyle>
            <a:lvl1pPr>
              <a:defRPr/>
            </a:lvl1pPr>
          </a:lstStyle>
          <a:p>
            <a:pPr>
              <a:defRPr/>
            </a:pPr>
            <a:fld id="{773C625A-6AD4-47AB-BC51-18B703931998}" type="slidenum">
              <a:rPr lang="sl-SI" altLang="sl-SI"/>
              <a:pPr>
                <a:defRPr/>
              </a:pPr>
              <a:t>‹#›</a:t>
            </a:fld>
            <a:endParaRPr lang="sl-SI" altLang="sl-SI"/>
          </a:p>
        </p:txBody>
      </p:sp>
    </p:spTree>
    <p:extLst>
      <p:ext uri="{BB962C8B-B14F-4D97-AF65-F5344CB8AC3E}">
        <p14:creationId xmlns:p14="http://schemas.microsoft.com/office/powerpoint/2010/main" val="2216072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14C3C5C-2A1A-4173-BA8F-BA0147B009DD}"/>
              </a:ext>
            </a:extLst>
          </p:cNvPr>
          <p:cNvSpPr>
            <a:spLocks noGrp="1" noChangeArrowheads="1"/>
          </p:cNvSpPr>
          <p:nvPr>
            <p:ph type="dt" sz="half" idx="10"/>
          </p:nvPr>
        </p:nvSpPr>
        <p:spPr>
          <a:ln/>
        </p:spPr>
        <p:txBody>
          <a:bodyPr/>
          <a:lstStyle>
            <a:lvl1pPr>
              <a:defRPr/>
            </a:lvl1pPr>
          </a:lstStyle>
          <a:p>
            <a:pPr>
              <a:defRPr/>
            </a:pPr>
            <a:endParaRPr lang="sl-SI"/>
          </a:p>
        </p:txBody>
      </p:sp>
      <p:sp>
        <p:nvSpPr>
          <p:cNvPr id="3" name="Rectangle 5">
            <a:extLst>
              <a:ext uri="{FF2B5EF4-FFF2-40B4-BE49-F238E27FC236}">
                <a16:creationId xmlns:a16="http://schemas.microsoft.com/office/drawing/2014/main" id="{13BF3444-6E46-4A67-B5F9-54B29674F792}"/>
              </a:ext>
            </a:extLst>
          </p:cNvPr>
          <p:cNvSpPr>
            <a:spLocks noGrp="1" noChangeArrowheads="1"/>
          </p:cNvSpPr>
          <p:nvPr>
            <p:ph type="ftr" sz="quarter" idx="11"/>
          </p:nvPr>
        </p:nvSpPr>
        <p:spPr>
          <a:ln/>
        </p:spPr>
        <p:txBody>
          <a:bodyPr/>
          <a:lstStyle>
            <a:lvl1pPr>
              <a:defRPr/>
            </a:lvl1pPr>
          </a:lstStyle>
          <a:p>
            <a:pPr>
              <a:defRPr/>
            </a:pPr>
            <a:endParaRPr lang="sl-SI"/>
          </a:p>
        </p:txBody>
      </p:sp>
      <p:sp>
        <p:nvSpPr>
          <p:cNvPr id="4" name="Rectangle 6">
            <a:extLst>
              <a:ext uri="{FF2B5EF4-FFF2-40B4-BE49-F238E27FC236}">
                <a16:creationId xmlns:a16="http://schemas.microsoft.com/office/drawing/2014/main" id="{6F8DCA90-E3A3-4173-9DEB-A6012852DF92}"/>
              </a:ext>
            </a:extLst>
          </p:cNvPr>
          <p:cNvSpPr>
            <a:spLocks noGrp="1" noChangeArrowheads="1"/>
          </p:cNvSpPr>
          <p:nvPr>
            <p:ph type="sldNum" sz="quarter" idx="12"/>
          </p:nvPr>
        </p:nvSpPr>
        <p:spPr>
          <a:ln/>
        </p:spPr>
        <p:txBody>
          <a:bodyPr/>
          <a:lstStyle>
            <a:lvl1pPr>
              <a:defRPr/>
            </a:lvl1pPr>
          </a:lstStyle>
          <a:p>
            <a:pPr>
              <a:defRPr/>
            </a:pPr>
            <a:fld id="{AA6CAE7F-4809-409A-B44E-06AD78D3EB7E}" type="slidenum">
              <a:rPr lang="sl-SI" altLang="sl-SI"/>
              <a:pPr>
                <a:defRPr/>
              </a:pPr>
              <a:t>‹#›</a:t>
            </a:fld>
            <a:endParaRPr lang="sl-SI" altLang="sl-SI"/>
          </a:p>
        </p:txBody>
      </p:sp>
    </p:spTree>
    <p:extLst>
      <p:ext uri="{BB962C8B-B14F-4D97-AF65-F5344CB8AC3E}">
        <p14:creationId xmlns:p14="http://schemas.microsoft.com/office/powerpoint/2010/main" val="245415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a:t>Kliknite, če želite urediti slog naslova matrice</a:t>
            </a:r>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Rectangle 4">
            <a:extLst>
              <a:ext uri="{FF2B5EF4-FFF2-40B4-BE49-F238E27FC236}">
                <a16:creationId xmlns:a16="http://schemas.microsoft.com/office/drawing/2014/main" id="{03B42251-F510-4140-95F5-D9AFBA51F318}"/>
              </a:ext>
            </a:extLst>
          </p:cNvPr>
          <p:cNvSpPr>
            <a:spLocks noGrp="1" noChangeArrowheads="1"/>
          </p:cNvSpPr>
          <p:nvPr>
            <p:ph type="dt" sz="half" idx="10"/>
          </p:nvPr>
        </p:nvSpPr>
        <p:spPr>
          <a:ln/>
        </p:spPr>
        <p:txBody>
          <a:bodyPr/>
          <a:lstStyle>
            <a:lvl1pPr>
              <a:defRPr/>
            </a:lvl1pPr>
          </a:lstStyle>
          <a:p>
            <a:pPr>
              <a:defRPr/>
            </a:pPr>
            <a:endParaRPr lang="sl-SI"/>
          </a:p>
        </p:txBody>
      </p:sp>
      <p:sp>
        <p:nvSpPr>
          <p:cNvPr id="6" name="Rectangle 5">
            <a:extLst>
              <a:ext uri="{FF2B5EF4-FFF2-40B4-BE49-F238E27FC236}">
                <a16:creationId xmlns:a16="http://schemas.microsoft.com/office/drawing/2014/main" id="{922BFD61-BE84-441E-B487-C0CC3645FEBF}"/>
              </a:ext>
            </a:extLst>
          </p:cNvPr>
          <p:cNvSpPr>
            <a:spLocks noGrp="1" noChangeArrowheads="1"/>
          </p:cNvSpPr>
          <p:nvPr>
            <p:ph type="ftr" sz="quarter" idx="11"/>
          </p:nvPr>
        </p:nvSpPr>
        <p:spPr>
          <a:ln/>
        </p:spPr>
        <p:txBody>
          <a:bodyPr/>
          <a:lstStyle>
            <a:lvl1pPr>
              <a:defRPr/>
            </a:lvl1pPr>
          </a:lstStyle>
          <a:p>
            <a:pPr>
              <a:defRPr/>
            </a:pPr>
            <a:endParaRPr lang="sl-SI"/>
          </a:p>
        </p:txBody>
      </p:sp>
      <p:sp>
        <p:nvSpPr>
          <p:cNvPr id="7" name="Rectangle 6">
            <a:extLst>
              <a:ext uri="{FF2B5EF4-FFF2-40B4-BE49-F238E27FC236}">
                <a16:creationId xmlns:a16="http://schemas.microsoft.com/office/drawing/2014/main" id="{14AD8BB4-D517-4388-9F25-BCA723A7E752}"/>
              </a:ext>
            </a:extLst>
          </p:cNvPr>
          <p:cNvSpPr>
            <a:spLocks noGrp="1" noChangeArrowheads="1"/>
          </p:cNvSpPr>
          <p:nvPr>
            <p:ph type="sldNum" sz="quarter" idx="12"/>
          </p:nvPr>
        </p:nvSpPr>
        <p:spPr>
          <a:ln/>
        </p:spPr>
        <p:txBody>
          <a:bodyPr/>
          <a:lstStyle>
            <a:lvl1pPr>
              <a:defRPr/>
            </a:lvl1pPr>
          </a:lstStyle>
          <a:p>
            <a:pPr>
              <a:defRPr/>
            </a:pPr>
            <a:fld id="{9B36C3B1-4300-466C-AE9D-EC4D7C78E51E}" type="slidenum">
              <a:rPr lang="sl-SI" altLang="sl-SI"/>
              <a:pPr>
                <a:defRPr/>
              </a:pPr>
              <a:t>‹#›</a:t>
            </a:fld>
            <a:endParaRPr lang="sl-SI" altLang="sl-SI"/>
          </a:p>
        </p:txBody>
      </p:sp>
    </p:spTree>
    <p:extLst>
      <p:ext uri="{BB962C8B-B14F-4D97-AF65-F5344CB8AC3E}">
        <p14:creationId xmlns:p14="http://schemas.microsoft.com/office/powerpoint/2010/main" val="3335954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a:t>Kliknite, če želite urediti slog naslova matrice</a:t>
            </a:r>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Rectangle 4">
            <a:extLst>
              <a:ext uri="{FF2B5EF4-FFF2-40B4-BE49-F238E27FC236}">
                <a16:creationId xmlns:a16="http://schemas.microsoft.com/office/drawing/2014/main" id="{A4B57BD7-C5FC-4550-BDB4-333AC1797927}"/>
              </a:ext>
            </a:extLst>
          </p:cNvPr>
          <p:cNvSpPr>
            <a:spLocks noGrp="1" noChangeArrowheads="1"/>
          </p:cNvSpPr>
          <p:nvPr>
            <p:ph type="dt" sz="half" idx="10"/>
          </p:nvPr>
        </p:nvSpPr>
        <p:spPr>
          <a:ln/>
        </p:spPr>
        <p:txBody>
          <a:bodyPr/>
          <a:lstStyle>
            <a:lvl1pPr>
              <a:defRPr/>
            </a:lvl1pPr>
          </a:lstStyle>
          <a:p>
            <a:pPr>
              <a:defRPr/>
            </a:pPr>
            <a:endParaRPr lang="sl-SI"/>
          </a:p>
        </p:txBody>
      </p:sp>
      <p:sp>
        <p:nvSpPr>
          <p:cNvPr id="6" name="Rectangle 5">
            <a:extLst>
              <a:ext uri="{FF2B5EF4-FFF2-40B4-BE49-F238E27FC236}">
                <a16:creationId xmlns:a16="http://schemas.microsoft.com/office/drawing/2014/main" id="{97CAECB7-51D4-4CF9-92B9-846F2AEF35AB}"/>
              </a:ext>
            </a:extLst>
          </p:cNvPr>
          <p:cNvSpPr>
            <a:spLocks noGrp="1" noChangeArrowheads="1"/>
          </p:cNvSpPr>
          <p:nvPr>
            <p:ph type="ftr" sz="quarter" idx="11"/>
          </p:nvPr>
        </p:nvSpPr>
        <p:spPr>
          <a:ln/>
        </p:spPr>
        <p:txBody>
          <a:bodyPr/>
          <a:lstStyle>
            <a:lvl1pPr>
              <a:defRPr/>
            </a:lvl1pPr>
          </a:lstStyle>
          <a:p>
            <a:pPr>
              <a:defRPr/>
            </a:pPr>
            <a:endParaRPr lang="sl-SI"/>
          </a:p>
        </p:txBody>
      </p:sp>
      <p:sp>
        <p:nvSpPr>
          <p:cNvPr id="7" name="Rectangle 6">
            <a:extLst>
              <a:ext uri="{FF2B5EF4-FFF2-40B4-BE49-F238E27FC236}">
                <a16:creationId xmlns:a16="http://schemas.microsoft.com/office/drawing/2014/main" id="{99076ED5-0559-4626-9DF9-70B50BDBBCEB}"/>
              </a:ext>
            </a:extLst>
          </p:cNvPr>
          <p:cNvSpPr>
            <a:spLocks noGrp="1" noChangeArrowheads="1"/>
          </p:cNvSpPr>
          <p:nvPr>
            <p:ph type="sldNum" sz="quarter" idx="12"/>
          </p:nvPr>
        </p:nvSpPr>
        <p:spPr>
          <a:ln/>
        </p:spPr>
        <p:txBody>
          <a:bodyPr/>
          <a:lstStyle>
            <a:lvl1pPr>
              <a:defRPr/>
            </a:lvl1pPr>
          </a:lstStyle>
          <a:p>
            <a:pPr>
              <a:defRPr/>
            </a:pPr>
            <a:fld id="{4AF9649B-1339-4CEC-AE10-16136905BDF4}" type="slidenum">
              <a:rPr lang="sl-SI" altLang="sl-SI"/>
              <a:pPr>
                <a:defRPr/>
              </a:pPr>
              <a:t>‹#›</a:t>
            </a:fld>
            <a:endParaRPr lang="sl-SI" altLang="sl-SI"/>
          </a:p>
        </p:txBody>
      </p:sp>
    </p:spTree>
    <p:extLst>
      <p:ext uri="{BB962C8B-B14F-4D97-AF65-F5344CB8AC3E}">
        <p14:creationId xmlns:p14="http://schemas.microsoft.com/office/powerpoint/2010/main" val="3063573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01EE4B-C2BA-4FB9-99E3-4605F3DBC99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50998735-2311-48C0-A2F4-B950EF625EDE}"/>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0CEA2206-6962-4508-9349-5B671E79F829}"/>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400">
                <a:latin typeface="Arial" charset="0"/>
              </a:defRPr>
            </a:lvl1pPr>
          </a:lstStyle>
          <a:p>
            <a:pPr>
              <a:defRPr/>
            </a:pPr>
            <a:endParaRPr lang="sl-SI"/>
          </a:p>
        </p:txBody>
      </p:sp>
      <p:sp>
        <p:nvSpPr>
          <p:cNvPr id="1029" name="Rectangle 5">
            <a:extLst>
              <a:ext uri="{FF2B5EF4-FFF2-40B4-BE49-F238E27FC236}">
                <a16:creationId xmlns:a16="http://schemas.microsoft.com/office/drawing/2014/main" id="{A8FAC461-2DFF-42F8-9621-51A4027982F9}"/>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400">
                <a:latin typeface="Arial" charset="0"/>
              </a:defRPr>
            </a:lvl1pPr>
          </a:lstStyle>
          <a:p>
            <a:pPr>
              <a:defRPr/>
            </a:pPr>
            <a:endParaRPr lang="sl-SI"/>
          </a:p>
        </p:txBody>
      </p:sp>
      <p:sp>
        <p:nvSpPr>
          <p:cNvPr id="1030" name="Rectangle 6">
            <a:extLst>
              <a:ext uri="{FF2B5EF4-FFF2-40B4-BE49-F238E27FC236}">
                <a16:creationId xmlns:a16="http://schemas.microsoft.com/office/drawing/2014/main" id="{DB4279DF-B52B-4D8C-A556-2EBB36A0279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400" smtClean="0"/>
            </a:lvl1pPr>
          </a:lstStyle>
          <a:p>
            <a:pPr>
              <a:defRPr/>
            </a:pPr>
            <a:fld id="{8FCB9CEF-A455-4129-95CB-5420CBFA65D4}"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0EFC194-46E0-41C4-AA1E-09D822754704}"/>
              </a:ext>
            </a:extLst>
          </p:cNvPr>
          <p:cNvSpPr>
            <a:spLocks noGrp="1" noChangeArrowheads="1"/>
          </p:cNvSpPr>
          <p:nvPr>
            <p:ph type="ctrTitle"/>
          </p:nvPr>
        </p:nvSpPr>
        <p:spPr/>
        <p:txBody>
          <a:bodyPr/>
          <a:lstStyle/>
          <a:p>
            <a:pPr eaLnBrk="1" hangingPunct="1"/>
            <a:r>
              <a:rPr lang="sl-SI" altLang="sl-SI"/>
              <a:t>Psihologija</a:t>
            </a:r>
          </a:p>
        </p:txBody>
      </p:sp>
      <p:sp>
        <p:nvSpPr>
          <p:cNvPr id="4099" name="Rectangle 3">
            <a:extLst>
              <a:ext uri="{FF2B5EF4-FFF2-40B4-BE49-F238E27FC236}">
                <a16:creationId xmlns:a16="http://schemas.microsoft.com/office/drawing/2014/main" id="{887736C2-46D4-4E32-AC25-CD6920733C5E}"/>
              </a:ext>
            </a:extLst>
          </p:cNvPr>
          <p:cNvSpPr>
            <a:spLocks noGrp="1" noChangeArrowheads="1"/>
          </p:cNvSpPr>
          <p:nvPr>
            <p:ph type="subTitle" idx="1"/>
          </p:nvPr>
        </p:nvSpPr>
        <p:spPr/>
        <p:txBody>
          <a:bodyPr/>
          <a:lstStyle/>
          <a:p>
            <a:pPr eaLnBrk="1" hangingPunct="1">
              <a:lnSpc>
                <a:spcPct val="80000"/>
              </a:lnSpc>
            </a:pPr>
            <a:r>
              <a:rPr lang="sl-SI" altLang="sl-SI" sz="1800"/>
              <a:t> </a:t>
            </a:r>
          </a:p>
          <a:p>
            <a:pPr eaLnBrk="1" hangingPunct="1">
              <a:lnSpc>
                <a:spcPct val="80000"/>
              </a:lnSpc>
            </a:pPr>
            <a:endParaRPr lang="sl-SI" altLang="sl-SI" sz="1800"/>
          </a:p>
          <a:p>
            <a:pPr eaLnBrk="1" hangingPunct="1">
              <a:lnSpc>
                <a:spcPct val="80000"/>
              </a:lnSpc>
            </a:pPr>
            <a:r>
              <a:rPr lang="sl-SI" altLang="sl-SI" sz="1800"/>
              <a:t>Kompare, A. in dr. (2006). </a:t>
            </a:r>
            <a:r>
              <a:rPr lang="sl-SI" altLang="sl-SI" sz="1800" i="1"/>
              <a:t>Uvod v psihologijo</a:t>
            </a:r>
            <a:r>
              <a:rPr lang="sl-SI" altLang="sl-SI" sz="1800"/>
              <a:t>. Ljubljana: DZS</a:t>
            </a:r>
          </a:p>
          <a:p>
            <a:pPr eaLnBrk="1" hangingPunct="1">
              <a:lnSpc>
                <a:spcPct val="80000"/>
              </a:lnSpc>
            </a:pPr>
            <a:endParaRPr lang="sl-SI" altLang="sl-SI" sz="1800"/>
          </a:p>
          <a:p>
            <a:pPr eaLnBrk="1" hangingPunct="1">
              <a:lnSpc>
                <a:spcPct val="80000"/>
              </a:lnSpc>
            </a:pPr>
            <a:r>
              <a:rPr lang="sl-SI" altLang="sl-SI" sz="180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številke diapozitiva 5">
            <a:extLst>
              <a:ext uri="{FF2B5EF4-FFF2-40B4-BE49-F238E27FC236}">
                <a16:creationId xmlns:a16="http://schemas.microsoft.com/office/drawing/2014/main" id="{63F23DD5-CB47-4066-B040-8B2F38A3DA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39FD077-41C7-4318-8062-AF447BE3F48B}" type="slidenum">
              <a:rPr lang="sl-SI" altLang="sl-SI" sz="1400"/>
              <a:pPr>
                <a:spcBef>
                  <a:spcPct val="0"/>
                </a:spcBef>
                <a:buFontTx/>
                <a:buNone/>
              </a:pPr>
              <a:t>10</a:t>
            </a:fld>
            <a:endParaRPr lang="sl-SI" altLang="sl-SI" sz="1400"/>
          </a:p>
        </p:txBody>
      </p:sp>
      <p:sp>
        <p:nvSpPr>
          <p:cNvPr id="13315" name="Rectangle 2">
            <a:extLst>
              <a:ext uri="{FF2B5EF4-FFF2-40B4-BE49-F238E27FC236}">
                <a16:creationId xmlns:a16="http://schemas.microsoft.com/office/drawing/2014/main" id="{0CED85C8-A95A-4693-9886-601E70CE5BBD}"/>
              </a:ext>
            </a:extLst>
          </p:cNvPr>
          <p:cNvSpPr>
            <a:spLocks noGrp="1" noChangeArrowheads="1"/>
          </p:cNvSpPr>
          <p:nvPr>
            <p:ph type="title"/>
          </p:nvPr>
        </p:nvSpPr>
        <p:spPr/>
        <p:txBody>
          <a:bodyPr/>
          <a:lstStyle/>
          <a:p>
            <a:pPr eaLnBrk="1" hangingPunct="1"/>
            <a:r>
              <a:rPr lang="sl-SI" altLang="sl-SI"/>
              <a:t>Metode psihologije</a:t>
            </a:r>
          </a:p>
        </p:txBody>
      </p:sp>
      <p:sp>
        <p:nvSpPr>
          <p:cNvPr id="13316" name="Rectangle 3">
            <a:extLst>
              <a:ext uri="{FF2B5EF4-FFF2-40B4-BE49-F238E27FC236}">
                <a16:creationId xmlns:a16="http://schemas.microsoft.com/office/drawing/2014/main" id="{6FC5E1E7-EFFF-4A98-9A49-C4C7222C830D}"/>
              </a:ext>
            </a:extLst>
          </p:cNvPr>
          <p:cNvSpPr>
            <a:spLocks noGrp="1" noChangeArrowheads="1"/>
          </p:cNvSpPr>
          <p:nvPr>
            <p:ph type="body" idx="1"/>
          </p:nvPr>
        </p:nvSpPr>
        <p:spPr>
          <a:xfrm>
            <a:off x="457200" y="1600200"/>
            <a:ext cx="8229600" cy="4997450"/>
          </a:xfrm>
        </p:spPr>
        <p:txBody>
          <a:bodyPr/>
          <a:lstStyle/>
          <a:p>
            <a:pPr eaLnBrk="1" hangingPunct="1">
              <a:lnSpc>
                <a:spcPct val="80000"/>
              </a:lnSpc>
              <a:buFontTx/>
              <a:buNone/>
            </a:pPr>
            <a:r>
              <a:rPr lang="sl-SI" altLang="sl-SI" sz="2400"/>
              <a:t>PSIHOLOŠKI TESTI </a:t>
            </a:r>
          </a:p>
          <a:p>
            <a:pPr eaLnBrk="1" hangingPunct="1">
              <a:lnSpc>
                <a:spcPct val="80000"/>
              </a:lnSpc>
              <a:buFontTx/>
              <a:buNone/>
            </a:pPr>
            <a:endParaRPr lang="sl-SI" altLang="sl-SI" sz="2400"/>
          </a:p>
          <a:p>
            <a:pPr eaLnBrk="1" hangingPunct="1">
              <a:lnSpc>
                <a:spcPct val="80000"/>
              </a:lnSpc>
            </a:pPr>
            <a:r>
              <a:rPr lang="sl-SI" altLang="sl-SI" sz="2400"/>
              <a:t>standardizirani postopki, s katerimi merimo duševne, vedenjske in osebnostne lastnosti, omogočajo primerjavo med posamezniki;</a:t>
            </a:r>
          </a:p>
          <a:p>
            <a:pPr eaLnBrk="1" hangingPunct="1">
              <a:lnSpc>
                <a:spcPct val="80000"/>
              </a:lnSpc>
            </a:pPr>
            <a:endParaRPr lang="sl-SI" altLang="sl-SI" sz="2400"/>
          </a:p>
          <a:p>
            <a:pPr eaLnBrk="1" hangingPunct="1">
              <a:lnSpc>
                <a:spcPct val="80000"/>
              </a:lnSpc>
            </a:pPr>
            <a:r>
              <a:rPr lang="sl-SI" altLang="sl-SI" sz="2400"/>
              <a:t>S testi dobimo veliko bolj zanesljive informacije o značilnostih pojava, kot če bi osebo le opazovali;</a:t>
            </a:r>
          </a:p>
          <a:p>
            <a:pPr eaLnBrk="1" hangingPunct="1">
              <a:lnSpc>
                <a:spcPct val="80000"/>
              </a:lnSpc>
            </a:pPr>
            <a:r>
              <a:rPr lang="sl-SI" altLang="sl-SI" sz="2400"/>
              <a:t>S testi ugotovimo, koliko je neka značilnost pri posamezniku prisotna;</a:t>
            </a:r>
          </a:p>
          <a:p>
            <a:pPr eaLnBrk="1" hangingPunct="1">
              <a:lnSpc>
                <a:spcPct val="80000"/>
              </a:lnSpc>
            </a:pPr>
            <a:r>
              <a:rPr lang="sl-SI" altLang="sl-SI" sz="2400"/>
              <a:t>Testi omogočajo primerjavo med posamezniki - NORME (povprečja v določeni populaciji);</a:t>
            </a:r>
          </a:p>
          <a:p>
            <a:pPr eaLnBrk="1" hangingPunct="1">
              <a:lnSpc>
                <a:spcPct val="80000"/>
              </a:lnSpc>
            </a:pPr>
            <a:endParaRPr lang="sl-SI" altLang="sl-SI" sz="2400"/>
          </a:p>
          <a:p>
            <a:pPr eaLnBrk="1" hangingPunct="1">
              <a:lnSpc>
                <a:spcPct val="80000"/>
              </a:lnSpc>
            </a:pPr>
            <a:r>
              <a:rPr lang="sl-SI" altLang="sl-SI" sz="2400"/>
              <a:t>Vsakdanje opazovanje, časopisni testi…</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Ograda številke diapozitiva 5">
            <a:extLst>
              <a:ext uri="{FF2B5EF4-FFF2-40B4-BE49-F238E27FC236}">
                <a16:creationId xmlns:a16="http://schemas.microsoft.com/office/drawing/2014/main" id="{9B723320-D01F-49AA-9677-32DB116FA3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9DF0E34-750E-4F93-A8FD-DCDEDE600162}" type="slidenum">
              <a:rPr lang="sl-SI" altLang="sl-SI" sz="1400"/>
              <a:pPr>
                <a:spcBef>
                  <a:spcPct val="0"/>
                </a:spcBef>
                <a:buFontTx/>
                <a:buNone/>
              </a:pPr>
              <a:t>100</a:t>
            </a:fld>
            <a:endParaRPr lang="sl-SI" altLang="sl-SI" sz="1400"/>
          </a:p>
        </p:txBody>
      </p:sp>
      <p:sp>
        <p:nvSpPr>
          <p:cNvPr id="105475" name="Rectangle 2">
            <a:extLst>
              <a:ext uri="{FF2B5EF4-FFF2-40B4-BE49-F238E27FC236}">
                <a16:creationId xmlns:a16="http://schemas.microsoft.com/office/drawing/2014/main" id="{CF7EDB88-C166-4B43-BD84-533FAA2CD528}"/>
              </a:ext>
            </a:extLst>
          </p:cNvPr>
          <p:cNvSpPr>
            <a:spLocks noGrp="1" noChangeArrowheads="1"/>
          </p:cNvSpPr>
          <p:nvPr>
            <p:ph type="title"/>
          </p:nvPr>
        </p:nvSpPr>
        <p:spPr/>
        <p:txBody>
          <a:bodyPr/>
          <a:lstStyle/>
          <a:p>
            <a:pPr eaLnBrk="1" hangingPunct="1"/>
            <a:r>
              <a:rPr lang="sl-SI" altLang="sl-SI"/>
              <a:t>Konformizem in nekonformizem</a:t>
            </a:r>
          </a:p>
        </p:txBody>
      </p:sp>
      <p:sp>
        <p:nvSpPr>
          <p:cNvPr id="105476" name="Rectangle 3">
            <a:extLst>
              <a:ext uri="{FF2B5EF4-FFF2-40B4-BE49-F238E27FC236}">
                <a16:creationId xmlns:a16="http://schemas.microsoft.com/office/drawing/2014/main" id="{FD3D2B5D-2DF0-4AFF-A740-1626D3825875}"/>
              </a:ext>
            </a:extLst>
          </p:cNvPr>
          <p:cNvSpPr>
            <a:spLocks noGrp="1" noChangeArrowheads="1"/>
          </p:cNvSpPr>
          <p:nvPr>
            <p:ph type="body" idx="1"/>
          </p:nvPr>
        </p:nvSpPr>
        <p:spPr/>
        <p:txBody>
          <a:bodyPr/>
          <a:lstStyle/>
          <a:p>
            <a:pPr eaLnBrk="1" hangingPunct="1"/>
            <a:r>
              <a:rPr lang="sl-SI" altLang="sl-SI"/>
              <a:t>Družba deluje le, če se ji posamezniki do določene mere prilagodijo – pretiran konformizem zavira njen razvoj in ustvarjalnost ljudi</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Ograda številke diapozitiva 5">
            <a:extLst>
              <a:ext uri="{FF2B5EF4-FFF2-40B4-BE49-F238E27FC236}">
                <a16:creationId xmlns:a16="http://schemas.microsoft.com/office/drawing/2014/main" id="{079B66FF-FFB7-4185-B55C-43D486CFFD5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4D0573B-1E30-4EB0-A3BA-5CFC13A4AE86}" type="slidenum">
              <a:rPr lang="sl-SI" altLang="sl-SI" sz="1400"/>
              <a:pPr>
                <a:spcBef>
                  <a:spcPct val="0"/>
                </a:spcBef>
                <a:buFontTx/>
                <a:buNone/>
              </a:pPr>
              <a:t>101</a:t>
            </a:fld>
            <a:endParaRPr lang="sl-SI" altLang="sl-SI" sz="1400"/>
          </a:p>
        </p:txBody>
      </p:sp>
      <p:sp>
        <p:nvSpPr>
          <p:cNvPr id="106499" name="Rectangle 2">
            <a:extLst>
              <a:ext uri="{FF2B5EF4-FFF2-40B4-BE49-F238E27FC236}">
                <a16:creationId xmlns:a16="http://schemas.microsoft.com/office/drawing/2014/main" id="{EB681149-FD1A-4C52-BBF9-F85460A1718C}"/>
              </a:ext>
            </a:extLst>
          </p:cNvPr>
          <p:cNvSpPr>
            <a:spLocks noGrp="1" noChangeArrowheads="1"/>
          </p:cNvSpPr>
          <p:nvPr>
            <p:ph type="title"/>
          </p:nvPr>
        </p:nvSpPr>
        <p:spPr/>
        <p:txBody>
          <a:bodyPr/>
          <a:lstStyle/>
          <a:p>
            <a:pPr eaLnBrk="1" hangingPunct="1"/>
            <a:r>
              <a:rPr lang="sl-SI" altLang="sl-SI"/>
              <a:t>Stališča</a:t>
            </a:r>
          </a:p>
        </p:txBody>
      </p:sp>
      <p:sp>
        <p:nvSpPr>
          <p:cNvPr id="106500" name="Rectangle 3">
            <a:extLst>
              <a:ext uri="{FF2B5EF4-FFF2-40B4-BE49-F238E27FC236}">
                <a16:creationId xmlns:a16="http://schemas.microsoft.com/office/drawing/2014/main" id="{4658B451-4997-4ACC-8E05-1842A8498D7B}"/>
              </a:ext>
            </a:extLst>
          </p:cNvPr>
          <p:cNvSpPr>
            <a:spLocks noGrp="1" noChangeArrowheads="1"/>
          </p:cNvSpPr>
          <p:nvPr>
            <p:ph type="body" idx="1"/>
          </p:nvPr>
        </p:nvSpPr>
        <p:spPr/>
        <p:txBody>
          <a:bodyPr/>
          <a:lstStyle/>
          <a:p>
            <a:pPr eaLnBrk="1" hangingPunct="1"/>
            <a:r>
              <a:rPr lang="sl-SI" altLang="sl-SI"/>
              <a:t>So celote prepričanj, čustev in vrednostnih ocen v odnosu do različnih socialnih situacij in objektov, ki delujejo kot trajna pripravljenost za določen način vedenja;</a:t>
            </a:r>
          </a:p>
          <a:p>
            <a:pPr eaLnBrk="1" hangingPunct="1"/>
            <a:r>
              <a:rPr lang="sl-SI" altLang="sl-SI"/>
              <a:t>Lahko so splošna ali specifična in bolj ali manj močna: nekatera stališča do bolj izoblikovana in se zanje bolj zavzemamo, druga pa so neizoblikovana in šibka.</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Ograda številke diapozitiva 5">
            <a:extLst>
              <a:ext uri="{FF2B5EF4-FFF2-40B4-BE49-F238E27FC236}">
                <a16:creationId xmlns:a16="http://schemas.microsoft.com/office/drawing/2014/main" id="{4CB649AA-B6E8-474A-8342-8DB126DB1BE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E9A8A30-59BC-45AA-8FE7-27FAF52F9FBC}" type="slidenum">
              <a:rPr lang="sl-SI" altLang="sl-SI" sz="1400"/>
              <a:pPr>
                <a:spcBef>
                  <a:spcPct val="0"/>
                </a:spcBef>
                <a:buFontTx/>
                <a:buNone/>
              </a:pPr>
              <a:t>102</a:t>
            </a:fld>
            <a:endParaRPr lang="sl-SI" altLang="sl-SI" sz="1400"/>
          </a:p>
        </p:txBody>
      </p:sp>
      <p:sp>
        <p:nvSpPr>
          <p:cNvPr id="107523" name="Rectangle 2">
            <a:extLst>
              <a:ext uri="{FF2B5EF4-FFF2-40B4-BE49-F238E27FC236}">
                <a16:creationId xmlns:a16="http://schemas.microsoft.com/office/drawing/2014/main" id="{5F337598-A566-48BE-ACF2-0158735EB222}"/>
              </a:ext>
            </a:extLst>
          </p:cNvPr>
          <p:cNvSpPr>
            <a:spLocks noGrp="1" noChangeArrowheads="1"/>
          </p:cNvSpPr>
          <p:nvPr>
            <p:ph type="title"/>
          </p:nvPr>
        </p:nvSpPr>
        <p:spPr/>
        <p:txBody>
          <a:bodyPr/>
          <a:lstStyle/>
          <a:p>
            <a:pPr eaLnBrk="1" hangingPunct="1"/>
            <a:r>
              <a:rPr lang="sl-SI" altLang="sl-SI"/>
              <a:t>Stališča</a:t>
            </a:r>
          </a:p>
        </p:txBody>
      </p:sp>
      <p:sp>
        <p:nvSpPr>
          <p:cNvPr id="107524" name="Rectangle 3">
            <a:extLst>
              <a:ext uri="{FF2B5EF4-FFF2-40B4-BE49-F238E27FC236}">
                <a16:creationId xmlns:a16="http://schemas.microsoft.com/office/drawing/2014/main" id="{12A161CB-3EE0-41DC-B8B6-8D94B619E40B}"/>
              </a:ext>
            </a:extLst>
          </p:cNvPr>
          <p:cNvSpPr>
            <a:spLocks noGrp="1" noChangeArrowheads="1"/>
          </p:cNvSpPr>
          <p:nvPr>
            <p:ph type="body" idx="1"/>
          </p:nvPr>
        </p:nvSpPr>
        <p:spPr/>
        <p:txBody>
          <a:bodyPr/>
          <a:lstStyle/>
          <a:p>
            <a:pPr eaLnBrk="1" hangingPunct="1"/>
            <a:r>
              <a:rPr lang="sl-SI" altLang="sl-SI"/>
              <a:t>Na oblikovanje stališč vplivajo vsi dejavniki, ki vplivajo na oblikovanje človeka kot socialnega bitja – socializacija…</a:t>
            </a:r>
          </a:p>
          <a:p>
            <a:pPr eaLnBrk="1" hangingPunct="1"/>
            <a:r>
              <a:rPr lang="sl-SI" altLang="sl-SI"/>
              <a:t>Kdo vam poskuša spremeniti stališča?</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Ograda številke diapozitiva 5">
            <a:extLst>
              <a:ext uri="{FF2B5EF4-FFF2-40B4-BE49-F238E27FC236}">
                <a16:creationId xmlns:a16="http://schemas.microsoft.com/office/drawing/2014/main" id="{8A2FC13B-FD42-4C5C-A137-FFF65E102B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167F93D-F813-44FE-AC68-EBF3E12DB1F9}" type="slidenum">
              <a:rPr lang="sl-SI" altLang="sl-SI" sz="1400"/>
              <a:pPr>
                <a:spcBef>
                  <a:spcPct val="0"/>
                </a:spcBef>
                <a:buFontTx/>
                <a:buNone/>
              </a:pPr>
              <a:t>103</a:t>
            </a:fld>
            <a:endParaRPr lang="sl-SI" altLang="sl-SI" sz="1400"/>
          </a:p>
        </p:txBody>
      </p:sp>
      <p:sp>
        <p:nvSpPr>
          <p:cNvPr id="108547" name="Rectangle 2">
            <a:extLst>
              <a:ext uri="{FF2B5EF4-FFF2-40B4-BE49-F238E27FC236}">
                <a16:creationId xmlns:a16="http://schemas.microsoft.com/office/drawing/2014/main" id="{635DBE16-E703-4652-B155-426CE9A1F03A}"/>
              </a:ext>
            </a:extLst>
          </p:cNvPr>
          <p:cNvSpPr>
            <a:spLocks noGrp="1" noChangeArrowheads="1"/>
          </p:cNvSpPr>
          <p:nvPr>
            <p:ph type="title"/>
          </p:nvPr>
        </p:nvSpPr>
        <p:spPr/>
        <p:txBody>
          <a:bodyPr/>
          <a:lstStyle/>
          <a:p>
            <a:pPr eaLnBrk="1" hangingPunct="1"/>
            <a:r>
              <a:rPr lang="sl-SI" altLang="sl-SI"/>
              <a:t>Stereotipi</a:t>
            </a:r>
          </a:p>
        </p:txBody>
      </p:sp>
      <p:sp>
        <p:nvSpPr>
          <p:cNvPr id="108548" name="Rectangle 3">
            <a:extLst>
              <a:ext uri="{FF2B5EF4-FFF2-40B4-BE49-F238E27FC236}">
                <a16:creationId xmlns:a16="http://schemas.microsoft.com/office/drawing/2014/main" id="{8BA98D12-EA16-45AB-972C-5D3EBFC61213}"/>
              </a:ext>
            </a:extLst>
          </p:cNvPr>
          <p:cNvSpPr>
            <a:spLocks noGrp="1" noChangeArrowheads="1"/>
          </p:cNvSpPr>
          <p:nvPr>
            <p:ph type="body" idx="1"/>
          </p:nvPr>
        </p:nvSpPr>
        <p:spPr/>
        <p:txBody>
          <a:bodyPr/>
          <a:lstStyle/>
          <a:p>
            <a:pPr eaLnBrk="1" hangingPunct="1"/>
            <a:r>
              <a:rPr lang="sl-SI" altLang="sl-SI"/>
              <a:t>So posplošena pojmovanja (sodbe) o socialnih skupinah in njihovih pripadnikih. Lahko so pozitivni, negativni ali nevtralni, za vse pa je značilno pripisovanje določenih značilnosti vsem pripadnikom skupine in zanemarjanje razlik med posamezniki.</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Ograda številke diapozitiva 5">
            <a:extLst>
              <a:ext uri="{FF2B5EF4-FFF2-40B4-BE49-F238E27FC236}">
                <a16:creationId xmlns:a16="http://schemas.microsoft.com/office/drawing/2014/main" id="{D7E80F8E-980A-43BE-91A7-D12C2B7D7D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6372378-EC74-4348-94C3-5C1BF069817A}" type="slidenum">
              <a:rPr lang="sl-SI" altLang="sl-SI" sz="1400"/>
              <a:pPr>
                <a:spcBef>
                  <a:spcPct val="0"/>
                </a:spcBef>
                <a:buFontTx/>
                <a:buNone/>
              </a:pPr>
              <a:t>104</a:t>
            </a:fld>
            <a:endParaRPr lang="sl-SI" altLang="sl-SI" sz="1400"/>
          </a:p>
        </p:txBody>
      </p:sp>
      <p:sp>
        <p:nvSpPr>
          <p:cNvPr id="109571" name="Rectangle 2">
            <a:extLst>
              <a:ext uri="{FF2B5EF4-FFF2-40B4-BE49-F238E27FC236}">
                <a16:creationId xmlns:a16="http://schemas.microsoft.com/office/drawing/2014/main" id="{9C9555D2-EDC2-461D-861F-0946C512054C}"/>
              </a:ext>
            </a:extLst>
          </p:cNvPr>
          <p:cNvSpPr>
            <a:spLocks noGrp="1" noChangeArrowheads="1"/>
          </p:cNvSpPr>
          <p:nvPr>
            <p:ph type="title"/>
          </p:nvPr>
        </p:nvSpPr>
        <p:spPr/>
        <p:txBody>
          <a:bodyPr/>
          <a:lstStyle/>
          <a:p>
            <a:pPr eaLnBrk="1" hangingPunct="1"/>
            <a:r>
              <a:rPr lang="sl-SI" altLang="sl-SI"/>
              <a:t>Predsodki</a:t>
            </a:r>
          </a:p>
        </p:txBody>
      </p:sp>
      <p:sp>
        <p:nvSpPr>
          <p:cNvPr id="109572" name="Rectangle 3">
            <a:extLst>
              <a:ext uri="{FF2B5EF4-FFF2-40B4-BE49-F238E27FC236}">
                <a16:creationId xmlns:a16="http://schemas.microsoft.com/office/drawing/2014/main" id="{838D2B1D-61F7-41DE-84CA-7DFA3F35D1CC}"/>
              </a:ext>
            </a:extLst>
          </p:cNvPr>
          <p:cNvSpPr>
            <a:spLocks noGrp="1" noChangeArrowheads="1"/>
          </p:cNvSpPr>
          <p:nvPr>
            <p:ph type="body" idx="1"/>
          </p:nvPr>
        </p:nvSpPr>
        <p:spPr/>
        <p:txBody>
          <a:bodyPr/>
          <a:lstStyle/>
          <a:p>
            <a:pPr eaLnBrk="1" hangingPunct="1"/>
            <a:r>
              <a:rPr lang="sl-SI" altLang="sl-SI"/>
              <a:t>So stališča do socialnih skupin, ki niso utemeljena, a jih spremljajo močna čustva in so odporna na spremembe;</a:t>
            </a:r>
          </a:p>
          <a:p>
            <a:pPr eaLnBrk="1" hangingPunct="1"/>
            <a:r>
              <a:rPr lang="sl-SI" altLang="sl-SI"/>
              <a:t>Kot vsa stališča vsebujejo čustveno, dinamično in kognitivno komponento</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Ograda številke diapozitiva 5">
            <a:extLst>
              <a:ext uri="{FF2B5EF4-FFF2-40B4-BE49-F238E27FC236}">
                <a16:creationId xmlns:a16="http://schemas.microsoft.com/office/drawing/2014/main" id="{7E14BFA4-9314-4A47-B196-72F0C7F199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A7B367C-68FA-4AF9-8B63-E107C143EDFF}" type="slidenum">
              <a:rPr lang="sl-SI" altLang="sl-SI" sz="1400"/>
              <a:pPr>
                <a:spcBef>
                  <a:spcPct val="0"/>
                </a:spcBef>
                <a:buFontTx/>
                <a:buNone/>
              </a:pPr>
              <a:t>105</a:t>
            </a:fld>
            <a:endParaRPr lang="sl-SI" altLang="sl-SI" sz="1400"/>
          </a:p>
        </p:txBody>
      </p:sp>
      <p:sp>
        <p:nvSpPr>
          <p:cNvPr id="110595" name="Rectangle 2">
            <a:extLst>
              <a:ext uri="{FF2B5EF4-FFF2-40B4-BE49-F238E27FC236}">
                <a16:creationId xmlns:a16="http://schemas.microsoft.com/office/drawing/2014/main" id="{58CF9B0C-F5FE-49AE-9920-E95DC6198BB3}"/>
              </a:ext>
            </a:extLst>
          </p:cNvPr>
          <p:cNvSpPr>
            <a:spLocks noGrp="1" noChangeArrowheads="1"/>
          </p:cNvSpPr>
          <p:nvPr>
            <p:ph type="title"/>
          </p:nvPr>
        </p:nvSpPr>
        <p:spPr/>
        <p:txBody>
          <a:bodyPr/>
          <a:lstStyle/>
          <a:p>
            <a:pPr eaLnBrk="1" hangingPunct="1"/>
            <a:r>
              <a:rPr lang="sl-SI" altLang="sl-SI"/>
              <a:t>Predsodki</a:t>
            </a:r>
          </a:p>
        </p:txBody>
      </p:sp>
      <p:sp>
        <p:nvSpPr>
          <p:cNvPr id="110596" name="Rectangle 3">
            <a:extLst>
              <a:ext uri="{FF2B5EF4-FFF2-40B4-BE49-F238E27FC236}">
                <a16:creationId xmlns:a16="http://schemas.microsoft.com/office/drawing/2014/main" id="{20E7F3BB-031B-4C1D-B0B9-22A291D0A9C7}"/>
              </a:ext>
            </a:extLst>
          </p:cNvPr>
          <p:cNvSpPr>
            <a:spLocks noGrp="1" noChangeArrowheads="1"/>
          </p:cNvSpPr>
          <p:nvPr>
            <p:ph type="body" idx="1"/>
          </p:nvPr>
        </p:nvSpPr>
        <p:spPr/>
        <p:txBody>
          <a:bodyPr/>
          <a:lstStyle/>
          <a:p>
            <a:pPr eaLnBrk="1" hangingPunct="1"/>
            <a:r>
              <a:rPr lang="sl-SI" altLang="sl-SI"/>
              <a:t>Nanašajo se na pripadnike skupin, do katerih smo ponavadi negativno čustveno naravnani zgolj zaradi njihove skupinske pripadnosti – v primerjavi z drugimi stališči so še posebej zgodaj in avtomatično prevzeti</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3F65DC83-4E6C-4292-8074-80D81FFF4BBB}"/>
              </a:ext>
            </a:extLst>
          </p:cNvPr>
          <p:cNvSpPr>
            <a:spLocks noGrp="1" noChangeArrowheads="1"/>
          </p:cNvSpPr>
          <p:nvPr>
            <p:ph type="title"/>
          </p:nvPr>
        </p:nvSpPr>
        <p:spPr/>
        <p:txBody>
          <a:bodyPr/>
          <a:lstStyle/>
          <a:p>
            <a:r>
              <a:rPr lang="sl-SI" altLang="sl-SI"/>
              <a:t>Vrednote</a:t>
            </a:r>
          </a:p>
        </p:txBody>
      </p:sp>
      <p:sp>
        <p:nvSpPr>
          <p:cNvPr id="111619" name="Rectangle 3">
            <a:extLst>
              <a:ext uri="{FF2B5EF4-FFF2-40B4-BE49-F238E27FC236}">
                <a16:creationId xmlns:a16="http://schemas.microsoft.com/office/drawing/2014/main" id="{13232048-C866-44C2-AE83-46445D36A2B9}"/>
              </a:ext>
            </a:extLst>
          </p:cNvPr>
          <p:cNvSpPr>
            <a:spLocks noGrp="1" noChangeArrowheads="1"/>
          </p:cNvSpPr>
          <p:nvPr>
            <p:ph type="body" idx="1"/>
          </p:nvPr>
        </p:nvSpPr>
        <p:spPr/>
        <p:txBody>
          <a:bodyPr/>
          <a:lstStyle/>
          <a:p>
            <a:r>
              <a:rPr lang="sl-SI" altLang="sl-SI"/>
              <a:t>Vrednote so posplošeni cilji, ki jih cenimo, želimo in se zanje zavzemamo. Sorodne so stališčem, vendar so vedno pozitivne, zaželene, nekaj, za kar se je treba zavzemati.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5F51DD37-53CA-47A7-9B17-30E54B4E6852}"/>
              </a:ext>
            </a:extLst>
          </p:cNvPr>
          <p:cNvSpPr>
            <a:spLocks noGrp="1" noChangeArrowheads="1"/>
          </p:cNvSpPr>
          <p:nvPr>
            <p:ph type="body" idx="1"/>
          </p:nvPr>
        </p:nvSpPr>
        <p:spPr/>
        <p:txBody>
          <a:bodyPr/>
          <a:lstStyle/>
          <a:p>
            <a:pPr>
              <a:buFontTx/>
              <a:buNone/>
            </a:pPr>
            <a:endParaRPr lang="sl-SI" altLang="sl-SI"/>
          </a:p>
          <a:p>
            <a:pPr>
              <a:buFontTx/>
              <a:buNone/>
            </a:pPr>
            <a:endParaRPr lang="sl-SI" altLang="sl-SI"/>
          </a:p>
          <a:p>
            <a:pPr>
              <a:buFontTx/>
              <a:buNone/>
            </a:pPr>
            <a:r>
              <a:rPr lang="sl-SI" altLang="sl-SI" sz="4000" b="1"/>
              <a:t>TEMELJNI DEJAVNIKI RAZVOJA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grada številke diapozitiva 6">
            <a:extLst>
              <a:ext uri="{FF2B5EF4-FFF2-40B4-BE49-F238E27FC236}">
                <a16:creationId xmlns:a16="http://schemas.microsoft.com/office/drawing/2014/main" id="{34F958E1-26D4-4F07-ADE5-D506CEC82B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499E7A0-30A4-47C3-8E11-31D15D1B0E81}" type="slidenum">
              <a:rPr lang="sl-SI" altLang="sl-SI" sz="1400"/>
              <a:pPr>
                <a:spcBef>
                  <a:spcPct val="0"/>
                </a:spcBef>
                <a:buFontTx/>
                <a:buNone/>
              </a:pPr>
              <a:t>12</a:t>
            </a:fld>
            <a:endParaRPr lang="sl-SI" altLang="sl-SI" sz="1400"/>
          </a:p>
        </p:txBody>
      </p:sp>
      <p:sp>
        <p:nvSpPr>
          <p:cNvPr id="15363" name="Rectangle 2">
            <a:extLst>
              <a:ext uri="{FF2B5EF4-FFF2-40B4-BE49-F238E27FC236}">
                <a16:creationId xmlns:a16="http://schemas.microsoft.com/office/drawing/2014/main" id="{6B0FFCF7-A527-4013-ACEC-8700F16AD671}"/>
              </a:ext>
            </a:extLst>
          </p:cNvPr>
          <p:cNvSpPr>
            <a:spLocks noGrp="1" noChangeArrowheads="1"/>
          </p:cNvSpPr>
          <p:nvPr>
            <p:ph type="title"/>
          </p:nvPr>
        </p:nvSpPr>
        <p:spPr/>
        <p:txBody>
          <a:bodyPr/>
          <a:lstStyle/>
          <a:p>
            <a:pPr eaLnBrk="1" hangingPunct="1"/>
            <a:r>
              <a:rPr lang="sl-SI" altLang="sl-SI"/>
              <a:t>Dednost</a:t>
            </a:r>
          </a:p>
        </p:txBody>
      </p:sp>
      <p:sp>
        <p:nvSpPr>
          <p:cNvPr id="15364" name="Rectangle 3">
            <a:extLst>
              <a:ext uri="{FF2B5EF4-FFF2-40B4-BE49-F238E27FC236}">
                <a16:creationId xmlns:a16="http://schemas.microsoft.com/office/drawing/2014/main" id="{137F6FBF-2BA6-4258-9F10-B9CD11A80688}"/>
              </a:ext>
            </a:extLst>
          </p:cNvPr>
          <p:cNvSpPr>
            <a:spLocks noGrp="1" noChangeArrowheads="1"/>
          </p:cNvSpPr>
          <p:nvPr>
            <p:ph type="body" sz="half" idx="1"/>
          </p:nvPr>
        </p:nvSpPr>
        <p:spPr/>
        <p:txBody>
          <a:bodyPr/>
          <a:lstStyle/>
          <a:p>
            <a:pPr eaLnBrk="1" hangingPunct="1"/>
            <a:endParaRPr lang="sl-SI" altLang="sl-SI"/>
          </a:p>
          <a:p>
            <a:pPr eaLnBrk="1" hangingPunct="1"/>
            <a:endParaRPr lang="sl-SI" altLang="sl-SI"/>
          </a:p>
          <a:p>
            <a:pPr eaLnBrk="1" hangingPunct="1"/>
            <a:endParaRPr lang="sl-SI" altLang="sl-SI"/>
          </a:p>
          <a:p>
            <a:pPr eaLnBrk="1" hangingPunct="1"/>
            <a:endParaRPr lang="sl-SI" altLang="sl-SI"/>
          </a:p>
          <a:p>
            <a:pPr eaLnBrk="1" hangingPunct="1">
              <a:buFontTx/>
              <a:buNone/>
            </a:pPr>
            <a:r>
              <a:rPr lang="sl-SI" altLang="sl-SI" sz="4400"/>
              <a:t>   </a:t>
            </a:r>
            <a:r>
              <a:rPr lang="sl-SI" altLang="sl-SI" sz="4400">
                <a:solidFill>
                  <a:schemeClr val="tx2"/>
                </a:solidFill>
              </a:rPr>
              <a:t>Okolje</a:t>
            </a:r>
          </a:p>
        </p:txBody>
      </p:sp>
      <p:sp>
        <p:nvSpPr>
          <p:cNvPr id="15365" name="Rectangle 4">
            <a:extLst>
              <a:ext uri="{FF2B5EF4-FFF2-40B4-BE49-F238E27FC236}">
                <a16:creationId xmlns:a16="http://schemas.microsoft.com/office/drawing/2014/main" id="{2A216EAD-BDA1-450E-A0EF-A54CA65047E1}"/>
              </a:ext>
            </a:extLst>
          </p:cNvPr>
          <p:cNvSpPr>
            <a:spLocks noGrp="1" noChangeArrowheads="1"/>
          </p:cNvSpPr>
          <p:nvPr>
            <p:ph type="body" sz="half" idx="2"/>
          </p:nvPr>
        </p:nvSpPr>
        <p:spPr>
          <a:xfrm>
            <a:off x="4284663" y="1600200"/>
            <a:ext cx="4402137" cy="4525963"/>
          </a:xfrm>
        </p:spPr>
        <p:txBody>
          <a:bodyPr/>
          <a:lstStyle/>
          <a:p>
            <a:pPr eaLnBrk="1" hangingPunct="1"/>
            <a:endParaRPr lang="sl-SI" altLang="sl-SI"/>
          </a:p>
          <a:p>
            <a:pPr eaLnBrk="1" hangingPunct="1"/>
            <a:endParaRPr lang="sl-SI" altLang="sl-SI"/>
          </a:p>
          <a:p>
            <a:pPr eaLnBrk="1" hangingPunct="1"/>
            <a:endParaRPr lang="sl-SI" altLang="sl-SI"/>
          </a:p>
          <a:p>
            <a:pPr eaLnBrk="1" hangingPunct="1"/>
            <a:endParaRPr lang="sl-SI" altLang="sl-SI"/>
          </a:p>
          <a:p>
            <a:pPr eaLnBrk="1" hangingPunct="1">
              <a:buFontTx/>
              <a:buNone/>
            </a:pPr>
            <a:r>
              <a:rPr lang="sl-SI" altLang="sl-SI" sz="4400"/>
              <a:t>  </a:t>
            </a:r>
            <a:r>
              <a:rPr lang="sl-SI" altLang="sl-SI" sz="4400">
                <a:solidFill>
                  <a:schemeClr val="tx2"/>
                </a:solidFill>
              </a:rPr>
              <a:t>Samodejavnost</a:t>
            </a:r>
          </a:p>
        </p:txBody>
      </p:sp>
      <p:sp>
        <p:nvSpPr>
          <p:cNvPr id="15366" name="Line 5">
            <a:extLst>
              <a:ext uri="{FF2B5EF4-FFF2-40B4-BE49-F238E27FC236}">
                <a16:creationId xmlns:a16="http://schemas.microsoft.com/office/drawing/2014/main" id="{4C810874-DC0D-447E-A881-524301C40BCD}"/>
              </a:ext>
            </a:extLst>
          </p:cNvPr>
          <p:cNvSpPr>
            <a:spLocks noChangeShapeType="1"/>
          </p:cNvSpPr>
          <p:nvPr/>
        </p:nvSpPr>
        <p:spPr bwMode="auto">
          <a:xfrm flipV="1">
            <a:off x="1763713" y="1412875"/>
            <a:ext cx="1584325" cy="2303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15367" name="Line 6">
            <a:extLst>
              <a:ext uri="{FF2B5EF4-FFF2-40B4-BE49-F238E27FC236}">
                <a16:creationId xmlns:a16="http://schemas.microsoft.com/office/drawing/2014/main" id="{574EAEEB-34F1-459A-A4D9-C9FAAA78448E}"/>
              </a:ext>
            </a:extLst>
          </p:cNvPr>
          <p:cNvSpPr>
            <a:spLocks noChangeShapeType="1"/>
          </p:cNvSpPr>
          <p:nvPr/>
        </p:nvSpPr>
        <p:spPr bwMode="auto">
          <a:xfrm flipH="1">
            <a:off x="2195513" y="1557338"/>
            <a:ext cx="1439862" cy="2232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15368" name="Line 7">
            <a:extLst>
              <a:ext uri="{FF2B5EF4-FFF2-40B4-BE49-F238E27FC236}">
                <a16:creationId xmlns:a16="http://schemas.microsoft.com/office/drawing/2014/main" id="{AB3CDECC-3ABB-49C4-86D2-AFC65B059EFF}"/>
              </a:ext>
            </a:extLst>
          </p:cNvPr>
          <p:cNvSpPr>
            <a:spLocks noChangeShapeType="1"/>
          </p:cNvSpPr>
          <p:nvPr/>
        </p:nvSpPr>
        <p:spPr bwMode="auto">
          <a:xfrm>
            <a:off x="2843213" y="4005263"/>
            <a:ext cx="1441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15369" name="Line 8">
            <a:extLst>
              <a:ext uri="{FF2B5EF4-FFF2-40B4-BE49-F238E27FC236}">
                <a16:creationId xmlns:a16="http://schemas.microsoft.com/office/drawing/2014/main" id="{F2EEB22F-6D71-4C8D-BED6-ED591E6FBB00}"/>
              </a:ext>
            </a:extLst>
          </p:cNvPr>
          <p:cNvSpPr>
            <a:spLocks noChangeShapeType="1"/>
          </p:cNvSpPr>
          <p:nvPr/>
        </p:nvSpPr>
        <p:spPr bwMode="auto">
          <a:xfrm flipH="1">
            <a:off x="2916238" y="4221163"/>
            <a:ext cx="1439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15370" name="Line 9">
            <a:extLst>
              <a:ext uri="{FF2B5EF4-FFF2-40B4-BE49-F238E27FC236}">
                <a16:creationId xmlns:a16="http://schemas.microsoft.com/office/drawing/2014/main" id="{620AF55C-99DB-414F-A46A-7FF2D3C4E482}"/>
              </a:ext>
            </a:extLst>
          </p:cNvPr>
          <p:cNvSpPr>
            <a:spLocks noChangeShapeType="1"/>
          </p:cNvSpPr>
          <p:nvPr/>
        </p:nvSpPr>
        <p:spPr bwMode="auto">
          <a:xfrm>
            <a:off x="5076825" y="1412875"/>
            <a:ext cx="863600" cy="22320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15371" name="Line 10">
            <a:extLst>
              <a:ext uri="{FF2B5EF4-FFF2-40B4-BE49-F238E27FC236}">
                <a16:creationId xmlns:a16="http://schemas.microsoft.com/office/drawing/2014/main" id="{EC532605-9331-4B62-8BEB-3D119C3D1515}"/>
              </a:ext>
            </a:extLst>
          </p:cNvPr>
          <p:cNvSpPr>
            <a:spLocks noChangeShapeType="1"/>
          </p:cNvSpPr>
          <p:nvPr/>
        </p:nvSpPr>
        <p:spPr bwMode="auto">
          <a:xfrm flipH="1" flipV="1">
            <a:off x="5435600" y="1341438"/>
            <a:ext cx="936625" cy="2303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grada številke diapozitiva 5">
            <a:extLst>
              <a:ext uri="{FF2B5EF4-FFF2-40B4-BE49-F238E27FC236}">
                <a16:creationId xmlns:a16="http://schemas.microsoft.com/office/drawing/2014/main" id="{41788157-24DB-4230-8BE7-990855A26B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0B77AEB-56E3-487C-A24E-BC2DFE28F462}" type="slidenum">
              <a:rPr lang="sl-SI" altLang="sl-SI" sz="1400"/>
              <a:pPr>
                <a:spcBef>
                  <a:spcPct val="0"/>
                </a:spcBef>
                <a:buFontTx/>
                <a:buNone/>
              </a:pPr>
              <a:t>13</a:t>
            </a:fld>
            <a:endParaRPr lang="sl-SI" altLang="sl-SI" sz="1400"/>
          </a:p>
        </p:txBody>
      </p:sp>
      <p:sp>
        <p:nvSpPr>
          <p:cNvPr id="16387" name="Rectangle 2">
            <a:extLst>
              <a:ext uri="{FF2B5EF4-FFF2-40B4-BE49-F238E27FC236}">
                <a16:creationId xmlns:a16="http://schemas.microsoft.com/office/drawing/2014/main" id="{8D859F3B-9C30-47BD-955E-09BCD329EFC3}"/>
              </a:ext>
            </a:extLst>
          </p:cNvPr>
          <p:cNvSpPr>
            <a:spLocks noGrp="1" noChangeArrowheads="1"/>
          </p:cNvSpPr>
          <p:nvPr>
            <p:ph type="title"/>
          </p:nvPr>
        </p:nvSpPr>
        <p:spPr/>
        <p:txBody>
          <a:bodyPr/>
          <a:lstStyle/>
          <a:p>
            <a:pPr eaLnBrk="1" hangingPunct="1"/>
            <a:r>
              <a:rPr lang="sl-SI" altLang="sl-SI"/>
              <a:t>Dednost</a:t>
            </a:r>
          </a:p>
        </p:txBody>
      </p:sp>
      <p:sp>
        <p:nvSpPr>
          <p:cNvPr id="16388" name="Rectangle 3">
            <a:extLst>
              <a:ext uri="{FF2B5EF4-FFF2-40B4-BE49-F238E27FC236}">
                <a16:creationId xmlns:a16="http://schemas.microsoft.com/office/drawing/2014/main" id="{A7C6C659-5D4A-4D77-83B5-DCF4D2327414}"/>
              </a:ext>
            </a:extLst>
          </p:cNvPr>
          <p:cNvSpPr>
            <a:spLocks noGrp="1" noChangeArrowheads="1"/>
          </p:cNvSpPr>
          <p:nvPr>
            <p:ph type="body" idx="1"/>
          </p:nvPr>
        </p:nvSpPr>
        <p:spPr>
          <a:xfrm>
            <a:off x="457200" y="1412875"/>
            <a:ext cx="8229600" cy="5445125"/>
          </a:xfrm>
        </p:spPr>
        <p:txBody>
          <a:bodyPr/>
          <a:lstStyle/>
          <a:p>
            <a:pPr eaLnBrk="1" hangingPunct="1">
              <a:lnSpc>
                <a:spcPct val="90000"/>
              </a:lnSpc>
            </a:pPr>
            <a:r>
              <a:rPr lang="sl-SI" altLang="sl-SI"/>
              <a:t>Ob spočetju se združita ženska in moška spolna celica – vsaka k novemu osebku prispeva po 23 kromosomov;</a:t>
            </a:r>
          </a:p>
          <a:p>
            <a:pPr eaLnBrk="1" hangingPunct="1">
              <a:lnSpc>
                <a:spcPct val="90000"/>
              </a:lnSpc>
            </a:pPr>
            <a:r>
              <a:rPr lang="sl-SI" altLang="sl-SI"/>
              <a:t>Na kromosomih je razvrščenih ogromno število dednih zasnov ali genov;</a:t>
            </a:r>
          </a:p>
          <a:p>
            <a:pPr eaLnBrk="1" hangingPunct="1">
              <a:lnSpc>
                <a:spcPct val="90000"/>
              </a:lnSpc>
            </a:pPr>
            <a:r>
              <a:rPr lang="sl-SI" altLang="sl-SI"/>
              <a:t>Zasnove ali geni vsebujejo informacije, ki pomenijo program za oblikovanje najrazličnejših lastnosti – od telesnih do vedenjskih in duševnih…;</a:t>
            </a:r>
          </a:p>
          <a:p>
            <a:pPr eaLnBrk="1" hangingPunct="1">
              <a:lnSpc>
                <a:spcPct val="90000"/>
              </a:lnSpc>
            </a:pPr>
            <a:r>
              <a:rPr lang="sl-SI" altLang="sl-SI"/>
              <a:t>Delujejo kot potencial za oblikovanje določenih značilnosti;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grada številke diapozitiva 5">
            <a:extLst>
              <a:ext uri="{FF2B5EF4-FFF2-40B4-BE49-F238E27FC236}">
                <a16:creationId xmlns:a16="http://schemas.microsoft.com/office/drawing/2014/main" id="{1BABC4E5-6EC9-49FC-8725-C0EEC99DD71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77E7841-705C-4446-96A0-DFDEE07AF3FD}" type="slidenum">
              <a:rPr lang="sl-SI" altLang="sl-SI" sz="1400"/>
              <a:pPr>
                <a:spcBef>
                  <a:spcPct val="0"/>
                </a:spcBef>
                <a:buFontTx/>
                <a:buNone/>
              </a:pPr>
              <a:t>14</a:t>
            </a:fld>
            <a:endParaRPr lang="sl-SI" altLang="sl-SI" sz="1400"/>
          </a:p>
        </p:txBody>
      </p:sp>
      <p:sp>
        <p:nvSpPr>
          <p:cNvPr id="17411" name="Rectangle 2">
            <a:extLst>
              <a:ext uri="{FF2B5EF4-FFF2-40B4-BE49-F238E27FC236}">
                <a16:creationId xmlns:a16="http://schemas.microsoft.com/office/drawing/2014/main" id="{5E9A5F64-AB73-4D18-9173-A6C19B673EE9}"/>
              </a:ext>
            </a:extLst>
          </p:cNvPr>
          <p:cNvSpPr>
            <a:spLocks noGrp="1" noChangeArrowheads="1"/>
          </p:cNvSpPr>
          <p:nvPr>
            <p:ph type="title"/>
          </p:nvPr>
        </p:nvSpPr>
        <p:spPr/>
        <p:txBody>
          <a:bodyPr/>
          <a:lstStyle/>
          <a:p>
            <a:pPr eaLnBrk="1" hangingPunct="1"/>
            <a:r>
              <a:rPr lang="sl-SI" altLang="sl-SI"/>
              <a:t>Dednost</a:t>
            </a:r>
          </a:p>
        </p:txBody>
      </p:sp>
      <p:sp>
        <p:nvSpPr>
          <p:cNvPr id="17412" name="Rectangle 3">
            <a:extLst>
              <a:ext uri="{FF2B5EF4-FFF2-40B4-BE49-F238E27FC236}">
                <a16:creationId xmlns:a16="http://schemas.microsoft.com/office/drawing/2014/main" id="{C31E20EB-9BFC-41B3-9345-6529303D1B94}"/>
              </a:ext>
            </a:extLst>
          </p:cNvPr>
          <p:cNvSpPr>
            <a:spLocks noGrp="1" noChangeArrowheads="1"/>
          </p:cNvSpPr>
          <p:nvPr>
            <p:ph type="body" idx="1"/>
          </p:nvPr>
        </p:nvSpPr>
        <p:spPr/>
        <p:txBody>
          <a:bodyPr/>
          <a:lstStyle/>
          <a:p>
            <a:pPr eaLnBrk="1" hangingPunct="1"/>
            <a:r>
              <a:rPr lang="sl-SI" altLang="sl-SI"/>
              <a:t>Dednost močno deluje na spol, barvo oči, barvo las, barvo kože, krvno skupino, prstne odtise, telesno zgradbo…</a:t>
            </a:r>
          </a:p>
          <a:p>
            <a:pPr eaLnBrk="1" hangingPunct="1"/>
            <a:r>
              <a:rPr lang="sl-SI" altLang="sl-SI"/>
              <a:t>Nekatere motnje in bolezni so dedne, npr. sladkorna bolezen, hemofilija,…</a:t>
            </a:r>
          </a:p>
          <a:p>
            <a:pPr eaLnBrk="1" hangingPunct="1"/>
            <a:r>
              <a:rPr lang="sl-SI" altLang="sl-SI"/>
              <a:t>Dednost vpliva tudi na osebnostne lastnosti – najbolj na ekstravertiranost, čustveno labilnost, inteligentnost,…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grada številke diapozitiva 5">
            <a:extLst>
              <a:ext uri="{FF2B5EF4-FFF2-40B4-BE49-F238E27FC236}">
                <a16:creationId xmlns:a16="http://schemas.microsoft.com/office/drawing/2014/main" id="{98878CFC-DCEA-4A6A-94CB-8706077821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1727E2D-A448-4E54-A4A2-DDB15B0FD135}" type="slidenum">
              <a:rPr lang="sl-SI" altLang="sl-SI" sz="1400"/>
              <a:pPr>
                <a:spcBef>
                  <a:spcPct val="0"/>
                </a:spcBef>
                <a:buFontTx/>
                <a:buNone/>
              </a:pPr>
              <a:t>15</a:t>
            </a:fld>
            <a:endParaRPr lang="sl-SI" altLang="sl-SI" sz="1400"/>
          </a:p>
        </p:txBody>
      </p:sp>
      <p:sp>
        <p:nvSpPr>
          <p:cNvPr id="18435" name="Rectangle 2">
            <a:extLst>
              <a:ext uri="{FF2B5EF4-FFF2-40B4-BE49-F238E27FC236}">
                <a16:creationId xmlns:a16="http://schemas.microsoft.com/office/drawing/2014/main" id="{8B3477C1-2CAD-4D1A-8203-28ADB1EA9DBE}"/>
              </a:ext>
            </a:extLst>
          </p:cNvPr>
          <p:cNvSpPr>
            <a:spLocks noGrp="1" noChangeArrowheads="1"/>
          </p:cNvSpPr>
          <p:nvPr>
            <p:ph type="title"/>
          </p:nvPr>
        </p:nvSpPr>
        <p:spPr/>
        <p:txBody>
          <a:bodyPr/>
          <a:lstStyle/>
          <a:p>
            <a:pPr eaLnBrk="1" hangingPunct="1"/>
            <a:r>
              <a:rPr lang="sl-SI" altLang="sl-SI"/>
              <a:t>Okolje</a:t>
            </a:r>
          </a:p>
        </p:txBody>
      </p:sp>
      <p:sp>
        <p:nvSpPr>
          <p:cNvPr id="18436" name="Rectangle 3">
            <a:extLst>
              <a:ext uri="{FF2B5EF4-FFF2-40B4-BE49-F238E27FC236}">
                <a16:creationId xmlns:a16="http://schemas.microsoft.com/office/drawing/2014/main" id="{C95B3C5F-6801-4A8D-9DFE-7D63757CD46F}"/>
              </a:ext>
            </a:extLst>
          </p:cNvPr>
          <p:cNvSpPr>
            <a:spLocks noGrp="1" noChangeArrowheads="1"/>
          </p:cNvSpPr>
          <p:nvPr>
            <p:ph type="body" idx="1"/>
          </p:nvPr>
        </p:nvSpPr>
        <p:spPr/>
        <p:txBody>
          <a:bodyPr/>
          <a:lstStyle/>
          <a:p>
            <a:pPr eaLnBrk="1" hangingPunct="1">
              <a:lnSpc>
                <a:spcPct val="90000"/>
              </a:lnSpc>
            </a:pPr>
            <a:r>
              <a:rPr lang="sl-SI" altLang="sl-SI"/>
              <a:t>Med organizmom in okoljem stalno potekajo izmenjave snovi (diha, se hrani, izloča) in informacije (ko se pogovarja, bere,…) – brez tega ne bi mogli preživeti;</a:t>
            </a:r>
          </a:p>
          <a:p>
            <a:pPr eaLnBrk="1" hangingPunct="1">
              <a:lnSpc>
                <a:spcPct val="90000"/>
              </a:lnSpc>
            </a:pPr>
            <a:endParaRPr lang="sl-SI" altLang="sl-SI"/>
          </a:p>
          <a:p>
            <a:pPr eaLnBrk="1" hangingPunct="1">
              <a:lnSpc>
                <a:spcPct val="90000"/>
              </a:lnSpc>
            </a:pPr>
            <a:r>
              <a:rPr lang="sl-SI" altLang="sl-SI"/>
              <a:t>Dražljaji iz okolja posredujejo človeku informacije, ki jih živčni sistem in duševni aparat predelujeta in uravnavata človekovo delovanje na okolje in obratno.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grada številke diapozitiva 5">
            <a:extLst>
              <a:ext uri="{FF2B5EF4-FFF2-40B4-BE49-F238E27FC236}">
                <a16:creationId xmlns:a16="http://schemas.microsoft.com/office/drawing/2014/main" id="{20BC38F1-0DF4-48B6-A156-91E63B77613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A362D7F-CED6-4C96-A27F-79E4A85E8911}" type="slidenum">
              <a:rPr lang="sl-SI" altLang="sl-SI" sz="1400"/>
              <a:pPr>
                <a:spcBef>
                  <a:spcPct val="0"/>
                </a:spcBef>
                <a:buFontTx/>
                <a:buNone/>
              </a:pPr>
              <a:t>16</a:t>
            </a:fld>
            <a:endParaRPr lang="sl-SI" altLang="sl-SI" sz="1400"/>
          </a:p>
        </p:txBody>
      </p:sp>
      <p:sp>
        <p:nvSpPr>
          <p:cNvPr id="19459" name="Rectangle 2">
            <a:extLst>
              <a:ext uri="{FF2B5EF4-FFF2-40B4-BE49-F238E27FC236}">
                <a16:creationId xmlns:a16="http://schemas.microsoft.com/office/drawing/2014/main" id="{DAF4C88A-47E1-4C69-9BF7-938E4881CF41}"/>
              </a:ext>
            </a:extLst>
          </p:cNvPr>
          <p:cNvSpPr>
            <a:spLocks noGrp="1" noChangeArrowheads="1"/>
          </p:cNvSpPr>
          <p:nvPr>
            <p:ph type="title"/>
          </p:nvPr>
        </p:nvSpPr>
        <p:spPr/>
        <p:txBody>
          <a:bodyPr/>
          <a:lstStyle/>
          <a:p>
            <a:pPr eaLnBrk="1" hangingPunct="1"/>
            <a:r>
              <a:rPr lang="sl-SI" altLang="sl-SI"/>
              <a:t>Okolje</a:t>
            </a:r>
          </a:p>
        </p:txBody>
      </p:sp>
      <p:sp>
        <p:nvSpPr>
          <p:cNvPr id="19460" name="Rectangle 3">
            <a:extLst>
              <a:ext uri="{FF2B5EF4-FFF2-40B4-BE49-F238E27FC236}">
                <a16:creationId xmlns:a16="http://schemas.microsoft.com/office/drawing/2014/main" id="{47F3EBDB-4136-4D7C-B36A-170C9F99C0AD}"/>
              </a:ext>
            </a:extLst>
          </p:cNvPr>
          <p:cNvSpPr>
            <a:spLocks noGrp="1" noChangeArrowheads="1"/>
          </p:cNvSpPr>
          <p:nvPr>
            <p:ph type="body" idx="1"/>
          </p:nvPr>
        </p:nvSpPr>
        <p:spPr>
          <a:xfrm>
            <a:off x="457200" y="1268413"/>
            <a:ext cx="8229600" cy="5184775"/>
          </a:xfrm>
        </p:spPr>
        <p:txBody>
          <a:bodyPr/>
          <a:lstStyle/>
          <a:p>
            <a:pPr eaLnBrk="1" hangingPunct="1"/>
            <a:r>
              <a:rPr lang="sl-SI" altLang="sl-SI"/>
              <a:t>Ljudje bolj kot druga bitja vplivamo na okolje – gradimo hiše, ceste, polja,…lahko pride do uničevanja in onesnaževanja narave;</a:t>
            </a:r>
          </a:p>
          <a:p>
            <a:pPr eaLnBrk="1" hangingPunct="1"/>
            <a:endParaRPr lang="sl-SI" altLang="sl-SI"/>
          </a:p>
          <a:p>
            <a:pPr eaLnBrk="1" hangingPunct="1"/>
            <a:r>
              <a:rPr lang="sl-SI" altLang="sl-SI"/>
              <a:t>Razlikujemo med naravnim (fizikalno, biološko) in družbenim (socialnim, kulturnim) okoljem, ki je že človekova tvorba – slednje je najpomembnejše pri razvoju posameznikove duševnosti in osebnosti.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grada številke diapozitiva 5">
            <a:extLst>
              <a:ext uri="{FF2B5EF4-FFF2-40B4-BE49-F238E27FC236}">
                <a16:creationId xmlns:a16="http://schemas.microsoft.com/office/drawing/2014/main" id="{73D47EA7-670F-4DE3-B3EA-170B917CD9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E534301-319B-411A-86F6-125DDB4ED62E}" type="slidenum">
              <a:rPr lang="sl-SI" altLang="sl-SI" sz="1400"/>
              <a:pPr>
                <a:spcBef>
                  <a:spcPct val="0"/>
                </a:spcBef>
                <a:buFontTx/>
                <a:buNone/>
              </a:pPr>
              <a:t>17</a:t>
            </a:fld>
            <a:endParaRPr lang="sl-SI" altLang="sl-SI" sz="1400"/>
          </a:p>
        </p:txBody>
      </p:sp>
      <p:sp>
        <p:nvSpPr>
          <p:cNvPr id="20483" name="Rectangle 2">
            <a:extLst>
              <a:ext uri="{FF2B5EF4-FFF2-40B4-BE49-F238E27FC236}">
                <a16:creationId xmlns:a16="http://schemas.microsoft.com/office/drawing/2014/main" id="{208FF5CF-BDD1-4B0A-83BA-D2DDCE4F447E}"/>
              </a:ext>
            </a:extLst>
          </p:cNvPr>
          <p:cNvSpPr>
            <a:spLocks noGrp="1" noChangeArrowheads="1"/>
          </p:cNvSpPr>
          <p:nvPr>
            <p:ph type="title"/>
          </p:nvPr>
        </p:nvSpPr>
        <p:spPr/>
        <p:txBody>
          <a:bodyPr/>
          <a:lstStyle/>
          <a:p>
            <a:pPr eaLnBrk="1" hangingPunct="1"/>
            <a:r>
              <a:rPr lang="sl-SI" altLang="sl-SI"/>
              <a:t>Okolje</a:t>
            </a:r>
          </a:p>
        </p:txBody>
      </p:sp>
      <p:sp>
        <p:nvSpPr>
          <p:cNvPr id="20484" name="Rectangle 3">
            <a:extLst>
              <a:ext uri="{FF2B5EF4-FFF2-40B4-BE49-F238E27FC236}">
                <a16:creationId xmlns:a16="http://schemas.microsoft.com/office/drawing/2014/main" id="{3902D23C-6AA2-4003-89D6-8FF236704752}"/>
              </a:ext>
            </a:extLst>
          </p:cNvPr>
          <p:cNvSpPr>
            <a:spLocks noGrp="1" noChangeArrowheads="1"/>
          </p:cNvSpPr>
          <p:nvPr>
            <p:ph type="body" idx="1"/>
          </p:nvPr>
        </p:nvSpPr>
        <p:spPr>
          <a:xfrm>
            <a:off x="457200" y="1600200"/>
            <a:ext cx="8229600" cy="4852988"/>
          </a:xfrm>
        </p:spPr>
        <p:txBody>
          <a:bodyPr/>
          <a:lstStyle/>
          <a:p>
            <a:pPr eaLnBrk="1" hangingPunct="1">
              <a:lnSpc>
                <a:spcPct val="90000"/>
              </a:lnSpc>
            </a:pPr>
            <a:r>
              <a:rPr lang="sl-SI" altLang="sl-SI"/>
              <a:t>Od rojstva dalje imajo (običajno) najpomembnejšo vlogo starši in drugi sorodniki; </a:t>
            </a:r>
          </a:p>
          <a:p>
            <a:pPr eaLnBrk="1" hangingPunct="1">
              <a:lnSpc>
                <a:spcPct val="90000"/>
              </a:lnSpc>
            </a:pPr>
            <a:r>
              <a:rPr lang="sl-SI" altLang="sl-SI"/>
              <a:t>ob vstopu v vrtec dobijo pomembno vlogo vzgojitelji; </a:t>
            </a:r>
          </a:p>
          <a:p>
            <a:pPr eaLnBrk="1" hangingPunct="1">
              <a:lnSpc>
                <a:spcPct val="90000"/>
              </a:lnSpc>
            </a:pPr>
            <a:r>
              <a:rPr lang="sl-SI" altLang="sl-SI"/>
              <a:t>ob vstopu v šolo učitelji in vrstniki;</a:t>
            </a:r>
          </a:p>
          <a:p>
            <a:pPr eaLnBrk="1" hangingPunct="1">
              <a:lnSpc>
                <a:spcPct val="90000"/>
              </a:lnSpc>
            </a:pPr>
            <a:r>
              <a:rPr lang="sl-SI" altLang="sl-SI"/>
              <a:t>na delovnem mestu sodelavci;</a:t>
            </a:r>
          </a:p>
          <a:p>
            <a:pPr eaLnBrk="1" hangingPunct="1">
              <a:lnSpc>
                <a:spcPct val="90000"/>
              </a:lnSpc>
            </a:pPr>
            <a:r>
              <a:rPr lang="sl-SI" altLang="sl-SI"/>
              <a:t>Poleg tega vplivajo še razne ustanove, društva, mediji, kulturne stvaritve,…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grada številke diapozitiva 5">
            <a:extLst>
              <a:ext uri="{FF2B5EF4-FFF2-40B4-BE49-F238E27FC236}">
                <a16:creationId xmlns:a16="http://schemas.microsoft.com/office/drawing/2014/main" id="{ED408F56-5CC6-4105-A1C9-07961D2B5E1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1C6BA0C-0392-494A-89D8-36F96874C912}" type="slidenum">
              <a:rPr lang="sl-SI" altLang="sl-SI" sz="1400"/>
              <a:pPr>
                <a:spcBef>
                  <a:spcPct val="0"/>
                </a:spcBef>
                <a:buFontTx/>
                <a:buNone/>
              </a:pPr>
              <a:t>18</a:t>
            </a:fld>
            <a:endParaRPr lang="sl-SI" altLang="sl-SI" sz="1400"/>
          </a:p>
        </p:txBody>
      </p:sp>
      <p:sp>
        <p:nvSpPr>
          <p:cNvPr id="21507" name="Rectangle 2">
            <a:extLst>
              <a:ext uri="{FF2B5EF4-FFF2-40B4-BE49-F238E27FC236}">
                <a16:creationId xmlns:a16="http://schemas.microsoft.com/office/drawing/2014/main" id="{FAA7B74A-0E18-4459-B8F5-ED1FE143E087}"/>
              </a:ext>
            </a:extLst>
          </p:cNvPr>
          <p:cNvSpPr>
            <a:spLocks noGrp="1" noChangeArrowheads="1"/>
          </p:cNvSpPr>
          <p:nvPr>
            <p:ph type="title"/>
          </p:nvPr>
        </p:nvSpPr>
        <p:spPr/>
        <p:txBody>
          <a:bodyPr/>
          <a:lstStyle/>
          <a:p>
            <a:pPr eaLnBrk="1" hangingPunct="1"/>
            <a:r>
              <a:rPr lang="sl-SI" altLang="sl-SI"/>
              <a:t>Samodejavnost</a:t>
            </a:r>
          </a:p>
        </p:txBody>
      </p:sp>
      <p:sp>
        <p:nvSpPr>
          <p:cNvPr id="21508" name="Rectangle 3">
            <a:extLst>
              <a:ext uri="{FF2B5EF4-FFF2-40B4-BE49-F238E27FC236}">
                <a16:creationId xmlns:a16="http://schemas.microsoft.com/office/drawing/2014/main" id="{020F39B9-4567-4887-A21E-2847FE7DF4A0}"/>
              </a:ext>
            </a:extLst>
          </p:cNvPr>
          <p:cNvSpPr>
            <a:spLocks noGrp="1" noChangeArrowheads="1"/>
          </p:cNvSpPr>
          <p:nvPr>
            <p:ph type="body" idx="1"/>
          </p:nvPr>
        </p:nvSpPr>
        <p:spPr/>
        <p:txBody>
          <a:bodyPr/>
          <a:lstStyle/>
          <a:p>
            <a:pPr eaLnBrk="1" hangingPunct="1"/>
            <a:r>
              <a:rPr lang="sl-SI" altLang="sl-SI"/>
              <a:t>Človek zavestno uravnava svoje delovanje in deluje na osnovi lastne volje, lastnih zavestnih pobud in namer;</a:t>
            </a:r>
          </a:p>
          <a:p>
            <a:pPr eaLnBrk="1" hangingPunct="1"/>
            <a:endParaRPr lang="sl-SI" altLang="sl-SI"/>
          </a:p>
          <a:p>
            <a:pPr eaLnBrk="1" hangingPunct="1"/>
            <a:r>
              <a:rPr lang="sl-SI" altLang="sl-SI"/>
              <a:t>Samodejavnost se kaže v vsakdanjih zavestnih odločitvah in namerah;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grada številke diapozitiva 5">
            <a:extLst>
              <a:ext uri="{FF2B5EF4-FFF2-40B4-BE49-F238E27FC236}">
                <a16:creationId xmlns:a16="http://schemas.microsoft.com/office/drawing/2014/main" id="{76F00BAF-2D11-4109-8737-5A720A1E97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48D9DF4-DCF7-42DA-842B-A45C34377556}" type="slidenum">
              <a:rPr lang="sl-SI" altLang="sl-SI" sz="1400"/>
              <a:pPr>
                <a:spcBef>
                  <a:spcPct val="0"/>
                </a:spcBef>
                <a:buFontTx/>
                <a:buNone/>
              </a:pPr>
              <a:t>19</a:t>
            </a:fld>
            <a:endParaRPr lang="sl-SI" altLang="sl-SI" sz="1400"/>
          </a:p>
        </p:txBody>
      </p:sp>
      <p:sp>
        <p:nvSpPr>
          <p:cNvPr id="22531" name="Rectangle 2">
            <a:extLst>
              <a:ext uri="{FF2B5EF4-FFF2-40B4-BE49-F238E27FC236}">
                <a16:creationId xmlns:a16="http://schemas.microsoft.com/office/drawing/2014/main" id="{169B5E9F-A824-460B-BC3E-2FBD44B4B277}"/>
              </a:ext>
            </a:extLst>
          </p:cNvPr>
          <p:cNvSpPr>
            <a:spLocks noGrp="1" noChangeArrowheads="1"/>
          </p:cNvSpPr>
          <p:nvPr>
            <p:ph type="title"/>
          </p:nvPr>
        </p:nvSpPr>
        <p:spPr/>
        <p:txBody>
          <a:bodyPr/>
          <a:lstStyle/>
          <a:p>
            <a:pPr eaLnBrk="1" hangingPunct="1"/>
            <a:r>
              <a:rPr lang="sl-SI" altLang="sl-SI"/>
              <a:t>Samodejavnost</a:t>
            </a:r>
          </a:p>
        </p:txBody>
      </p:sp>
      <p:sp>
        <p:nvSpPr>
          <p:cNvPr id="22532" name="Rectangle 3">
            <a:extLst>
              <a:ext uri="{FF2B5EF4-FFF2-40B4-BE49-F238E27FC236}">
                <a16:creationId xmlns:a16="http://schemas.microsoft.com/office/drawing/2014/main" id="{DCB30BFC-BDE3-4264-AE4E-C4569E7C735F}"/>
              </a:ext>
            </a:extLst>
          </p:cNvPr>
          <p:cNvSpPr>
            <a:spLocks noGrp="1" noChangeArrowheads="1"/>
          </p:cNvSpPr>
          <p:nvPr>
            <p:ph type="body" idx="1"/>
          </p:nvPr>
        </p:nvSpPr>
        <p:spPr/>
        <p:txBody>
          <a:bodyPr/>
          <a:lstStyle/>
          <a:p>
            <a:pPr eaLnBrk="1" hangingPunct="1">
              <a:lnSpc>
                <a:spcPct val="80000"/>
              </a:lnSpc>
            </a:pPr>
            <a:r>
              <a:rPr lang="sl-SI" altLang="sl-SI"/>
              <a:t>Vsakodnevno se odločamo, kaj bomo jedli, kako se bomo oblekli…</a:t>
            </a:r>
          </a:p>
          <a:p>
            <a:pPr eaLnBrk="1" hangingPunct="1">
              <a:lnSpc>
                <a:spcPct val="80000"/>
              </a:lnSpc>
            </a:pPr>
            <a:endParaRPr lang="sl-SI" altLang="sl-SI"/>
          </a:p>
          <a:p>
            <a:pPr eaLnBrk="1" hangingPunct="1">
              <a:lnSpc>
                <a:spcPct val="80000"/>
              </a:lnSpc>
            </a:pPr>
            <a:r>
              <a:rPr lang="sl-SI" altLang="sl-SI"/>
              <a:t>Posebno pomembne so tiste odločitve, pri katerih se odločamo o življenjsko pomembnih stvareh – šolanje, študij, poklic, izbira partnerja, poroka,…</a:t>
            </a:r>
          </a:p>
          <a:p>
            <a:pPr eaLnBrk="1" hangingPunct="1">
              <a:lnSpc>
                <a:spcPct val="80000"/>
              </a:lnSpc>
            </a:pPr>
            <a:endParaRPr lang="sl-SI" altLang="sl-SI"/>
          </a:p>
          <a:p>
            <a:pPr eaLnBrk="1" hangingPunct="1">
              <a:lnSpc>
                <a:spcPct val="80000"/>
              </a:lnSpc>
            </a:pPr>
            <a:r>
              <a:rPr lang="sl-SI" altLang="sl-SI"/>
              <a:t>Posebno vrednost ima samostojno odločanje – vpliva na predstave o lastni učinkovitosti in povečuje samospoštovanje.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B8DEACC0-752F-4035-9015-7173F0ED057D}"/>
              </a:ext>
            </a:extLst>
          </p:cNvPr>
          <p:cNvSpPr>
            <a:spLocks noGrp="1" noChangeArrowheads="1"/>
          </p:cNvSpPr>
          <p:nvPr>
            <p:ph type="body" idx="1"/>
          </p:nvPr>
        </p:nvSpPr>
        <p:spPr/>
        <p:txBody>
          <a:bodyPr/>
          <a:lstStyle/>
          <a:p>
            <a:pPr>
              <a:buFontTx/>
              <a:buNone/>
            </a:pPr>
            <a:endParaRPr lang="sl-SI" altLang="sl-SI"/>
          </a:p>
          <a:p>
            <a:pPr>
              <a:buFontTx/>
              <a:buNone/>
            </a:pPr>
            <a:endParaRPr lang="sl-SI" altLang="sl-SI"/>
          </a:p>
          <a:p>
            <a:pPr algn="ctr">
              <a:buFontTx/>
              <a:buNone/>
            </a:pPr>
            <a:r>
              <a:rPr lang="sl-SI" altLang="sl-SI" sz="3600" b="1"/>
              <a:t>UVOD V PSIHOLOGIJO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grada številke diapozitiva 5">
            <a:extLst>
              <a:ext uri="{FF2B5EF4-FFF2-40B4-BE49-F238E27FC236}">
                <a16:creationId xmlns:a16="http://schemas.microsoft.com/office/drawing/2014/main" id="{87A62502-DC70-4A4F-BF5F-68F559C95D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711F828-CDC3-46BB-8FA6-32F2D66F8FC7}" type="slidenum">
              <a:rPr lang="sl-SI" altLang="sl-SI" sz="1400"/>
              <a:pPr>
                <a:spcBef>
                  <a:spcPct val="0"/>
                </a:spcBef>
                <a:buFontTx/>
                <a:buNone/>
              </a:pPr>
              <a:t>20</a:t>
            </a:fld>
            <a:endParaRPr lang="sl-SI" altLang="sl-SI" sz="1400"/>
          </a:p>
        </p:txBody>
      </p:sp>
      <p:sp>
        <p:nvSpPr>
          <p:cNvPr id="23555" name="Rectangle 2">
            <a:extLst>
              <a:ext uri="{FF2B5EF4-FFF2-40B4-BE49-F238E27FC236}">
                <a16:creationId xmlns:a16="http://schemas.microsoft.com/office/drawing/2014/main" id="{D99749D2-7916-4EBC-9C91-C9A6625B027D}"/>
              </a:ext>
            </a:extLst>
          </p:cNvPr>
          <p:cNvSpPr>
            <a:spLocks noGrp="1" noChangeArrowheads="1"/>
          </p:cNvSpPr>
          <p:nvPr>
            <p:ph type="title"/>
          </p:nvPr>
        </p:nvSpPr>
        <p:spPr/>
        <p:txBody>
          <a:bodyPr/>
          <a:lstStyle/>
          <a:p>
            <a:pPr eaLnBrk="1" hangingPunct="1"/>
            <a:r>
              <a:rPr lang="sl-SI" altLang="sl-SI"/>
              <a:t>Sovplivanje - interakcija</a:t>
            </a:r>
          </a:p>
        </p:txBody>
      </p:sp>
      <p:sp>
        <p:nvSpPr>
          <p:cNvPr id="23556" name="Rectangle 3">
            <a:extLst>
              <a:ext uri="{FF2B5EF4-FFF2-40B4-BE49-F238E27FC236}">
                <a16:creationId xmlns:a16="http://schemas.microsoft.com/office/drawing/2014/main" id="{9474C61F-3EC9-40A5-8CC8-0E31CC983ED1}"/>
              </a:ext>
            </a:extLst>
          </p:cNvPr>
          <p:cNvSpPr>
            <a:spLocks noGrp="1" noChangeArrowheads="1"/>
          </p:cNvSpPr>
          <p:nvPr>
            <p:ph type="body" idx="1"/>
          </p:nvPr>
        </p:nvSpPr>
        <p:spPr/>
        <p:txBody>
          <a:bodyPr/>
          <a:lstStyle/>
          <a:p>
            <a:pPr eaLnBrk="1" hangingPunct="1">
              <a:lnSpc>
                <a:spcPct val="90000"/>
              </a:lnSpc>
            </a:pPr>
            <a:r>
              <a:rPr lang="sl-SI" altLang="sl-SI" sz="2400"/>
              <a:t>Dednost, okolje in samodejvanost na človekov razvoj vplivajo interaktivno – to pomeni, da vpliv enega dejavnika sodoloča, kakšen bo učinek drugega;</a:t>
            </a:r>
          </a:p>
          <a:p>
            <a:pPr eaLnBrk="1" hangingPunct="1">
              <a:lnSpc>
                <a:spcPct val="90000"/>
              </a:lnSpc>
            </a:pPr>
            <a:endParaRPr lang="sl-SI" altLang="sl-SI" sz="2400"/>
          </a:p>
          <a:p>
            <a:pPr eaLnBrk="1" hangingPunct="1">
              <a:lnSpc>
                <a:spcPct val="90000"/>
              </a:lnSpc>
              <a:buFontTx/>
              <a:buNone/>
            </a:pPr>
            <a:r>
              <a:rPr lang="sl-SI" altLang="sl-SI"/>
              <a:t>Enake dedne zasnove se različno izrazijo:</a:t>
            </a:r>
            <a:r>
              <a:rPr lang="sl-SI" altLang="sl-SI" sz="2400"/>
              <a:t>  </a:t>
            </a:r>
          </a:p>
          <a:p>
            <a:pPr eaLnBrk="1" hangingPunct="1">
              <a:lnSpc>
                <a:spcPct val="90000"/>
              </a:lnSpc>
            </a:pPr>
            <a:endParaRPr lang="sl-SI" altLang="sl-SI" sz="2400"/>
          </a:p>
          <a:p>
            <a:pPr eaLnBrk="1" hangingPunct="1">
              <a:lnSpc>
                <a:spcPct val="90000"/>
              </a:lnSpc>
            </a:pPr>
            <a:r>
              <a:rPr lang="sl-SI" altLang="sl-SI" sz="2400"/>
              <a:t>Pri posamezniku, ki odrašča ob ugodnih spodbudah iz okolja in se samostojno odloča o svojih dejanjih,</a:t>
            </a:r>
          </a:p>
          <a:p>
            <a:pPr eaLnBrk="1" hangingPunct="1">
              <a:lnSpc>
                <a:spcPct val="90000"/>
              </a:lnSpc>
            </a:pPr>
            <a:endParaRPr lang="sl-SI" altLang="sl-SI" sz="2400"/>
          </a:p>
          <a:p>
            <a:pPr eaLnBrk="1" hangingPunct="1">
              <a:lnSpc>
                <a:spcPct val="90000"/>
              </a:lnSpc>
            </a:pPr>
            <a:r>
              <a:rPr lang="sl-SI" altLang="sl-SI" sz="2400"/>
              <a:t>Pri posamezniku, ki ga okolica ne podpira in se ni sposoben samostojno odločati ali nima možnosti za to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številke diapozitiva 6">
            <a:extLst>
              <a:ext uri="{FF2B5EF4-FFF2-40B4-BE49-F238E27FC236}">
                <a16:creationId xmlns:a16="http://schemas.microsoft.com/office/drawing/2014/main" id="{2CEBBC16-83B8-4F74-9C48-44DFCED492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68C8DE3-4862-4C6D-BB57-2D28E7A6F926}" type="slidenum">
              <a:rPr lang="sl-SI" altLang="sl-SI" sz="1400"/>
              <a:pPr>
                <a:spcBef>
                  <a:spcPct val="0"/>
                </a:spcBef>
                <a:buFontTx/>
                <a:buNone/>
              </a:pPr>
              <a:t>21</a:t>
            </a:fld>
            <a:endParaRPr lang="sl-SI" altLang="sl-SI" sz="1400"/>
          </a:p>
        </p:txBody>
      </p:sp>
      <p:sp>
        <p:nvSpPr>
          <p:cNvPr id="24579" name="Rectangle 2">
            <a:extLst>
              <a:ext uri="{FF2B5EF4-FFF2-40B4-BE49-F238E27FC236}">
                <a16:creationId xmlns:a16="http://schemas.microsoft.com/office/drawing/2014/main" id="{D637BCD9-53D3-47D0-AEE0-11C7594AB04A}"/>
              </a:ext>
            </a:extLst>
          </p:cNvPr>
          <p:cNvSpPr>
            <a:spLocks noGrp="1" noChangeArrowheads="1"/>
          </p:cNvSpPr>
          <p:nvPr>
            <p:ph type="title"/>
          </p:nvPr>
        </p:nvSpPr>
        <p:spPr/>
        <p:txBody>
          <a:bodyPr/>
          <a:lstStyle/>
          <a:p>
            <a:pPr eaLnBrk="1" hangingPunct="1"/>
            <a:r>
              <a:rPr lang="sl-SI" altLang="sl-SI"/>
              <a:t>Raziskave dvojčkov</a:t>
            </a:r>
          </a:p>
        </p:txBody>
      </p:sp>
      <p:sp>
        <p:nvSpPr>
          <p:cNvPr id="24580" name="Rectangle 3">
            <a:extLst>
              <a:ext uri="{FF2B5EF4-FFF2-40B4-BE49-F238E27FC236}">
                <a16:creationId xmlns:a16="http://schemas.microsoft.com/office/drawing/2014/main" id="{7F897C88-A96E-4AEC-A5D5-DA3EC814A62A}"/>
              </a:ext>
            </a:extLst>
          </p:cNvPr>
          <p:cNvSpPr>
            <a:spLocks noGrp="1" noChangeArrowheads="1"/>
          </p:cNvSpPr>
          <p:nvPr>
            <p:ph type="body" sz="half" idx="1"/>
          </p:nvPr>
        </p:nvSpPr>
        <p:spPr>
          <a:xfrm>
            <a:off x="457200" y="1600200"/>
            <a:ext cx="4038600" cy="1684338"/>
          </a:xfrm>
        </p:spPr>
        <p:txBody>
          <a:bodyPr/>
          <a:lstStyle/>
          <a:p>
            <a:pPr eaLnBrk="1" hangingPunct="1"/>
            <a:r>
              <a:rPr lang="sl-SI" altLang="sl-SI"/>
              <a:t>Enojajčni dvojčki (ED) – enake dedne zasnove</a:t>
            </a:r>
          </a:p>
          <a:p>
            <a:pPr eaLnBrk="1" hangingPunct="1"/>
            <a:endParaRPr lang="sl-SI" altLang="sl-SI"/>
          </a:p>
        </p:txBody>
      </p:sp>
      <p:sp>
        <p:nvSpPr>
          <p:cNvPr id="24581" name="Rectangle 4">
            <a:extLst>
              <a:ext uri="{FF2B5EF4-FFF2-40B4-BE49-F238E27FC236}">
                <a16:creationId xmlns:a16="http://schemas.microsoft.com/office/drawing/2014/main" id="{4A19352B-78BD-4CA4-8187-62AF156048C8}"/>
              </a:ext>
            </a:extLst>
          </p:cNvPr>
          <p:cNvSpPr>
            <a:spLocks noGrp="1" noChangeArrowheads="1"/>
          </p:cNvSpPr>
          <p:nvPr>
            <p:ph type="body" sz="half" idx="2"/>
          </p:nvPr>
        </p:nvSpPr>
        <p:spPr>
          <a:xfrm>
            <a:off x="4648200" y="1600200"/>
            <a:ext cx="4038600" cy="1684338"/>
          </a:xfrm>
        </p:spPr>
        <p:txBody>
          <a:bodyPr/>
          <a:lstStyle/>
          <a:p>
            <a:pPr eaLnBrk="1" hangingPunct="1"/>
            <a:r>
              <a:rPr lang="sl-SI" altLang="sl-SI"/>
              <a:t>Dvojajčni dvojčki (DD) – različne dedne zasnove</a:t>
            </a:r>
          </a:p>
        </p:txBody>
      </p:sp>
      <p:sp>
        <p:nvSpPr>
          <p:cNvPr id="24582" name="Text Box 5">
            <a:extLst>
              <a:ext uri="{FF2B5EF4-FFF2-40B4-BE49-F238E27FC236}">
                <a16:creationId xmlns:a16="http://schemas.microsoft.com/office/drawing/2014/main" id="{02A1CD09-974B-43A9-AC0D-03B828E6D618}"/>
              </a:ext>
            </a:extLst>
          </p:cNvPr>
          <p:cNvSpPr txBox="1">
            <a:spLocks noChangeArrowheads="1"/>
          </p:cNvSpPr>
          <p:nvPr/>
        </p:nvSpPr>
        <p:spPr bwMode="auto">
          <a:xfrm>
            <a:off x="2268538" y="3573463"/>
            <a:ext cx="4679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sl-SI" altLang="sl-SI" sz="1800"/>
          </a:p>
        </p:txBody>
      </p:sp>
      <p:sp>
        <p:nvSpPr>
          <p:cNvPr id="24583" name="Text Box 6">
            <a:extLst>
              <a:ext uri="{FF2B5EF4-FFF2-40B4-BE49-F238E27FC236}">
                <a16:creationId xmlns:a16="http://schemas.microsoft.com/office/drawing/2014/main" id="{D07F0B2C-A513-4E02-9180-E05FD88BDFDF}"/>
              </a:ext>
            </a:extLst>
          </p:cNvPr>
          <p:cNvSpPr txBox="1">
            <a:spLocks noChangeArrowheads="1"/>
          </p:cNvSpPr>
          <p:nvPr/>
        </p:nvSpPr>
        <p:spPr bwMode="auto">
          <a:xfrm>
            <a:off x="2627313" y="3500438"/>
            <a:ext cx="3333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l-SI" altLang="sl-SI" sz="3600"/>
              <a:t>Podobno okolje</a:t>
            </a:r>
          </a:p>
        </p:txBody>
      </p:sp>
      <p:sp>
        <p:nvSpPr>
          <p:cNvPr id="24584" name="Line 7">
            <a:extLst>
              <a:ext uri="{FF2B5EF4-FFF2-40B4-BE49-F238E27FC236}">
                <a16:creationId xmlns:a16="http://schemas.microsoft.com/office/drawing/2014/main" id="{A86EACCA-B786-4CB9-B6C8-F05B8CE2AE1B}"/>
              </a:ext>
            </a:extLst>
          </p:cNvPr>
          <p:cNvSpPr>
            <a:spLocks noChangeShapeType="1"/>
          </p:cNvSpPr>
          <p:nvPr/>
        </p:nvSpPr>
        <p:spPr bwMode="auto">
          <a:xfrm>
            <a:off x="2339975" y="2852738"/>
            <a:ext cx="792163"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24585" name="Line 8">
            <a:extLst>
              <a:ext uri="{FF2B5EF4-FFF2-40B4-BE49-F238E27FC236}">
                <a16:creationId xmlns:a16="http://schemas.microsoft.com/office/drawing/2014/main" id="{95A02943-2DF0-43E4-834B-3D752786C822}"/>
              </a:ext>
            </a:extLst>
          </p:cNvPr>
          <p:cNvSpPr>
            <a:spLocks noChangeShapeType="1"/>
          </p:cNvSpPr>
          <p:nvPr/>
        </p:nvSpPr>
        <p:spPr bwMode="auto">
          <a:xfrm flipH="1">
            <a:off x="4859338" y="2924175"/>
            <a:ext cx="576262" cy="4333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24586" name="Line 9">
            <a:extLst>
              <a:ext uri="{FF2B5EF4-FFF2-40B4-BE49-F238E27FC236}">
                <a16:creationId xmlns:a16="http://schemas.microsoft.com/office/drawing/2014/main" id="{3F9BC13E-4B61-4C1D-9562-211DC5EDF02F}"/>
              </a:ext>
            </a:extLst>
          </p:cNvPr>
          <p:cNvSpPr>
            <a:spLocks noChangeShapeType="1"/>
          </p:cNvSpPr>
          <p:nvPr/>
        </p:nvSpPr>
        <p:spPr bwMode="auto">
          <a:xfrm>
            <a:off x="4067175" y="4149725"/>
            <a:ext cx="0"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24587" name="Text Box 10">
            <a:extLst>
              <a:ext uri="{FF2B5EF4-FFF2-40B4-BE49-F238E27FC236}">
                <a16:creationId xmlns:a16="http://schemas.microsoft.com/office/drawing/2014/main" id="{CD015154-23AE-41B9-927C-06B3E6C50E1E}"/>
              </a:ext>
            </a:extLst>
          </p:cNvPr>
          <p:cNvSpPr txBox="1">
            <a:spLocks noChangeArrowheads="1"/>
          </p:cNvSpPr>
          <p:nvPr/>
        </p:nvSpPr>
        <p:spPr bwMode="auto">
          <a:xfrm>
            <a:off x="1116013" y="4843463"/>
            <a:ext cx="67691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l-SI" altLang="sl-SI" sz="2400"/>
              <a:t>Lastnosti, po katerih se bodo DD razlikovali, so različne zaradi razlike v njihovih dednih zasnovah; razlike pri ED v podobnem okolju pa so posledica delovanja vplivov okolja ter samodejavnosti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D8E9B7D-B5B7-4F4A-B859-60BDDDE41169}"/>
              </a:ext>
            </a:extLst>
          </p:cNvPr>
          <p:cNvSpPr>
            <a:spLocks noGrp="1" noChangeArrowheads="1"/>
          </p:cNvSpPr>
          <p:nvPr>
            <p:ph type="title"/>
          </p:nvPr>
        </p:nvSpPr>
        <p:spPr/>
        <p:txBody>
          <a:bodyPr/>
          <a:lstStyle/>
          <a:p>
            <a:endParaRPr lang="sl-SI" altLang="sl-SI"/>
          </a:p>
        </p:txBody>
      </p:sp>
      <p:sp>
        <p:nvSpPr>
          <p:cNvPr id="25603" name="Rectangle 3">
            <a:extLst>
              <a:ext uri="{FF2B5EF4-FFF2-40B4-BE49-F238E27FC236}">
                <a16:creationId xmlns:a16="http://schemas.microsoft.com/office/drawing/2014/main" id="{48C10C10-6E20-4E17-B4F9-361E0B59D540}"/>
              </a:ext>
            </a:extLst>
          </p:cNvPr>
          <p:cNvSpPr>
            <a:spLocks noGrp="1" noChangeArrowheads="1"/>
          </p:cNvSpPr>
          <p:nvPr>
            <p:ph type="body" idx="1"/>
          </p:nvPr>
        </p:nvSpPr>
        <p:spPr/>
        <p:txBody>
          <a:bodyPr/>
          <a:lstStyle/>
          <a:p>
            <a:pPr>
              <a:buFontTx/>
              <a:buNone/>
            </a:pPr>
            <a:endParaRPr lang="sl-SI" altLang="sl-SI"/>
          </a:p>
          <a:p>
            <a:pPr>
              <a:buFontTx/>
              <a:buNone/>
            </a:pPr>
            <a:endParaRPr lang="sl-SI" altLang="sl-SI"/>
          </a:p>
          <a:p>
            <a:pPr algn="ctr">
              <a:buFontTx/>
              <a:buNone/>
            </a:pPr>
            <a:r>
              <a:rPr lang="sl-SI" altLang="sl-SI" sz="3600" b="1"/>
              <a:t>DUŠEVNI PROCESI – SPOZNAVNI (KOGNITIVNI) PROCESI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grada številke diapozitiva 5">
            <a:extLst>
              <a:ext uri="{FF2B5EF4-FFF2-40B4-BE49-F238E27FC236}">
                <a16:creationId xmlns:a16="http://schemas.microsoft.com/office/drawing/2014/main" id="{CCED8B8D-6603-4B92-8C64-B9D65BA697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90D7953-800E-4877-902B-D219C136971B}" type="slidenum">
              <a:rPr lang="sl-SI" altLang="sl-SI" sz="1400"/>
              <a:pPr>
                <a:spcBef>
                  <a:spcPct val="0"/>
                </a:spcBef>
                <a:buFontTx/>
                <a:buNone/>
              </a:pPr>
              <a:t>23</a:t>
            </a:fld>
            <a:endParaRPr lang="sl-SI" altLang="sl-SI" sz="1400"/>
          </a:p>
        </p:txBody>
      </p:sp>
      <p:sp>
        <p:nvSpPr>
          <p:cNvPr id="26627" name="Rectangle 2">
            <a:extLst>
              <a:ext uri="{FF2B5EF4-FFF2-40B4-BE49-F238E27FC236}">
                <a16:creationId xmlns:a16="http://schemas.microsoft.com/office/drawing/2014/main" id="{F9BF30C3-C23C-458A-8594-3058BD281372}"/>
              </a:ext>
            </a:extLst>
          </p:cNvPr>
          <p:cNvSpPr>
            <a:spLocks noGrp="1" noChangeArrowheads="1"/>
          </p:cNvSpPr>
          <p:nvPr>
            <p:ph type="title"/>
          </p:nvPr>
        </p:nvSpPr>
        <p:spPr/>
        <p:txBody>
          <a:bodyPr/>
          <a:lstStyle/>
          <a:p>
            <a:pPr eaLnBrk="1" hangingPunct="1"/>
            <a:r>
              <a:rPr lang="sl-SI" altLang="sl-SI"/>
              <a:t>Zaznavanje</a:t>
            </a:r>
          </a:p>
        </p:txBody>
      </p:sp>
      <p:sp>
        <p:nvSpPr>
          <p:cNvPr id="26628" name="Rectangle 3">
            <a:extLst>
              <a:ext uri="{FF2B5EF4-FFF2-40B4-BE49-F238E27FC236}">
                <a16:creationId xmlns:a16="http://schemas.microsoft.com/office/drawing/2014/main" id="{A2F2AC3A-B054-425E-B5AF-2AC8674A42AD}"/>
              </a:ext>
            </a:extLst>
          </p:cNvPr>
          <p:cNvSpPr>
            <a:spLocks noGrp="1" noChangeArrowheads="1"/>
          </p:cNvSpPr>
          <p:nvPr>
            <p:ph type="body" idx="1"/>
          </p:nvPr>
        </p:nvSpPr>
        <p:spPr/>
        <p:txBody>
          <a:bodyPr/>
          <a:lstStyle/>
          <a:p>
            <a:pPr eaLnBrk="1" hangingPunct="1">
              <a:buFontTx/>
              <a:buNone/>
            </a:pPr>
            <a:r>
              <a:rPr lang="sl-SI" altLang="sl-SI" sz="2800"/>
              <a:t>občutenje in zaznavanje omogočata</a:t>
            </a:r>
          </a:p>
          <a:p>
            <a:pPr eaLnBrk="1" hangingPunct="1">
              <a:buFontTx/>
              <a:buNone/>
            </a:pPr>
            <a:r>
              <a:rPr lang="sl-SI" altLang="sl-SI" sz="2800"/>
              <a:t>povezavo med živim bitjem in njegovim</a:t>
            </a:r>
          </a:p>
          <a:p>
            <a:pPr eaLnBrk="1" hangingPunct="1">
              <a:buFontTx/>
              <a:buNone/>
            </a:pPr>
            <a:r>
              <a:rPr lang="sl-SI" altLang="sl-SI" sz="2800"/>
              <a:t>okoljem</a:t>
            </a:r>
          </a:p>
          <a:p>
            <a:pPr eaLnBrk="1" hangingPunct="1">
              <a:buFontTx/>
              <a:buNone/>
            </a:pPr>
            <a:endParaRPr lang="sl-SI" altLang="sl-SI" sz="2800"/>
          </a:p>
          <a:p>
            <a:pPr eaLnBrk="1" hangingPunct="1"/>
            <a:endParaRPr lang="sl-SI" altLang="sl-SI" sz="2800"/>
          </a:p>
          <a:p>
            <a:pPr eaLnBrk="1" hangingPunct="1">
              <a:buFontTx/>
              <a:buNone/>
            </a:pPr>
            <a:r>
              <a:rPr lang="sl-SI" altLang="sl-SI" sz="2800"/>
              <a:t>če ne bi poznali okolja, v katerem živimo, bi</a:t>
            </a:r>
          </a:p>
          <a:p>
            <a:pPr eaLnBrk="1" hangingPunct="1">
              <a:buFontTx/>
              <a:buNone/>
            </a:pPr>
            <a:r>
              <a:rPr lang="sl-SI" altLang="sl-SI" sz="2800"/>
              <a:t>se težko izognili nevarnostim; če ne bi zaznavali</a:t>
            </a:r>
          </a:p>
          <a:p>
            <a:pPr eaLnBrk="1" hangingPunct="1">
              <a:buFontTx/>
              <a:buNone/>
            </a:pPr>
            <a:r>
              <a:rPr lang="sl-SI" altLang="sl-SI" sz="2800"/>
              <a:t>dogajanja v lastnem telesu, bi lahko umrli</a:t>
            </a:r>
          </a:p>
        </p:txBody>
      </p:sp>
      <p:sp>
        <p:nvSpPr>
          <p:cNvPr id="26629" name="Line 4">
            <a:extLst>
              <a:ext uri="{FF2B5EF4-FFF2-40B4-BE49-F238E27FC236}">
                <a16:creationId xmlns:a16="http://schemas.microsoft.com/office/drawing/2014/main" id="{F2A38031-0623-45C0-89DA-1A4C413C5E95}"/>
              </a:ext>
            </a:extLst>
          </p:cNvPr>
          <p:cNvSpPr>
            <a:spLocks noChangeShapeType="1"/>
          </p:cNvSpPr>
          <p:nvPr/>
        </p:nvSpPr>
        <p:spPr bwMode="auto">
          <a:xfrm>
            <a:off x="4356100" y="2708275"/>
            <a:ext cx="0" cy="12255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grada številke diapozitiva 5">
            <a:extLst>
              <a:ext uri="{FF2B5EF4-FFF2-40B4-BE49-F238E27FC236}">
                <a16:creationId xmlns:a16="http://schemas.microsoft.com/office/drawing/2014/main" id="{3B921121-E91A-4A4D-92A1-7DD01D5004C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EC63B00-ED0B-47C0-A05C-B5FC8497BA74}" type="slidenum">
              <a:rPr lang="sl-SI" altLang="sl-SI" sz="1400"/>
              <a:pPr>
                <a:spcBef>
                  <a:spcPct val="0"/>
                </a:spcBef>
                <a:buFontTx/>
                <a:buNone/>
              </a:pPr>
              <a:t>24</a:t>
            </a:fld>
            <a:endParaRPr lang="sl-SI" altLang="sl-SI" sz="1400"/>
          </a:p>
        </p:txBody>
      </p:sp>
      <p:sp>
        <p:nvSpPr>
          <p:cNvPr id="27651" name="Rectangle 2">
            <a:extLst>
              <a:ext uri="{FF2B5EF4-FFF2-40B4-BE49-F238E27FC236}">
                <a16:creationId xmlns:a16="http://schemas.microsoft.com/office/drawing/2014/main" id="{4734E492-5A73-4233-BE18-23A9F2A6033C}"/>
              </a:ext>
            </a:extLst>
          </p:cNvPr>
          <p:cNvSpPr>
            <a:spLocks noGrp="1" noChangeArrowheads="1"/>
          </p:cNvSpPr>
          <p:nvPr>
            <p:ph type="title"/>
          </p:nvPr>
        </p:nvSpPr>
        <p:spPr/>
        <p:txBody>
          <a:bodyPr/>
          <a:lstStyle/>
          <a:p>
            <a:pPr eaLnBrk="1" hangingPunct="1"/>
            <a:r>
              <a:rPr lang="sl-SI" altLang="sl-SI"/>
              <a:t>Zaznavanje</a:t>
            </a:r>
          </a:p>
        </p:txBody>
      </p:sp>
      <p:sp>
        <p:nvSpPr>
          <p:cNvPr id="27652" name="Rectangle 3">
            <a:extLst>
              <a:ext uri="{FF2B5EF4-FFF2-40B4-BE49-F238E27FC236}">
                <a16:creationId xmlns:a16="http://schemas.microsoft.com/office/drawing/2014/main" id="{EFE934A0-1A00-41D0-B6AE-9750057C1908}"/>
              </a:ext>
            </a:extLst>
          </p:cNvPr>
          <p:cNvSpPr>
            <a:spLocks noGrp="1" noChangeArrowheads="1"/>
          </p:cNvSpPr>
          <p:nvPr>
            <p:ph type="body" idx="1"/>
          </p:nvPr>
        </p:nvSpPr>
        <p:spPr>
          <a:xfrm>
            <a:off x="457200" y="1341438"/>
            <a:ext cx="8229600" cy="5183187"/>
          </a:xfrm>
        </p:spPr>
        <p:txBody>
          <a:bodyPr/>
          <a:lstStyle/>
          <a:p>
            <a:pPr eaLnBrk="1" hangingPunct="1">
              <a:lnSpc>
                <a:spcPct val="90000"/>
              </a:lnSpc>
              <a:buFontTx/>
              <a:buNone/>
            </a:pPr>
            <a:r>
              <a:rPr lang="sl-SI" altLang="sl-SI" sz="2200"/>
              <a:t>Čutila sprejemajo dražljaje iz okolja in jih</a:t>
            </a:r>
          </a:p>
          <a:p>
            <a:pPr eaLnBrk="1" hangingPunct="1">
              <a:lnSpc>
                <a:spcPct val="90000"/>
              </a:lnSpc>
              <a:buFontTx/>
              <a:buNone/>
            </a:pPr>
            <a:r>
              <a:rPr lang="sl-SI" altLang="sl-SI" sz="2200"/>
              <a:t>posredujejo čutnim središčem, kjer prihaja</a:t>
            </a:r>
          </a:p>
          <a:p>
            <a:pPr eaLnBrk="1" hangingPunct="1">
              <a:lnSpc>
                <a:spcPct val="90000"/>
              </a:lnSpc>
              <a:buFontTx/>
              <a:buNone/>
            </a:pPr>
            <a:r>
              <a:rPr lang="sl-SI" altLang="sl-SI" sz="2200"/>
              <a:t>do predelave čutnih informacij, do</a:t>
            </a:r>
          </a:p>
          <a:p>
            <a:pPr eaLnBrk="1" hangingPunct="1">
              <a:lnSpc>
                <a:spcPct val="90000"/>
              </a:lnSpc>
              <a:buFontTx/>
              <a:buNone/>
            </a:pPr>
            <a:r>
              <a:rPr lang="sl-SI" altLang="sl-SI" sz="2200"/>
              <a:t>doživljanja čutnih vtisov in njihovih povezav</a:t>
            </a:r>
          </a:p>
          <a:p>
            <a:pPr eaLnBrk="1" hangingPunct="1">
              <a:lnSpc>
                <a:spcPct val="90000"/>
              </a:lnSpc>
              <a:buFontTx/>
              <a:buNone/>
            </a:pPr>
            <a:r>
              <a:rPr lang="sl-SI" altLang="sl-SI" sz="2200"/>
              <a:t>– nastajajo občutki (občutki barv, zvokov, vonjev,…) </a:t>
            </a:r>
          </a:p>
          <a:p>
            <a:pPr eaLnBrk="1" hangingPunct="1">
              <a:lnSpc>
                <a:spcPct val="90000"/>
              </a:lnSpc>
              <a:buFontTx/>
              <a:buNone/>
            </a:pPr>
            <a:endParaRPr lang="sl-SI" altLang="sl-SI" sz="2200"/>
          </a:p>
          <a:p>
            <a:pPr eaLnBrk="1" hangingPunct="1">
              <a:lnSpc>
                <a:spcPct val="90000"/>
              </a:lnSpc>
              <a:buFontTx/>
              <a:buNone/>
            </a:pPr>
            <a:endParaRPr lang="sl-SI" altLang="sl-SI"/>
          </a:p>
          <a:p>
            <a:pPr eaLnBrk="1" hangingPunct="1">
              <a:lnSpc>
                <a:spcPct val="90000"/>
              </a:lnSpc>
              <a:buFontTx/>
              <a:buNone/>
            </a:pPr>
            <a:endParaRPr lang="sl-SI" altLang="sl-SI"/>
          </a:p>
          <a:p>
            <a:pPr eaLnBrk="1" hangingPunct="1">
              <a:lnSpc>
                <a:spcPct val="90000"/>
              </a:lnSpc>
              <a:buFontTx/>
              <a:buNone/>
            </a:pPr>
            <a:r>
              <a:rPr lang="sl-SI" altLang="sl-SI">
                <a:solidFill>
                  <a:schemeClr val="tx2"/>
                </a:solidFill>
              </a:rPr>
              <a:t>Občutenje</a:t>
            </a:r>
            <a:r>
              <a:rPr lang="sl-SI" altLang="sl-SI"/>
              <a:t> je proces sprejemanja in</a:t>
            </a:r>
          </a:p>
          <a:p>
            <a:pPr eaLnBrk="1" hangingPunct="1">
              <a:lnSpc>
                <a:spcPct val="90000"/>
              </a:lnSpc>
              <a:buFontTx/>
              <a:buNone/>
            </a:pPr>
            <a:r>
              <a:rPr lang="sl-SI" altLang="sl-SI"/>
              <a:t>pretvorbe dražljajev, </a:t>
            </a:r>
            <a:r>
              <a:rPr lang="sl-SI" altLang="sl-SI">
                <a:solidFill>
                  <a:schemeClr val="tx2"/>
                </a:solidFill>
              </a:rPr>
              <a:t>zaznavanje</a:t>
            </a:r>
            <a:r>
              <a:rPr lang="sl-SI" altLang="sl-SI"/>
              <a:t> pa proces</a:t>
            </a:r>
          </a:p>
          <a:p>
            <a:pPr eaLnBrk="1" hangingPunct="1">
              <a:lnSpc>
                <a:spcPct val="90000"/>
              </a:lnSpc>
              <a:buFontTx/>
              <a:buNone/>
            </a:pPr>
            <a:r>
              <a:rPr lang="sl-SI" altLang="sl-SI"/>
              <a:t>organizacije in interpretacije občutkov</a:t>
            </a:r>
          </a:p>
          <a:p>
            <a:pPr eaLnBrk="1" hangingPunct="1">
              <a:lnSpc>
                <a:spcPct val="90000"/>
              </a:lnSpc>
              <a:buFontTx/>
              <a:buNone/>
            </a:pPr>
            <a:endParaRPr lang="sl-SI" altLang="sl-SI"/>
          </a:p>
          <a:p>
            <a:pPr eaLnBrk="1" hangingPunct="1">
              <a:lnSpc>
                <a:spcPct val="90000"/>
              </a:lnSpc>
              <a:buFontTx/>
              <a:buNone/>
            </a:pPr>
            <a:endParaRPr lang="sl-SI" altLang="sl-SI" sz="2800"/>
          </a:p>
        </p:txBody>
      </p:sp>
      <p:sp>
        <p:nvSpPr>
          <p:cNvPr id="27653" name="Line 4">
            <a:extLst>
              <a:ext uri="{FF2B5EF4-FFF2-40B4-BE49-F238E27FC236}">
                <a16:creationId xmlns:a16="http://schemas.microsoft.com/office/drawing/2014/main" id="{9EF1CE22-E05E-4F50-BAAE-66A562C59CAC}"/>
              </a:ext>
            </a:extLst>
          </p:cNvPr>
          <p:cNvSpPr>
            <a:spLocks noChangeShapeType="1"/>
          </p:cNvSpPr>
          <p:nvPr/>
        </p:nvSpPr>
        <p:spPr bwMode="auto">
          <a:xfrm>
            <a:off x="3708400" y="3284538"/>
            <a:ext cx="0"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grada številke diapozitiva 5">
            <a:extLst>
              <a:ext uri="{FF2B5EF4-FFF2-40B4-BE49-F238E27FC236}">
                <a16:creationId xmlns:a16="http://schemas.microsoft.com/office/drawing/2014/main" id="{C695E788-BD91-417B-B770-DB2612DB1C9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EB6C6CA-CDC4-400F-8ECB-0E6E036E3B92}" type="slidenum">
              <a:rPr lang="sl-SI" altLang="sl-SI" sz="1400"/>
              <a:pPr>
                <a:spcBef>
                  <a:spcPct val="0"/>
                </a:spcBef>
                <a:buFontTx/>
                <a:buNone/>
              </a:pPr>
              <a:t>25</a:t>
            </a:fld>
            <a:endParaRPr lang="sl-SI" altLang="sl-SI" sz="1400"/>
          </a:p>
        </p:txBody>
      </p:sp>
      <p:sp>
        <p:nvSpPr>
          <p:cNvPr id="28675" name="Rectangle 2">
            <a:extLst>
              <a:ext uri="{FF2B5EF4-FFF2-40B4-BE49-F238E27FC236}">
                <a16:creationId xmlns:a16="http://schemas.microsoft.com/office/drawing/2014/main" id="{086BC386-2C8F-4D3E-8B4C-5D4D3545039D}"/>
              </a:ext>
            </a:extLst>
          </p:cNvPr>
          <p:cNvSpPr>
            <a:spLocks noGrp="1" noChangeArrowheads="1"/>
          </p:cNvSpPr>
          <p:nvPr>
            <p:ph type="title"/>
          </p:nvPr>
        </p:nvSpPr>
        <p:spPr/>
        <p:txBody>
          <a:bodyPr/>
          <a:lstStyle/>
          <a:p>
            <a:pPr eaLnBrk="1" hangingPunct="1"/>
            <a:r>
              <a:rPr lang="sl-SI" altLang="sl-SI"/>
              <a:t>Načela organizacije zaznav</a:t>
            </a:r>
          </a:p>
        </p:txBody>
      </p:sp>
      <p:sp>
        <p:nvSpPr>
          <p:cNvPr id="28676" name="Rectangle 3">
            <a:extLst>
              <a:ext uri="{FF2B5EF4-FFF2-40B4-BE49-F238E27FC236}">
                <a16:creationId xmlns:a16="http://schemas.microsoft.com/office/drawing/2014/main" id="{FDE380D6-694A-4A04-B2E6-9A06B6596C76}"/>
              </a:ext>
            </a:extLst>
          </p:cNvPr>
          <p:cNvSpPr>
            <a:spLocks noGrp="1" noChangeArrowheads="1"/>
          </p:cNvSpPr>
          <p:nvPr>
            <p:ph type="body" idx="1"/>
          </p:nvPr>
        </p:nvSpPr>
        <p:spPr/>
        <p:txBody>
          <a:bodyPr/>
          <a:lstStyle/>
          <a:p>
            <a:pPr eaLnBrk="1" hangingPunct="1"/>
            <a:r>
              <a:rPr lang="sl-SI" altLang="sl-SI"/>
              <a:t>Lik in podlaga (lik je jasen, v središču pozornosti, podlaga je nejasna in nedoločna);</a:t>
            </a:r>
          </a:p>
          <a:p>
            <a:pPr eaLnBrk="1" hangingPunct="1"/>
            <a:endParaRPr lang="sl-SI" altLang="sl-SI"/>
          </a:p>
          <a:p>
            <a:pPr eaLnBrk="1" hangingPunct="1"/>
            <a:r>
              <a:rPr lang="sl-SI" altLang="sl-SI"/>
              <a:t>Načelo bližine (D, ki so blizu, zaznavamo skupaj)</a:t>
            </a:r>
          </a:p>
          <a:p>
            <a:pPr eaLnBrk="1" hangingPunct="1">
              <a:buFontTx/>
              <a:buNone/>
            </a:pPr>
            <a:endParaRPr lang="sl-SI" altLang="sl-SI"/>
          </a:p>
          <a:p>
            <a:pPr eaLnBrk="1" hangingPunct="1"/>
            <a:endParaRPr lang="sl-SI" altLang="sl-SI"/>
          </a:p>
        </p:txBody>
      </p:sp>
      <p:sp>
        <p:nvSpPr>
          <p:cNvPr id="28677" name="Rectangle 4">
            <a:extLst>
              <a:ext uri="{FF2B5EF4-FFF2-40B4-BE49-F238E27FC236}">
                <a16:creationId xmlns:a16="http://schemas.microsoft.com/office/drawing/2014/main" id="{EF9E19DC-E801-429E-8CCE-EEDE395AEBC6}"/>
              </a:ext>
            </a:extLst>
          </p:cNvPr>
          <p:cNvSpPr>
            <a:spLocks noChangeArrowheads="1"/>
          </p:cNvSpPr>
          <p:nvPr/>
        </p:nvSpPr>
        <p:spPr bwMode="auto">
          <a:xfrm>
            <a:off x="755650"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78" name="Rectangle 5">
            <a:extLst>
              <a:ext uri="{FF2B5EF4-FFF2-40B4-BE49-F238E27FC236}">
                <a16:creationId xmlns:a16="http://schemas.microsoft.com/office/drawing/2014/main" id="{C554D349-F2AF-465D-844F-6112F4DF0B5C}"/>
              </a:ext>
            </a:extLst>
          </p:cNvPr>
          <p:cNvSpPr>
            <a:spLocks noChangeArrowheads="1"/>
          </p:cNvSpPr>
          <p:nvPr/>
        </p:nvSpPr>
        <p:spPr bwMode="auto">
          <a:xfrm>
            <a:off x="1116013"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79" name="Rectangle 6">
            <a:extLst>
              <a:ext uri="{FF2B5EF4-FFF2-40B4-BE49-F238E27FC236}">
                <a16:creationId xmlns:a16="http://schemas.microsoft.com/office/drawing/2014/main" id="{725CDE55-31A5-4B13-8175-382B870D43AB}"/>
              </a:ext>
            </a:extLst>
          </p:cNvPr>
          <p:cNvSpPr>
            <a:spLocks noChangeArrowheads="1"/>
          </p:cNvSpPr>
          <p:nvPr/>
        </p:nvSpPr>
        <p:spPr bwMode="auto">
          <a:xfrm>
            <a:off x="1476375"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80" name="Rectangle 7">
            <a:extLst>
              <a:ext uri="{FF2B5EF4-FFF2-40B4-BE49-F238E27FC236}">
                <a16:creationId xmlns:a16="http://schemas.microsoft.com/office/drawing/2014/main" id="{BA636DC2-BB4C-4F87-9375-BFA5B2C4DC0E}"/>
              </a:ext>
            </a:extLst>
          </p:cNvPr>
          <p:cNvSpPr>
            <a:spLocks noChangeArrowheads="1"/>
          </p:cNvSpPr>
          <p:nvPr/>
        </p:nvSpPr>
        <p:spPr bwMode="auto">
          <a:xfrm>
            <a:off x="2339975"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81" name="Rectangle 8">
            <a:extLst>
              <a:ext uri="{FF2B5EF4-FFF2-40B4-BE49-F238E27FC236}">
                <a16:creationId xmlns:a16="http://schemas.microsoft.com/office/drawing/2014/main" id="{F037F1A0-DF9A-4B65-85F9-B50099E3356A}"/>
              </a:ext>
            </a:extLst>
          </p:cNvPr>
          <p:cNvSpPr>
            <a:spLocks noChangeArrowheads="1"/>
          </p:cNvSpPr>
          <p:nvPr/>
        </p:nvSpPr>
        <p:spPr bwMode="auto">
          <a:xfrm>
            <a:off x="2700338"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82" name="Rectangle 9">
            <a:extLst>
              <a:ext uri="{FF2B5EF4-FFF2-40B4-BE49-F238E27FC236}">
                <a16:creationId xmlns:a16="http://schemas.microsoft.com/office/drawing/2014/main" id="{3C6FD64F-23FB-4B6E-9414-65FF39217316}"/>
              </a:ext>
            </a:extLst>
          </p:cNvPr>
          <p:cNvSpPr>
            <a:spLocks noChangeArrowheads="1"/>
          </p:cNvSpPr>
          <p:nvPr/>
        </p:nvSpPr>
        <p:spPr bwMode="auto">
          <a:xfrm>
            <a:off x="3059113"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83" name="Rectangle 10">
            <a:extLst>
              <a:ext uri="{FF2B5EF4-FFF2-40B4-BE49-F238E27FC236}">
                <a16:creationId xmlns:a16="http://schemas.microsoft.com/office/drawing/2014/main" id="{547C014D-7B38-4BD0-A7FB-3FDA002072C2}"/>
              </a:ext>
            </a:extLst>
          </p:cNvPr>
          <p:cNvSpPr>
            <a:spLocks noChangeArrowheads="1"/>
          </p:cNvSpPr>
          <p:nvPr/>
        </p:nvSpPr>
        <p:spPr bwMode="auto">
          <a:xfrm>
            <a:off x="3924300"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84" name="Rectangle 11">
            <a:extLst>
              <a:ext uri="{FF2B5EF4-FFF2-40B4-BE49-F238E27FC236}">
                <a16:creationId xmlns:a16="http://schemas.microsoft.com/office/drawing/2014/main" id="{E32EB778-3F37-4297-86F7-A003A1AEAB72}"/>
              </a:ext>
            </a:extLst>
          </p:cNvPr>
          <p:cNvSpPr>
            <a:spLocks noChangeArrowheads="1"/>
          </p:cNvSpPr>
          <p:nvPr/>
        </p:nvSpPr>
        <p:spPr bwMode="auto">
          <a:xfrm>
            <a:off x="4284663"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8685" name="Rectangle 12">
            <a:extLst>
              <a:ext uri="{FF2B5EF4-FFF2-40B4-BE49-F238E27FC236}">
                <a16:creationId xmlns:a16="http://schemas.microsoft.com/office/drawing/2014/main" id="{A2A52EF3-9718-45A7-99D7-A10380E3D2B4}"/>
              </a:ext>
            </a:extLst>
          </p:cNvPr>
          <p:cNvSpPr>
            <a:spLocks noChangeArrowheads="1"/>
          </p:cNvSpPr>
          <p:nvPr/>
        </p:nvSpPr>
        <p:spPr bwMode="auto">
          <a:xfrm>
            <a:off x="4643438" y="5229225"/>
            <a:ext cx="215900" cy="2159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grada številke diapozitiva 5">
            <a:extLst>
              <a:ext uri="{FF2B5EF4-FFF2-40B4-BE49-F238E27FC236}">
                <a16:creationId xmlns:a16="http://schemas.microsoft.com/office/drawing/2014/main" id="{66F71D96-AA20-4614-92EC-9DBAD74844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55526D1-11D6-41EF-8402-B1A97EB27DA2}" type="slidenum">
              <a:rPr lang="sl-SI" altLang="sl-SI" sz="1400"/>
              <a:pPr>
                <a:spcBef>
                  <a:spcPct val="0"/>
                </a:spcBef>
                <a:buFontTx/>
                <a:buNone/>
              </a:pPr>
              <a:t>26</a:t>
            </a:fld>
            <a:endParaRPr lang="sl-SI" altLang="sl-SI" sz="1400"/>
          </a:p>
        </p:txBody>
      </p:sp>
      <p:sp>
        <p:nvSpPr>
          <p:cNvPr id="29699" name="Rectangle 2">
            <a:extLst>
              <a:ext uri="{FF2B5EF4-FFF2-40B4-BE49-F238E27FC236}">
                <a16:creationId xmlns:a16="http://schemas.microsoft.com/office/drawing/2014/main" id="{8B239769-FBCB-488C-B7D9-CB82FB62B4B4}"/>
              </a:ext>
            </a:extLst>
          </p:cNvPr>
          <p:cNvSpPr>
            <a:spLocks noGrp="1" noChangeArrowheads="1"/>
          </p:cNvSpPr>
          <p:nvPr>
            <p:ph type="title"/>
          </p:nvPr>
        </p:nvSpPr>
        <p:spPr/>
        <p:txBody>
          <a:bodyPr/>
          <a:lstStyle/>
          <a:p>
            <a:pPr eaLnBrk="1" hangingPunct="1"/>
            <a:r>
              <a:rPr lang="sl-SI" altLang="sl-SI"/>
              <a:t>Načela organizacije zaznav</a:t>
            </a:r>
          </a:p>
        </p:txBody>
      </p:sp>
      <p:sp>
        <p:nvSpPr>
          <p:cNvPr id="29700" name="Rectangle 3">
            <a:extLst>
              <a:ext uri="{FF2B5EF4-FFF2-40B4-BE49-F238E27FC236}">
                <a16:creationId xmlns:a16="http://schemas.microsoft.com/office/drawing/2014/main" id="{35DCC729-F15E-48B8-AA23-72FE4927692F}"/>
              </a:ext>
            </a:extLst>
          </p:cNvPr>
          <p:cNvSpPr>
            <a:spLocks noGrp="1" noChangeArrowheads="1"/>
          </p:cNvSpPr>
          <p:nvPr>
            <p:ph type="body" idx="1"/>
          </p:nvPr>
        </p:nvSpPr>
        <p:spPr/>
        <p:txBody>
          <a:bodyPr/>
          <a:lstStyle/>
          <a:p>
            <a:pPr eaLnBrk="1" hangingPunct="1"/>
            <a:r>
              <a:rPr lang="sl-SI" altLang="sl-SI"/>
              <a:t>Načelo podobnosti (podobne D zaznavamo skupaj);</a:t>
            </a:r>
          </a:p>
          <a:p>
            <a:pPr eaLnBrk="1" hangingPunct="1"/>
            <a:endParaRPr lang="sl-SI" altLang="sl-SI"/>
          </a:p>
          <a:p>
            <a:pPr eaLnBrk="1" hangingPunct="1"/>
            <a:endParaRPr lang="sl-SI" altLang="sl-SI"/>
          </a:p>
          <a:p>
            <a:pPr eaLnBrk="1" hangingPunct="1"/>
            <a:r>
              <a:rPr lang="sl-SI" altLang="sl-SI"/>
              <a:t>Načelo strnjenosti (skupaj zaznavamo D, ki se nadaljujejo vzdolž začete smeri ali krivulje) 			</a:t>
            </a:r>
          </a:p>
        </p:txBody>
      </p:sp>
      <p:grpSp>
        <p:nvGrpSpPr>
          <p:cNvPr id="29701" name="Group 4">
            <a:extLst>
              <a:ext uri="{FF2B5EF4-FFF2-40B4-BE49-F238E27FC236}">
                <a16:creationId xmlns:a16="http://schemas.microsoft.com/office/drawing/2014/main" id="{99292E23-A2A7-4691-A5A0-F6268C0EB7F5}"/>
              </a:ext>
            </a:extLst>
          </p:cNvPr>
          <p:cNvGrpSpPr>
            <a:grpSpLocks/>
          </p:cNvGrpSpPr>
          <p:nvPr/>
        </p:nvGrpSpPr>
        <p:grpSpPr bwMode="auto">
          <a:xfrm>
            <a:off x="6011863" y="2349500"/>
            <a:ext cx="1296987" cy="1152525"/>
            <a:chOff x="3288" y="1389"/>
            <a:chExt cx="817" cy="726"/>
          </a:xfrm>
        </p:grpSpPr>
        <p:sp>
          <p:nvSpPr>
            <p:cNvPr id="29703" name="Oval 5">
              <a:extLst>
                <a:ext uri="{FF2B5EF4-FFF2-40B4-BE49-F238E27FC236}">
                  <a16:creationId xmlns:a16="http://schemas.microsoft.com/office/drawing/2014/main" id="{1B04FF43-13F5-463C-A1C5-90FBC65F13A2}"/>
                </a:ext>
              </a:extLst>
            </p:cNvPr>
            <p:cNvSpPr>
              <a:spLocks noChangeArrowheads="1"/>
            </p:cNvSpPr>
            <p:nvPr/>
          </p:nvSpPr>
          <p:spPr bwMode="auto">
            <a:xfrm>
              <a:off x="3288" y="1389"/>
              <a:ext cx="136" cy="181"/>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04" name="Oval 6">
              <a:extLst>
                <a:ext uri="{FF2B5EF4-FFF2-40B4-BE49-F238E27FC236}">
                  <a16:creationId xmlns:a16="http://schemas.microsoft.com/office/drawing/2014/main" id="{128653F6-4ADC-4CDF-A932-775D8AD1FE1D}"/>
                </a:ext>
              </a:extLst>
            </p:cNvPr>
            <p:cNvSpPr>
              <a:spLocks noChangeArrowheads="1"/>
            </p:cNvSpPr>
            <p:nvPr/>
          </p:nvSpPr>
          <p:spPr bwMode="auto">
            <a:xfrm>
              <a:off x="3288" y="1661"/>
              <a:ext cx="136" cy="181"/>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05" name="Oval 7">
              <a:extLst>
                <a:ext uri="{FF2B5EF4-FFF2-40B4-BE49-F238E27FC236}">
                  <a16:creationId xmlns:a16="http://schemas.microsoft.com/office/drawing/2014/main" id="{513CEC1F-735F-428F-9A4A-41E614FD3D5F}"/>
                </a:ext>
              </a:extLst>
            </p:cNvPr>
            <p:cNvSpPr>
              <a:spLocks noChangeArrowheads="1"/>
            </p:cNvSpPr>
            <p:nvPr/>
          </p:nvSpPr>
          <p:spPr bwMode="auto">
            <a:xfrm>
              <a:off x="3288" y="1933"/>
              <a:ext cx="136" cy="181"/>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06" name="Oval 8">
              <a:extLst>
                <a:ext uri="{FF2B5EF4-FFF2-40B4-BE49-F238E27FC236}">
                  <a16:creationId xmlns:a16="http://schemas.microsoft.com/office/drawing/2014/main" id="{9637B224-F386-4BB6-AC8E-0DF2545E298F}"/>
                </a:ext>
              </a:extLst>
            </p:cNvPr>
            <p:cNvSpPr>
              <a:spLocks noChangeArrowheads="1"/>
            </p:cNvSpPr>
            <p:nvPr/>
          </p:nvSpPr>
          <p:spPr bwMode="auto">
            <a:xfrm>
              <a:off x="3742" y="1389"/>
              <a:ext cx="136" cy="181"/>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07" name="Oval 9">
              <a:extLst>
                <a:ext uri="{FF2B5EF4-FFF2-40B4-BE49-F238E27FC236}">
                  <a16:creationId xmlns:a16="http://schemas.microsoft.com/office/drawing/2014/main" id="{596F35FE-3AED-4853-9F19-9E23CE679DB1}"/>
                </a:ext>
              </a:extLst>
            </p:cNvPr>
            <p:cNvSpPr>
              <a:spLocks noChangeArrowheads="1"/>
            </p:cNvSpPr>
            <p:nvPr/>
          </p:nvSpPr>
          <p:spPr bwMode="auto">
            <a:xfrm>
              <a:off x="3742" y="1661"/>
              <a:ext cx="136" cy="181"/>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08" name="Oval 10">
              <a:extLst>
                <a:ext uri="{FF2B5EF4-FFF2-40B4-BE49-F238E27FC236}">
                  <a16:creationId xmlns:a16="http://schemas.microsoft.com/office/drawing/2014/main" id="{2EA75110-040B-4E3C-8ECD-D2A03279BC59}"/>
                </a:ext>
              </a:extLst>
            </p:cNvPr>
            <p:cNvSpPr>
              <a:spLocks noChangeArrowheads="1"/>
            </p:cNvSpPr>
            <p:nvPr/>
          </p:nvSpPr>
          <p:spPr bwMode="auto">
            <a:xfrm>
              <a:off x="3742" y="1933"/>
              <a:ext cx="136" cy="181"/>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09" name="Rectangle 11">
              <a:extLst>
                <a:ext uri="{FF2B5EF4-FFF2-40B4-BE49-F238E27FC236}">
                  <a16:creationId xmlns:a16="http://schemas.microsoft.com/office/drawing/2014/main" id="{51BA781F-497F-421C-9F82-7D1155C7EA17}"/>
                </a:ext>
              </a:extLst>
            </p:cNvPr>
            <p:cNvSpPr>
              <a:spLocks noChangeArrowheads="1"/>
            </p:cNvSpPr>
            <p:nvPr/>
          </p:nvSpPr>
          <p:spPr bwMode="auto">
            <a:xfrm>
              <a:off x="3515" y="1389"/>
              <a:ext cx="136" cy="18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10" name="Rectangle 12">
              <a:extLst>
                <a:ext uri="{FF2B5EF4-FFF2-40B4-BE49-F238E27FC236}">
                  <a16:creationId xmlns:a16="http://schemas.microsoft.com/office/drawing/2014/main" id="{A4498DA9-936B-47A4-BC87-3A046FBA7A15}"/>
                </a:ext>
              </a:extLst>
            </p:cNvPr>
            <p:cNvSpPr>
              <a:spLocks noChangeArrowheads="1"/>
            </p:cNvSpPr>
            <p:nvPr/>
          </p:nvSpPr>
          <p:spPr bwMode="auto">
            <a:xfrm>
              <a:off x="3515" y="1661"/>
              <a:ext cx="136" cy="18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11" name="Rectangle 13">
              <a:extLst>
                <a:ext uri="{FF2B5EF4-FFF2-40B4-BE49-F238E27FC236}">
                  <a16:creationId xmlns:a16="http://schemas.microsoft.com/office/drawing/2014/main" id="{24320BA9-52E5-40BD-B2E6-FC62596F5D62}"/>
                </a:ext>
              </a:extLst>
            </p:cNvPr>
            <p:cNvSpPr>
              <a:spLocks noChangeArrowheads="1"/>
            </p:cNvSpPr>
            <p:nvPr/>
          </p:nvSpPr>
          <p:spPr bwMode="auto">
            <a:xfrm>
              <a:off x="3515" y="1933"/>
              <a:ext cx="136" cy="18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12" name="Rectangle 14">
              <a:extLst>
                <a:ext uri="{FF2B5EF4-FFF2-40B4-BE49-F238E27FC236}">
                  <a16:creationId xmlns:a16="http://schemas.microsoft.com/office/drawing/2014/main" id="{1F5EC79E-35DC-4226-AF44-C442AB01AA15}"/>
                </a:ext>
              </a:extLst>
            </p:cNvPr>
            <p:cNvSpPr>
              <a:spLocks noChangeArrowheads="1"/>
            </p:cNvSpPr>
            <p:nvPr/>
          </p:nvSpPr>
          <p:spPr bwMode="auto">
            <a:xfrm>
              <a:off x="3969" y="1389"/>
              <a:ext cx="136" cy="18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13" name="Rectangle 15">
              <a:extLst>
                <a:ext uri="{FF2B5EF4-FFF2-40B4-BE49-F238E27FC236}">
                  <a16:creationId xmlns:a16="http://schemas.microsoft.com/office/drawing/2014/main" id="{E947039D-9262-429D-B80A-3B5EE7564857}"/>
                </a:ext>
              </a:extLst>
            </p:cNvPr>
            <p:cNvSpPr>
              <a:spLocks noChangeArrowheads="1"/>
            </p:cNvSpPr>
            <p:nvPr/>
          </p:nvSpPr>
          <p:spPr bwMode="auto">
            <a:xfrm>
              <a:off x="3969" y="1661"/>
              <a:ext cx="136" cy="18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29714" name="Rectangle 16">
              <a:extLst>
                <a:ext uri="{FF2B5EF4-FFF2-40B4-BE49-F238E27FC236}">
                  <a16:creationId xmlns:a16="http://schemas.microsoft.com/office/drawing/2014/main" id="{136B5189-3C81-4FEC-989F-972F0DDD2AA6}"/>
                </a:ext>
              </a:extLst>
            </p:cNvPr>
            <p:cNvSpPr>
              <a:spLocks noChangeArrowheads="1"/>
            </p:cNvSpPr>
            <p:nvPr/>
          </p:nvSpPr>
          <p:spPr bwMode="auto">
            <a:xfrm>
              <a:off x="3969" y="1933"/>
              <a:ext cx="136" cy="18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grpSp>
      <p:pic>
        <p:nvPicPr>
          <p:cNvPr id="29702" name="Picture 17">
            <a:extLst>
              <a:ext uri="{FF2B5EF4-FFF2-40B4-BE49-F238E27FC236}">
                <a16:creationId xmlns:a16="http://schemas.microsoft.com/office/drawing/2014/main" id="{754BF770-9F67-43CF-89E7-DF79B27AE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953000"/>
            <a:ext cx="28765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grada številke diapozitiva 5">
            <a:extLst>
              <a:ext uri="{FF2B5EF4-FFF2-40B4-BE49-F238E27FC236}">
                <a16:creationId xmlns:a16="http://schemas.microsoft.com/office/drawing/2014/main" id="{794A51EE-22FA-43F3-A27D-FAEB7CA2330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F233C62-90CF-4647-BB3B-705582BD8B79}" type="slidenum">
              <a:rPr lang="sl-SI" altLang="sl-SI" sz="1400"/>
              <a:pPr>
                <a:spcBef>
                  <a:spcPct val="0"/>
                </a:spcBef>
                <a:buFontTx/>
                <a:buNone/>
              </a:pPr>
              <a:t>27</a:t>
            </a:fld>
            <a:endParaRPr lang="sl-SI" altLang="sl-SI" sz="1400"/>
          </a:p>
        </p:txBody>
      </p:sp>
      <p:sp>
        <p:nvSpPr>
          <p:cNvPr id="30723" name="Rectangle 2">
            <a:extLst>
              <a:ext uri="{FF2B5EF4-FFF2-40B4-BE49-F238E27FC236}">
                <a16:creationId xmlns:a16="http://schemas.microsoft.com/office/drawing/2014/main" id="{FECB28F6-3227-43C7-86A2-C869A527F3A9}"/>
              </a:ext>
            </a:extLst>
          </p:cNvPr>
          <p:cNvSpPr>
            <a:spLocks noGrp="1" noChangeArrowheads="1"/>
          </p:cNvSpPr>
          <p:nvPr>
            <p:ph type="title"/>
          </p:nvPr>
        </p:nvSpPr>
        <p:spPr/>
        <p:txBody>
          <a:bodyPr/>
          <a:lstStyle/>
          <a:p>
            <a:pPr eaLnBrk="1" hangingPunct="1"/>
            <a:r>
              <a:rPr lang="sl-SI" altLang="sl-SI"/>
              <a:t>Načela organizacije zaznav</a:t>
            </a:r>
          </a:p>
        </p:txBody>
      </p:sp>
      <p:sp>
        <p:nvSpPr>
          <p:cNvPr id="30724" name="Rectangle 3">
            <a:extLst>
              <a:ext uri="{FF2B5EF4-FFF2-40B4-BE49-F238E27FC236}">
                <a16:creationId xmlns:a16="http://schemas.microsoft.com/office/drawing/2014/main" id="{63460793-DC30-428A-A015-554720C15189}"/>
              </a:ext>
            </a:extLst>
          </p:cNvPr>
          <p:cNvSpPr>
            <a:spLocks noGrp="1" noChangeArrowheads="1"/>
          </p:cNvSpPr>
          <p:nvPr>
            <p:ph type="body" idx="1"/>
          </p:nvPr>
        </p:nvSpPr>
        <p:spPr/>
        <p:txBody>
          <a:bodyPr/>
          <a:lstStyle/>
          <a:p>
            <a:pPr eaLnBrk="1" hangingPunct="1"/>
            <a:r>
              <a:rPr lang="sl-SI" altLang="sl-SI"/>
              <a:t>Načelo simetričnosti (skupaj zaznavamo simetrično razporejene D);</a:t>
            </a:r>
          </a:p>
          <a:p>
            <a:pPr eaLnBrk="1" hangingPunct="1"/>
            <a:endParaRPr lang="sl-SI" altLang="sl-SI"/>
          </a:p>
          <a:p>
            <a:pPr eaLnBrk="1" hangingPunct="1"/>
            <a:r>
              <a:rPr lang="sl-SI" altLang="sl-SI"/>
              <a:t>Načelo gibanja (dele, ki se gibljejo, dojemamo kot celoto);</a:t>
            </a:r>
          </a:p>
          <a:p>
            <a:pPr eaLnBrk="1" hangingPunct="1"/>
            <a:endParaRPr lang="sl-SI" altLang="sl-SI"/>
          </a:p>
          <a:p>
            <a:pPr eaLnBrk="1" hangingPunct="1">
              <a:buFontTx/>
              <a:buNone/>
            </a:pPr>
            <a:r>
              <a:rPr lang="sl-SI" altLang="sl-SI"/>
              <a:t>Ta načela veljajo tudi za druge čute…</a:t>
            </a:r>
          </a:p>
          <a:p>
            <a:pPr eaLnBrk="1" hangingPunct="1"/>
            <a:endParaRPr lang="sl-SI" altLang="sl-SI"/>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Ograda številke diapozitiva 5">
            <a:extLst>
              <a:ext uri="{FF2B5EF4-FFF2-40B4-BE49-F238E27FC236}">
                <a16:creationId xmlns:a16="http://schemas.microsoft.com/office/drawing/2014/main" id="{CC09962D-D06B-45F3-958A-939D85EAEB2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ECB368B-D8D0-4B11-A674-07BAF1961D7E}" type="slidenum">
              <a:rPr lang="sl-SI" altLang="sl-SI" sz="1400"/>
              <a:pPr>
                <a:spcBef>
                  <a:spcPct val="0"/>
                </a:spcBef>
                <a:buFontTx/>
                <a:buNone/>
              </a:pPr>
              <a:t>28</a:t>
            </a:fld>
            <a:endParaRPr lang="sl-SI" altLang="sl-SI" sz="1400"/>
          </a:p>
        </p:txBody>
      </p:sp>
      <p:sp>
        <p:nvSpPr>
          <p:cNvPr id="31747" name="Rectangle 2">
            <a:extLst>
              <a:ext uri="{FF2B5EF4-FFF2-40B4-BE49-F238E27FC236}">
                <a16:creationId xmlns:a16="http://schemas.microsoft.com/office/drawing/2014/main" id="{944D97FF-8929-4F64-ACB0-DDCF89993217}"/>
              </a:ext>
            </a:extLst>
          </p:cNvPr>
          <p:cNvSpPr>
            <a:spLocks noGrp="1" noChangeArrowheads="1"/>
          </p:cNvSpPr>
          <p:nvPr>
            <p:ph type="title"/>
          </p:nvPr>
        </p:nvSpPr>
        <p:spPr/>
        <p:txBody>
          <a:bodyPr/>
          <a:lstStyle/>
          <a:p>
            <a:pPr eaLnBrk="1" hangingPunct="1"/>
            <a:r>
              <a:rPr lang="sl-SI" altLang="sl-SI"/>
              <a:t>Dejavniki, ki vplivajo zaznavanje</a:t>
            </a:r>
          </a:p>
        </p:txBody>
      </p:sp>
      <p:sp>
        <p:nvSpPr>
          <p:cNvPr id="31748" name="Rectangle 3">
            <a:extLst>
              <a:ext uri="{FF2B5EF4-FFF2-40B4-BE49-F238E27FC236}">
                <a16:creationId xmlns:a16="http://schemas.microsoft.com/office/drawing/2014/main" id="{91F6FA50-FE42-45E0-98CF-A2EF6697EADD}"/>
              </a:ext>
            </a:extLst>
          </p:cNvPr>
          <p:cNvSpPr>
            <a:spLocks noGrp="1" noChangeArrowheads="1"/>
          </p:cNvSpPr>
          <p:nvPr>
            <p:ph type="body" idx="1"/>
          </p:nvPr>
        </p:nvSpPr>
        <p:spPr/>
        <p:txBody>
          <a:bodyPr/>
          <a:lstStyle/>
          <a:p>
            <a:pPr eaLnBrk="1" hangingPunct="1"/>
            <a:endParaRPr lang="sl-SI" altLang="sl-SI"/>
          </a:p>
          <a:p>
            <a:pPr eaLnBrk="1" hangingPunct="1"/>
            <a:r>
              <a:rPr lang="sl-SI" altLang="sl-SI"/>
              <a:t>Na zaznavanje poleg D vplivajo še različni psihološki in socialni dejavniki: </a:t>
            </a:r>
            <a:r>
              <a:rPr lang="sl-SI" altLang="sl-SI">
                <a:solidFill>
                  <a:schemeClr val="tx2"/>
                </a:solidFill>
              </a:rPr>
              <a:t>predhodne izkušnje, znanje, motivacija, čustva, vrednote, osebnostne lastnosti, stališča, procesi v skupini, kulturna pripadnost</a:t>
            </a:r>
          </a:p>
          <a:p>
            <a:pPr eaLnBrk="1" hangingPunct="1">
              <a:buFontTx/>
              <a:buNone/>
            </a:pPr>
            <a:endParaRPr lang="sl-SI" altLang="sl-SI">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grada številke diapozitiva 6">
            <a:extLst>
              <a:ext uri="{FF2B5EF4-FFF2-40B4-BE49-F238E27FC236}">
                <a16:creationId xmlns:a16="http://schemas.microsoft.com/office/drawing/2014/main" id="{15969BAE-4ECB-49CA-8F6B-DE3A4D0597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61E005B-E950-4B7B-A853-CA7D0B62BF0A}" type="slidenum">
              <a:rPr lang="sl-SI" altLang="sl-SI" sz="1400"/>
              <a:pPr>
                <a:spcBef>
                  <a:spcPct val="0"/>
                </a:spcBef>
                <a:buFontTx/>
                <a:buNone/>
              </a:pPr>
              <a:t>29</a:t>
            </a:fld>
            <a:endParaRPr lang="sl-SI" altLang="sl-SI" sz="1400"/>
          </a:p>
        </p:txBody>
      </p:sp>
      <p:sp>
        <p:nvSpPr>
          <p:cNvPr id="32771" name="Rectangle 2">
            <a:extLst>
              <a:ext uri="{FF2B5EF4-FFF2-40B4-BE49-F238E27FC236}">
                <a16:creationId xmlns:a16="http://schemas.microsoft.com/office/drawing/2014/main" id="{8DCD7F04-725A-4911-98AD-C34ECDFE5565}"/>
              </a:ext>
            </a:extLst>
          </p:cNvPr>
          <p:cNvSpPr>
            <a:spLocks noGrp="1" noChangeArrowheads="1"/>
          </p:cNvSpPr>
          <p:nvPr>
            <p:ph type="title"/>
          </p:nvPr>
        </p:nvSpPr>
        <p:spPr/>
        <p:txBody>
          <a:bodyPr/>
          <a:lstStyle/>
          <a:p>
            <a:pPr eaLnBrk="1" hangingPunct="1"/>
            <a:r>
              <a:rPr lang="sl-SI" altLang="sl-SI"/>
              <a:t>Dejavniki, ki vplivajo zaznavanje</a:t>
            </a:r>
          </a:p>
        </p:txBody>
      </p:sp>
      <p:sp>
        <p:nvSpPr>
          <p:cNvPr id="32772" name="Rectangle 3">
            <a:extLst>
              <a:ext uri="{FF2B5EF4-FFF2-40B4-BE49-F238E27FC236}">
                <a16:creationId xmlns:a16="http://schemas.microsoft.com/office/drawing/2014/main" id="{18D7016A-BA25-4B1B-B831-1313724A3EF5}"/>
              </a:ext>
            </a:extLst>
          </p:cNvPr>
          <p:cNvSpPr>
            <a:spLocks noGrp="1" noChangeArrowheads="1"/>
          </p:cNvSpPr>
          <p:nvPr>
            <p:ph type="body" sz="half" idx="1"/>
          </p:nvPr>
        </p:nvSpPr>
        <p:spPr/>
        <p:txBody>
          <a:bodyPr/>
          <a:lstStyle/>
          <a:p>
            <a:pPr eaLnBrk="1" hangingPunct="1"/>
            <a:r>
              <a:rPr lang="sl-SI" altLang="sl-SI">
                <a:solidFill>
                  <a:schemeClr val="tx2"/>
                </a:solidFill>
              </a:rPr>
              <a:t>Predhodne izkušnje</a:t>
            </a:r>
            <a:r>
              <a:rPr lang="sl-SI" altLang="sl-SI"/>
              <a:t>: povzročijo zaznavno naravnanost (pripravljenost, da D zaznamo na določen način)</a:t>
            </a:r>
          </a:p>
          <a:p>
            <a:pPr eaLnBrk="1" hangingPunct="1"/>
            <a:endParaRPr lang="sl-SI" altLang="sl-SI"/>
          </a:p>
        </p:txBody>
      </p:sp>
      <p:sp>
        <p:nvSpPr>
          <p:cNvPr id="32773" name="Rectangle 12">
            <a:extLst>
              <a:ext uri="{FF2B5EF4-FFF2-40B4-BE49-F238E27FC236}">
                <a16:creationId xmlns:a16="http://schemas.microsoft.com/office/drawing/2014/main" id="{230CFDE4-9FC1-4F9E-A5BD-183AE0BDAD90}"/>
              </a:ext>
            </a:extLst>
          </p:cNvPr>
          <p:cNvSpPr>
            <a:spLocks noGrp="1" noChangeArrowheads="1"/>
          </p:cNvSpPr>
          <p:nvPr>
            <p:ph type="body" sz="half" idx="2"/>
          </p:nvPr>
        </p:nvSpPr>
        <p:spPr/>
        <p:txBody>
          <a:bodyPr/>
          <a:lstStyle/>
          <a:p>
            <a:pPr eaLnBrk="1" hangingPunct="1"/>
            <a:r>
              <a:rPr lang="sl-SI" altLang="sl-SI" sz="2000"/>
              <a:t>Raziskava: Minturn in Bruner (1955) sta eni skupini udeležencev kazala črke, drugi pa številke, nato sta pokazala dvoumen znak (tisti, ki sta jim prikazovala črke, so tudi v dvoumnem dražljaju najprej opazili črke in obratno):</a:t>
            </a:r>
          </a:p>
          <a:p>
            <a:pPr eaLnBrk="1" hangingPunct="1"/>
            <a:endParaRPr lang="sl-SI" altLang="sl-SI"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grada številke diapozitiva 5">
            <a:extLst>
              <a:ext uri="{FF2B5EF4-FFF2-40B4-BE49-F238E27FC236}">
                <a16:creationId xmlns:a16="http://schemas.microsoft.com/office/drawing/2014/main" id="{CA155454-B443-440A-BCAE-807F46E197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68B9C80-84E5-4C9B-94F6-0638BB366E74}" type="slidenum">
              <a:rPr lang="sl-SI" altLang="sl-SI" sz="1400"/>
              <a:pPr>
                <a:spcBef>
                  <a:spcPct val="0"/>
                </a:spcBef>
                <a:buFontTx/>
                <a:buNone/>
              </a:pPr>
              <a:t>3</a:t>
            </a:fld>
            <a:endParaRPr lang="sl-SI" altLang="sl-SI" sz="1400"/>
          </a:p>
        </p:txBody>
      </p:sp>
      <p:sp>
        <p:nvSpPr>
          <p:cNvPr id="6147" name="Rectangle 2">
            <a:extLst>
              <a:ext uri="{FF2B5EF4-FFF2-40B4-BE49-F238E27FC236}">
                <a16:creationId xmlns:a16="http://schemas.microsoft.com/office/drawing/2014/main" id="{89007E07-63C6-4718-A14C-3DFFE11F0F89}"/>
              </a:ext>
            </a:extLst>
          </p:cNvPr>
          <p:cNvSpPr>
            <a:spLocks noGrp="1" noChangeArrowheads="1"/>
          </p:cNvSpPr>
          <p:nvPr>
            <p:ph type="title"/>
          </p:nvPr>
        </p:nvSpPr>
        <p:spPr/>
        <p:txBody>
          <a:bodyPr/>
          <a:lstStyle/>
          <a:p>
            <a:pPr eaLnBrk="1" hangingPunct="1"/>
            <a:r>
              <a:rPr lang="sl-SI" altLang="sl-SI" sz="4000"/>
              <a:t>Opredelitev, predmet in cilji psihologije</a:t>
            </a:r>
          </a:p>
        </p:txBody>
      </p:sp>
      <p:sp>
        <p:nvSpPr>
          <p:cNvPr id="6148" name="Rectangle 3">
            <a:extLst>
              <a:ext uri="{FF2B5EF4-FFF2-40B4-BE49-F238E27FC236}">
                <a16:creationId xmlns:a16="http://schemas.microsoft.com/office/drawing/2014/main" id="{3B677F4A-0C2D-42EF-BB2F-D98223058180}"/>
              </a:ext>
            </a:extLst>
          </p:cNvPr>
          <p:cNvSpPr>
            <a:spLocks noGrp="1" noChangeArrowheads="1"/>
          </p:cNvSpPr>
          <p:nvPr>
            <p:ph type="body" idx="1"/>
          </p:nvPr>
        </p:nvSpPr>
        <p:spPr/>
        <p:txBody>
          <a:bodyPr/>
          <a:lstStyle/>
          <a:p>
            <a:pPr eaLnBrk="1" hangingPunct="1"/>
            <a:r>
              <a:rPr lang="el-GR" altLang="sl-SI">
                <a:cs typeface="Arial" panose="020B0604020202020204" pitchFamily="34" charset="0"/>
              </a:rPr>
              <a:t>Ψ</a:t>
            </a:r>
            <a:r>
              <a:rPr lang="sl-SI" altLang="sl-SI">
                <a:cs typeface="Arial" panose="020B0604020202020204" pitchFamily="34" charset="0"/>
              </a:rPr>
              <a:t> proučuje </a:t>
            </a:r>
            <a:r>
              <a:rPr lang="sl-SI" altLang="sl-SI"/>
              <a:t>duševna dogajanja (opazovanje, čustvovanje, želje, razmišljanje)</a:t>
            </a:r>
          </a:p>
          <a:p>
            <a:pPr eaLnBrk="1" hangingPunct="1"/>
            <a:endParaRPr lang="sl-SI" altLang="sl-SI"/>
          </a:p>
          <a:p>
            <a:pPr algn="ctr" eaLnBrk="1" hangingPunct="1">
              <a:buFontTx/>
              <a:buNone/>
            </a:pPr>
            <a:r>
              <a:rPr lang="sl-SI" altLang="sl-SI" sz="3600" i="1"/>
              <a:t>Psihologija je znanost, ki proučuje</a:t>
            </a:r>
          </a:p>
          <a:p>
            <a:pPr algn="ctr" eaLnBrk="1" hangingPunct="1">
              <a:buFontTx/>
              <a:buNone/>
            </a:pPr>
            <a:r>
              <a:rPr lang="sl-SI" altLang="sl-SI" sz="3600" i="1"/>
              <a:t>duševnost, obnašanje in osebnost.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grada številke diapozitiva 5">
            <a:extLst>
              <a:ext uri="{FF2B5EF4-FFF2-40B4-BE49-F238E27FC236}">
                <a16:creationId xmlns:a16="http://schemas.microsoft.com/office/drawing/2014/main" id="{7CAACBBD-FB6A-4C13-B9EA-91C15CB42B1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4E04007-097A-4648-94E8-E5E4F46DD14D}" type="slidenum">
              <a:rPr lang="sl-SI" altLang="sl-SI" sz="1400"/>
              <a:pPr>
                <a:spcBef>
                  <a:spcPct val="0"/>
                </a:spcBef>
                <a:buFontTx/>
                <a:buNone/>
              </a:pPr>
              <a:t>30</a:t>
            </a:fld>
            <a:endParaRPr lang="sl-SI" altLang="sl-SI" sz="1400"/>
          </a:p>
        </p:txBody>
      </p:sp>
      <p:sp>
        <p:nvSpPr>
          <p:cNvPr id="33795" name="Rectangle 2">
            <a:extLst>
              <a:ext uri="{FF2B5EF4-FFF2-40B4-BE49-F238E27FC236}">
                <a16:creationId xmlns:a16="http://schemas.microsoft.com/office/drawing/2014/main" id="{F98F6D3D-0C32-401B-ADF2-5AAE34F6A1A7}"/>
              </a:ext>
            </a:extLst>
          </p:cNvPr>
          <p:cNvSpPr>
            <a:spLocks noGrp="1" noChangeArrowheads="1"/>
          </p:cNvSpPr>
          <p:nvPr>
            <p:ph type="title"/>
          </p:nvPr>
        </p:nvSpPr>
        <p:spPr/>
        <p:txBody>
          <a:bodyPr/>
          <a:lstStyle/>
          <a:p>
            <a:pPr eaLnBrk="1" hangingPunct="1"/>
            <a:r>
              <a:rPr lang="sl-SI" altLang="sl-SI"/>
              <a:t>Dejavniki, ki vplivajo zaznavanje</a:t>
            </a:r>
          </a:p>
        </p:txBody>
      </p:sp>
      <p:sp>
        <p:nvSpPr>
          <p:cNvPr id="33796" name="Rectangle 3">
            <a:extLst>
              <a:ext uri="{FF2B5EF4-FFF2-40B4-BE49-F238E27FC236}">
                <a16:creationId xmlns:a16="http://schemas.microsoft.com/office/drawing/2014/main" id="{3D40CFD2-6C44-499D-8D26-773F8780D434}"/>
              </a:ext>
            </a:extLst>
          </p:cNvPr>
          <p:cNvSpPr>
            <a:spLocks noGrp="1" noChangeArrowheads="1"/>
          </p:cNvSpPr>
          <p:nvPr>
            <p:ph type="body" idx="1"/>
          </p:nvPr>
        </p:nvSpPr>
        <p:spPr/>
        <p:txBody>
          <a:bodyPr/>
          <a:lstStyle/>
          <a:p>
            <a:pPr eaLnBrk="1" hangingPunct="1"/>
            <a:r>
              <a:rPr lang="sl-SI" altLang="sl-SI">
                <a:solidFill>
                  <a:schemeClr val="tx2"/>
                </a:solidFill>
              </a:rPr>
              <a:t>Motivacija</a:t>
            </a:r>
            <a:r>
              <a:rPr lang="sl-SI" altLang="sl-SI"/>
              <a:t> (potrebe, želje, cilji, vrednote, interesi) – lačni so med množico fotografij ocenili tiste, na katerih je bila hrana, kot svetlejše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Ograda številke diapozitiva 5">
            <a:extLst>
              <a:ext uri="{FF2B5EF4-FFF2-40B4-BE49-F238E27FC236}">
                <a16:creationId xmlns:a16="http://schemas.microsoft.com/office/drawing/2014/main" id="{E395D64A-C0C5-4638-8501-86103D0AA1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6FE22DE-2890-4F0C-A30F-9C7E0430F85C}" type="slidenum">
              <a:rPr lang="sl-SI" altLang="sl-SI" sz="1400"/>
              <a:pPr>
                <a:spcBef>
                  <a:spcPct val="0"/>
                </a:spcBef>
                <a:buFontTx/>
                <a:buNone/>
              </a:pPr>
              <a:t>31</a:t>
            </a:fld>
            <a:endParaRPr lang="sl-SI" altLang="sl-SI" sz="1400"/>
          </a:p>
        </p:txBody>
      </p:sp>
      <p:sp>
        <p:nvSpPr>
          <p:cNvPr id="34819" name="Rectangle 2">
            <a:extLst>
              <a:ext uri="{FF2B5EF4-FFF2-40B4-BE49-F238E27FC236}">
                <a16:creationId xmlns:a16="http://schemas.microsoft.com/office/drawing/2014/main" id="{C1440DAD-022E-4B51-98A2-EDDBF40D7F06}"/>
              </a:ext>
            </a:extLst>
          </p:cNvPr>
          <p:cNvSpPr>
            <a:spLocks noGrp="1" noChangeArrowheads="1"/>
          </p:cNvSpPr>
          <p:nvPr>
            <p:ph type="title"/>
          </p:nvPr>
        </p:nvSpPr>
        <p:spPr/>
        <p:txBody>
          <a:bodyPr/>
          <a:lstStyle/>
          <a:p>
            <a:pPr eaLnBrk="1" hangingPunct="1"/>
            <a:r>
              <a:rPr lang="sl-SI" altLang="sl-SI"/>
              <a:t>Dejavniki, ki vplivajo zaznavanje</a:t>
            </a:r>
          </a:p>
        </p:txBody>
      </p:sp>
      <p:sp>
        <p:nvSpPr>
          <p:cNvPr id="34820" name="Rectangle 3">
            <a:extLst>
              <a:ext uri="{FF2B5EF4-FFF2-40B4-BE49-F238E27FC236}">
                <a16:creationId xmlns:a16="http://schemas.microsoft.com/office/drawing/2014/main" id="{04D948F5-B90F-474C-8F4F-BA097D7300F7}"/>
              </a:ext>
            </a:extLst>
          </p:cNvPr>
          <p:cNvSpPr>
            <a:spLocks noGrp="1" noChangeArrowheads="1"/>
          </p:cNvSpPr>
          <p:nvPr>
            <p:ph type="body" idx="1"/>
          </p:nvPr>
        </p:nvSpPr>
        <p:spPr/>
        <p:txBody>
          <a:bodyPr/>
          <a:lstStyle/>
          <a:p>
            <a:pPr eaLnBrk="1" hangingPunct="1"/>
            <a:r>
              <a:rPr lang="sl-SI" altLang="sl-SI">
                <a:solidFill>
                  <a:schemeClr val="tx2"/>
                </a:solidFill>
              </a:rPr>
              <a:t>Močna čustva</a:t>
            </a:r>
            <a:r>
              <a:rPr lang="sl-SI" altLang="sl-SI"/>
              <a:t> in afekti običajno zmanjšujejo obseg zaznavanja	situacijo lahko napačno ocenimo in ravnamo nekonstruktivno</a:t>
            </a:r>
          </a:p>
          <a:p>
            <a:pPr eaLnBrk="1" hangingPunct="1"/>
            <a:endParaRPr lang="sl-SI" altLang="sl-SI"/>
          </a:p>
          <a:p>
            <a:pPr eaLnBrk="1" hangingPunct="1"/>
            <a:endParaRPr lang="sl-SI" altLang="sl-SI"/>
          </a:p>
          <a:p>
            <a:pPr eaLnBrk="1" hangingPunct="1"/>
            <a:endParaRPr lang="sl-SI" altLang="sl-SI"/>
          </a:p>
          <a:p>
            <a:pPr eaLnBrk="1" hangingPunct="1"/>
            <a:r>
              <a:rPr lang="sl-SI" altLang="sl-SI"/>
              <a:t>Lahko vplivajo na nastanek iluzij</a:t>
            </a:r>
          </a:p>
        </p:txBody>
      </p:sp>
      <p:sp>
        <p:nvSpPr>
          <p:cNvPr id="34821" name="Line 4">
            <a:extLst>
              <a:ext uri="{FF2B5EF4-FFF2-40B4-BE49-F238E27FC236}">
                <a16:creationId xmlns:a16="http://schemas.microsoft.com/office/drawing/2014/main" id="{CA58A91A-9CA3-49E1-AE9B-F9E7037E83FE}"/>
              </a:ext>
            </a:extLst>
          </p:cNvPr>
          <p:cNvSpPr>
            <a:spLocks noChangeShapeType="1"/>
          </p:cNvSpPr>
          <p:nvPr/>
        </p:nvSpPr>
        <p:spPr bwMode="auto">
          <a:xfrm>
            <a:off x="6516688" y="2420938"/>
            <a:ext cx="360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grada številke diapozitiva 5">
            <a:extLst>
              <a:ext uri="{FF2B5EF4-FFF2-40B4-BE49-F238E27FC236}">
                <a16:creationId xmlns:a16="http://schemas.microsoft.com/office/drawing/2014/main" id="{5BD7EB15-C3AC-4F95-B80D-079F4A9048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2316C8D-BC9A-4E02-B421-E9707191B938}" type="slidenum">
              <a:rPr lang="sl-SI" altLang="sl-SI" sz="1400"/>
              <a:pPr>
                <a:spcBef>
                  <a:spcPct val="0"/>
                </a:spcBef>
                <a:buFontTx/>
                <a:buNone/>
              </a:pPr>
              <a:t>32</a:t>
            </a:fld>
            <a:endParaRPr lang="sl-SI" altLang="sl-SI" sz="1400"/>
          </a:p>
        </p:txBody>
      </p:sp>
      <p:sp>
        <p:nvSpPr>
          <p:cNvPr id="35843" name="Rectangle 2">
            <a:extLst>
              <a:ext uri="{FF2B5EF4-FFF2-40B4-BE49-F238E27FC236}">
                <a16:creationId xmlns:a16="http://schemas.microsoft.com/office/drawing/2014/main" id="{8C1049EE-7C45-4F9C-AABA-272E1C61BFD1}"/>
              </a:ext>
            </a:extLst>
          </p:cNvPr>
          <p:cNvSpPr>
            <a:spLocks noGrp="1" noChangeArrowheads="1"/>
          </p:cNvSpPr>
          <p:nvPr>
            <p:ph type="title"/>
          </p:nvPr>
        </p:nvSpPr>
        <p:spPr/>
        <p:txBody>
          <a:bodyPr/>
          <a:lstStyle/>
          <a:p>
            <a:pPr eaLnBrk="1" hangingPunct="1"/>
            <a:r>
              <a:rPr lang="sl-SI" altLang="sl-SI"/>
              <a:t>Dejavniki, ki vplivajo zaznavanje</a:t>
            </a:r>
          </a:p>
        </p:txBody>
      </p:sp>
      <p:sp>
        <p:nvSpPr>
          <p:cNvPr id="35844" name="Rectangle 3">
            <a:extLst>
              <a:ext uri="{FF2B5EF4-FFF2-40B4-BE49-F238E27FC236}">
                <a16:creationId xmlns:a16="http://schemas.microsoft.com/office/drawing/2014/main" id="{1B0018EB-2C35-4425-A363-73D4D3981268}"/>
              </a:ext>
            </a:extLst>
          </p:cNvPr>
          <p:cNvSpPr>
            <a:spLocks noGrp="1" noChangeArrowheads="1"/>
          </p:cNvSpPr>
          <p:nvPr>
            <p:ph type="body" idx="1"/>
          </p:nvPr>
        </p:nvSpPr>
        <p:spPr/>
        <p:txBody>
          <a:bodyPr/>
          <a:lstStyle/>
          <a:p>
            <a:pPr eaLnBrk="1" hangingPunct="1"/>
            <a:r>
              <a:rPr lang="sl-SI" altLang="sl-SI">
                <a:solidFill>
                  <a:schemeClr val="tx2"/>
                </a:solidFill>
              </a:rPr>
              <a:t>Osebnostne lastnosti</a:t>
            </a:r>
            <a:r>
              <a:rPr lang="sl-SI" altLang="sl-SI"/>
              <a:t> – agresivni ljudje v dvoumnih situacijah pogosteje zaznajo agresivnost</a:t>
            </a:r>
          </a:p>
          <a:p>
            <a:pPr eaLnBrk="1" hangingPunct="1"/>
            <a:r>
              <a:rPr lang="sl-SI" altLang="sl-SI">
                <a:solidFill>
                  <a:schemeClr val="tx2"/>
                </a:solidFill>
              </a:rPr>
              <a:t>Vrednote</a:t>
            </a:r>
            <a:r>
              <a:rPr lang="sl-SI" altLang="sl-SI"/>
              <a:t> – pri hitremu prikazovanju besed s tahistoskopom ljudje pogosteje preberejo in prepoznajo tiste besede, ki se ujemajo z njihovimi vrednotami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grada številke diapozitiva 5">
            <a:extLst>
              <a:ext uri="{FF2B5EF4-FFF2-40B4-BE49-F238E27FC236}">
                <a16:creationId xmlns:a16="http://schemas.microsoft.com/office/drawing/2014/main" id="{BAFD6090-1C4E-40BC-AAD7-19CD841999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CC8E4FE-4A32-4FAA-BA5A-DDE3AB3DEA2A}" type="slidenum">
              <a:rPr lang="sl-SI" altLang="sl-SI" sz="1400"/>
              <a:pPr>
                <a:spcBef>
                  <a:spcPct val="0"/>
                </a:spcBef>
                <a:buFontTx/>
                <a:buNone/>
              </a:pPr>
              <a:t>33</a:t>
            </a:fld>
            <a:endParaRPr lang="sl-SI" altLang="sl-SI" sz="1400"/>
          </a:p>
        </p:txBody>
      </p:sp>
      <p:sp>
        <p:nvSpPr>
          <p:cNvPr id="36867" name="Rectangle 2">
            <a:extLst>
              <a:ext uri="{FF2B5EF4-FFF2-40B4-BE49-F238E27FC236}">
                <a16:creationId xmlns:a16="http://schemas.microsoft.com/office/drawing/2014/main" id="{2C0283E0-A258-4E60-AC8F-F1B0A35534EE}"/>
              </a:ext>
            </a:extLst>
          </p:cNvPr>
          <p:cNvSpPr>
            <a:spLocks noGrp="1" noChangeArrowheads="1"/>
          </p:cNvSpPr>
          <p:nvPr>
            <p:ph type="title"/>
          </p:nvPr>
        </p:nvSpPr>
        <p:spPr/>
        <p:txBody>
          <a:bodyPr/>
          <a:lstStyle/>
          <a:p>
            <a:pPr eaLnBrk="1" hangingPunct="1"/>
            <a:r>
              <a:rPr lang="sl-SI" altLang="sl-SI"/>
              <a:t>Motnje zaznav</a:t>
            </a:r>
          </a:p>
        </p:txBody>
      </p:sp>
      <p:sp>
        <p:nvSpPr>
          <p:cNvPr id="36868" name="Rectangle 3">
            <a:extLst>
              <a:ext uri="{FF2B5EF4-FFF2-40B4-BE49-F238E27FC236}">
                <a16:creationId xmlns:a16="http://schemas.microsoft.com/office/drawing/2014/main" id="{57BCFEA0-0AC8-4404-B647-C7B5A6BB0185}"/>
              </a:ext>
            </a:extLst>
          </p:cNvPr>
          <p:cNvSpPr>
            <a:spLocks noGrp="1" noChangeArrowheads="1"/>
          </p:cNvSpPr>
          <p:nvPr>
            <p:ph type="body" idx="1"/>
          </p:nvPr>
        </p:nvSpPr>
        <p:spPr/>
        <p:txBody>
          <a:bodyPr/>
          <a:lstStyle/>
          <a:p>
            <a:pPr eaLnBrk="1" hangingPunct="1">
              <a:lnSpc>
                <a:spcPct val="90000"/>
              </a:lnSpc>
            </a:pPr>
            <a:r>
              <a:rPr lang="sl-SI" altLang="sl-SI" sz="2200"/>
              <a:t>Ne ustrezajo stvarnosti in si jih napačno razlagamo</a:t>
            </a:r>
          </a:p>
          <a:p>
            <a:pPr eaLnBrk="1" hangingPunct="1">
              <a:lnSpc>
                <a:spcPct val="90000"/>
              </a:lnSpc>
            </a:pPr>
            <a:endParaRPr lang="sl-SI" altLang="sl-SI" sz="2800">
              <a:solidFill>
                <a:schemeClr val="tx2"/>
              </a:solidFill>
            </a:endParaRPr>
          </a:p>
          <a:p>
            <a:pPr eaLnBrk="1" hangingPunct="1">
              <a:lnSpc>
                <a:spcPct val="90000"/>
              </a:lnSpc>
            </a:pPr>
            <a:r>
              <a:rPr lang="sl-SI" altLang="sl-SI" sz="2800">
                <a:solidFill>
                  <a:schemeClr val="tx2"/>
                </a:solidFill>
              </a:rPr>
              <a:t>Iluzije</a:t>
            </a:r>
            <a:r>
              <a:rPr lang="sl-SI" altLang="sl-SI" sz="2800"/>
              <a:t> – za nastanek so potrebni zunanji D, ki se jim pridružijo nekatera notranja stanja (izkušnje, močna čustva, posebna organska stanja);</a:t>
            </a:r>
          </a:p>
          <a:p>
            <a:pPr eaLnBrk="1" hangingPunct="1">
              <a:lnSpc>
                <a:spcPct val="90000"/>
              </a:lnSpc>
            </a:pPr>
            <a:r>
              <a:rPr lang="sl-SI" altLang="sl-SI" sz="2800">
                <a:solidFill>
                  <a:schemeClr val="tx2"/>
                </a:solidFill>
              </a:rPr>
              <a:t>Halucinacije</a:t>
            </a:r>
            <a:r>
              <a:rPr lang="sl-SI" altLang="sl-SI" sz="2800"/>
              <a:t> – nimajo podlage v D, izzovejo jih procesi v organizmu – npr. dehidracija, silovito čustvo, nekatera mamila ali duševna bolezen</a:t>
            </a:r>
          </a:p>
          <a:p>
            <a:pPr eaLnBrk="1" hangingPunct="1">
              <a:lnSpc>
                <a:spcPct val="90000"/>
              </a:lnSpc>
            </a:pPr>
            <a:endParaRPr lang="sl-SI" altLang="sl-SI" sz="2000"/>
          </a:p>
          <a:p>
            <a:pPr eaLnBrk="1" hangingPunct="1">
              <a:lnSpc>
                <a:spcPct val="90000"/>
              </a:lnSpc>
            </a:pPr>
            <a:endParaRPr lang="sl-SI" altLang="sl-SI" sz="2000"/>
          </a:p>
          <a:p>
            <a:pPr eaLnBrk="1" hangingPunct="1">
              <a:lnSpc>
                <a:spcPct val="90000"/>
              </a:lnSpc>
            </a:pPr>
            <a:r>
              <a:rPr lang="sl-SI" altLang="sl-SI" sz="2200"/>
              <a:t>Iluzije in halucinacije posameznik doživlja kot resnične</a:t>
            </a:r>
            <a:r>
              <a:rPr lang="sl-SI" altLang="sl-SI" sz="200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grada številke diapozitiva 5">
            <a:extLst>
              <a:ext uri="{FF2B5EF4-FFF2-40B4-BE49-F238E27FC236}">
                <a16:creationId xmlns:a16="http://schemas.microsoft.com/office/drawing/2014/main" id="{8F484B31-71B8-4F3C-8D2D-43D7FF32065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727CF3F-9601-4EA1-B639-EFAC200F637A}" type="slidenum">
              <a:rPr lang="sl-SI" altLang="sl-SI" sz="1400"/>
              <a:pPr>
                <a:spcBef>
                  <a:spcPct val="0"/>
                </a:spcBef>
                <a:buFontTx/>
                <a:buNone/>
              </a:pPr>
              <a:t>34</a:t>
            </a:fld>
            <a:endParaRPr lang="sl-SI" altLang="sl-SI" sz="1400"/>
          </a:p>
        </p:txBody>
      </p:sp>
      <p:sp>
        <p:nvSpPr>
          <p:cNvPr id="37891" name="Rectangle 2">
            <a:extLst>
              <a:ext uri="{FF2B5EF4-FFF2-40B4-BE49-F238E27FC236}">
                <a16:creationId xmlns:a16="http://schemas.microsoft.com/office/drawing/2014/main" id="{58D6DCB4-6ECC-477D-8209-0D4E30DD8E16}"/>
              </a:ext>
            </a:extLst>
          </p:cNvPr>
          <p:cNvSpPr>
            <a:spLocks noGrp="1" noChangeArrowheads="1"/>
          </p:cNvSpPr>
          <p:nvPr>
            <p:ph type="title"/>
          </p:nvPr>
        </p:nvSpPr>
        <p:spPr/>
        <p:txBody>
          <a:bodyPr/>
          <a:lstStyle/>
          <a:p>
            <a:pPr eaLnBrk="1" hangingPunct="1"/>
            <a:r>
              <a:rPr lang="sl-SI" altLang="sl-SI"/>
              <a:t>Pozornost</a:t>
            </a:r>
          </a:p>
        </p:txBody>
      </p:sp>
      <p:sp>
        <p:nvSpPr>
          <p:cNvPr id="37892" name="Rectangle 3">
            <a:extLst>
              <a:ext uri="{FF2B5EF4-FFF2-40B4-BE49-F238E27FC236}">
                <a16:creationId xmlns:a16="http://schemas.microsoft.com/office/drawing/2014/main" id="{1B8875B2-C7D6-4B29-BFB1-072D0FBEF5CD}"/>
              </a:ext>
            </a:extLst>
          </p:cNvPr>
          <p:cNvSpPr>
            <a:spLocks noGrp="1" noChangeArrowheads="1"/>
          </p:cNvSpPr>
          <p:nvPr>
            <p:ph type="body" idx="1"/>
          </p:nvPr>
        </p:nvSpPr>
        <p:spPr/>
        <p:txBody>
          <a:bodyPr/>
          <a:lstStyle/>
          <a:p>
            <a:pPr eaLnBrk="1" hangingPunct="1">
              <a:lnSpc>
                <a:spcPct val="90000"/>
              </a:lnSpc>
            </a:pPr>
            <a:r>
              <a:rPr lang="sl-SI" altLang="sl-SI" sz="2400"/>
              <a:t>Človek ne more hkrati zaznavati vseh stvari, ki ga obdajajo </a:t>
            </a:r>
          </a:p>
          <a:p>
            <a:pPr eaLnBrk="1" hangingPunct="1">
              <a:lnSpc>
                <a:spcPct val="90000"/>
              </a:lnSpc>
            </a:pPr>
            <a:endParaRPr lang="sl-SI" altLang="sl-SI" sz="2400"/>
          </a:p>
          <a:p>
            <a:pPr eaLnBrk="1" hangingPunct="1">
              <a:lnSpc>
                <a:spcPct val="90000"/>
              </a:lnSpc>
            </a:pPr>
            <a:r>
              <a:rPr lang="sl-SI" altLang="sl-SI" sz="2400">
                <a:solidFill>
                  <a:schemeClr val="tx2"/>
                </a:solidFill>
              </a:rPr>
              <a:t>Pozornost</a:t>
            </a:r>
            <a:r>
              <a:rPr lang="sl-SI" altLang="sl-SI" sz="2400"/>
              <a:t> na nekaj onemogoča drugemu gradivu, da bi prišlo v zavest</a:t>
            </a:r>
          </a:p>
          <a:p>
            <a:pPr eaLnBrk="1" hangingPunct="1">
              <a:lnSpc>
                <a:spcPct val="90000"/>
              </a:lnSpc>
            </a:pPr>
            <a:r>
              <a:rPr lang="sl-SI" altLang="sl-SI" sz="2400"/>
              <a:t>Količini D, ki jih posameznik jasno zaznava, pravimo </a:t>
            </a:r>
            <a:r>
              <a:rPr lang="sl-SI" altLang="sl-SI" sz="2400">
                <a:solidFill>
                  <a:schemeClr val="tx2"/>
                </a:solidFill>
              </a:rPr>
              <a:t>obseg pozornosti</a:t>
            </a:r>
            <a:r>
              <a:rPr lang="sl-SI" altLang="sl-SI" sz="2400"/>
              <a:t>, ki je omejen</a:t>
            </a:r>
          </a:p>
          <a:p>
            <a:pPr eaLnBrk="1" hangingPunct="1">
              <a:lnSpc>
                <a:spcPct val="90000"/>
              </a:lnSpc>
            </a:pPr>
            <a:r>
              <a:rPr lang="sl-SI" altLang="sl-SI" sz="2400">
                <a:solidFill>
                  <a:schemeClr val="tx2"/>
                </a:solidFill>
              </a:rPr>
              <a:t>Trajanje pozornosti</a:t>
            </a:r>
            <a:r>
              <a:rPr lang="sl-SI" altLang="sl-SI" sz="2400"/>
              <a:t> je prav tako omejeno (če dolgo beremo knjigo, se zgodi, da ne vemo, kaj smo ravnokar prebrali)</a:t>
            </a:r>
          </a:p>
          <a:p>
            <a:pPr eaLnBrk="1" hangingPunct="1">
              <a:lnSpc>
                <a:spcPct val="90000"/>
              </a:lnSpc>
            </a:pPr>
            <a:r>
              <a:rPr lang="sl-SI" altLang="sl-SI" sz="2400"/>
              <a:t>Distraktorji so D, ki zmotijo našo pozornost (prijetni ali neprijetni)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grada številke diapozitiva 5">
            <a:extLst>
              <a:ext uri="{FF2B5EF4-FFF2-40B4-BE49-F238E27FC236}">
                <a16:creationId xmlns:a16="http://schemas.microsoft.com/office/drawing/2014/main" id="{F63FEBD3-A43F-4226-9D91-D96616FF72A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6A80C6B-5532-4F39-8F5C-455154139862}" type="slidenum">
              <a:rPr lang="sl-SI" altLang="sl-SI" sz="1400"/>
              <a:pPr>
                <a:spcBef>
                  <a:spcPct val="0"/>
                </a:spcBef>
                <a:buFontTx/>
                <a:buNone/>
              </a:pPr>
              <a:t>35</a:t>
            </a:fld>
            <a:endParaRPr lang="sl-SI" altLang="sl-SI" sz="1400"/>
          </a:p>
        </p:txBody>
      </p:sp>
      <p:sp>
        <p:nvSpPr>
          <p:cNvPr id="38915" name="Rectangle 2">
            <a:extLst>
              <a:ext uri="{FF2B5EF4-FFF2-40B4-BE49-F238E27FC236}">
                <a16:creationId xmlns:a16="http://schemas.microsoft.com/office/drawing/2014/main" id="{0B30A6C2-FC3E-4BFA-B70A-42E7458C653B}"/>
              </a:ext>
            </a:extLst>
          </p:cNvPr>
          <p:cNvSpPr>
            <a:spLocks noGrp="1" noChangeArrowheads="1"/>
          </p:cNvSpPr>
          <p:nvPr>
            <p:ph type="title"/>
          </p:nvPr>
        </p:nvSpPr>
        <p:spPr/>
        <p:txBody>
          <a:bodyPr/>
          <a:lstStyle/>
          <a:p>
            <a:pPr eaLnBrk="1" hangingPunct="1"/>
            <a:r>
              <a:rPr lang="sl-SI" altLang="sl-SI"/>
              <a:t>Pozornost</a:t>
            </a:r>
          </a:p>
        </p:txBody>
      </p:sp>
      <p:sp>
        <p:nvSpPr>
          <p:cNvPr id="38916" name="Rectangle 3">
            <a:extLst>
              <a:ext uri="{FF2B5EF4-FFF2-40B4-BE49-F238E27FC236}">
                <a16:creationId xmlns:a16="http://schemas.microsoft.com/office/drawing/2014/main" id="{C19F7D62-A7EF-4C84-85E7-03C499904AA3}"/>
              </a:ext>
            </a:extLst>
          </p:cNvPr>
          <p:cNvSpPr>
            <a:spLocks noGrp="1" noChangeArrowheads="1"/>
          </p:cNvSpPr>
          <p:nvPr>
            <p:ph type="body" idx="1"/>
          </p:nvPr>
        </p:nvSpPr>
        <p:spPr/>
        <p:txBody>
          <a:bodyPr/>
          <a:lstStyle/>
          <a:p>
            <a:pPr eaLnBrk="1" hangingPunct="1">
              <a:lnSpc>
                <a:spcPct val="80000"/>
              </a:lnSpc>
              <a:buFontTx/>
              <a:buNone/>
            </a:pPr>
            <a:r>
              <a:rPr lang="sl-SI" altLang="sl-SI" sz="2400"/>
              <a:t>Na smer, trajanje in obseg pozornosti</a:t>
            </a:r>
          </a:p>
          <a:p>
            <a:pPr eaLnBrk="1" hangingPunct="1">
              <a:lnSpc>
                <a:spcPct val="80000"/>
              </a:lnSpc>
              <a:buFontTx/>
              <a:buNone/>
            </a:pPr>
            <a:r>
              <a:rPr lang="sl-SI" altLang="sl-SI" sz="2400"/>
              <a:t>vplivajo različni dejavniki:</a:t>
            </a:r>
          </a:p>
          <a:p>
            <a:pPr eaLnBrk="1" hangingPunct="1">
              <a:lnSpc>
                <a:spcPct val="80000"/>
              </a:lnSpc>
            </a:pPr>
            <a:endParaRPr lang="sl-SI" altLang="sl-SI" sz="2400"/>
          </a:p>
          <a:p>
            <a:pPr eaLnBrk="1" hangingPunct="1">
              <a:lnSpc>
                <a:spcPct val="80000"/>
              </a:lnSpc>
            </a:pPr>
            <a:r>
              <a:rPr lang="sl-SI" altLang="sl-SI" sz="2400">
                <a:solidFill>
                  <a:schemeClr val="tx2"/>
                </a:solidFill>
              </a:rPr>
              <a:t>Zunanji dejavniki</a:t>
            </a:r>
            <a:r>
              <a:rPr lang="sl-SI" altLang="sl-SI" sz="2400"/>
              <a:t>: intenzivnost D, velikost, trajanje, vrsta in spremembe D (večji predmet zbudi več pozornosti kot majhen, bolj svetel bolj kot temen, gibajoč bolj kot miren,…) ;</a:t>
            </a:r>
          </a:p>
          <a:p>
            <a:pPr eaLnBrk="1" hangingPunct="1">
              <a:lnSpc>
                <a:spcPct val="80000"/>
              </a:lnSpc>
            </a:pPr>
            <a:r>
              <a:rPr lang="sl-SI" altLang="sl-SI" sz="2400">
                <a:solidFill>
                  <a:schemeClr val="tx2"/>
                </a:solidFill>
              </a:rPr>
              <a:t>Notranji dejavniki</a:t>
            </a:r>
            <a:r>
              <a:rPr lang="sl-SI" altLang="sl-SI" sz="2400"/>
              <a:t>: motivi in interesi (lačen človek je pozoren na vonj pečenke, strokovnjak, ki gre mimo knjigarne, pa takoj opazi knjigo svoje stroke,…)</a:t>
            </a:r>
          </a:p>
          <a:p>
            <a:pPr eaLnBrk="1" hangingPunct="1">
              <a:lnSpc>
                <a:spcPct val="80000"/>
              </a:lnSpc>
            </a:pPr>
            <a:endParaRPr lang="sl-SI" altLang="sl-SI" sz="2400"/>
          </a:p>
          <a:p>
            <a:pPr eaLnBrk="1" hangingPunct="1">
              <a:lnSpc>
                <a:spcPct val="80000"/>
              </a:lnSpc>
            </a:pPr>
            <a:r>
              <a:rPr lang="sl-SI" altLang="sl-SI" sz="2400"/>
              <a:t>Trajnejša in učinkovitejša je pozornost, ki je odvisna od notranjih dejavnikov.</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grada številke diapozitiva 5">
            <a:extLst>
              <a:ext uri="{FF2B5EF4-FFF2-40B4-BE49-F238E27FC236}">
                <a16:creationId xmlns:a16="http://schemas.microsoft.com/office/drawing/2014/main" id="{48E8FED1-B814-453D-A5BA-AFB662884E2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630F43A-B9BF-4B81-A28D-9F061435CB32}" type="slidenum">
              <a:rPr lang="sl-SI" altLang="sl-SI" sz="1400"/>
              <a:pPr>
                <a:spcBef>
                  <a:spcPct val="0"/>
                </a:spcBef>
                <a:buFontTx/>
                <a:buNone/>
              </a:pPr>
              <a:t>36</a:t>
            </a:fld>
            <a:endParaRPr lang="sl-SI" altLang="sl-SI" sz="1400"/>
          </a:p>
        </p:txBody>
      </p:sp>
      <p:sp>
        <p:nvSpPr>
          <p:cNvPr id="39939" name="Rectangle 2">
            <a:extLst>
              <a:ext uri="{FF2B5EF4-FFF2-40B4-BE49-F238E27FC236}">
                <a16:creationId xmlns:a16="http://schemas.microsoft.com/office/drawing/2014/main" id="{87A13E6C-F986-44F6-B5B4-AB2F1D64F69F}"/>
              </a:ext>
            </a:extLst>
          </p:cNvPr>
          <p:cNvSpPr>
            <a:spLocks noGrp="1" noChangeArrowheads="1"/>
          </p:cNvSpPr>
          <p:nvPr>
            <p:ph type="title"/>
          </p:nvPr>
        </p:nvSpPr>
        <p:spPr/>
        <p:txBody>
          <a:bodyPr/>
          <a:lstStyle/>
          <a:p>
            <a:pPr eaLnBrk="1" hangingPunct="1"/>
            <a:r>
              <a:rPr lang="sl-SI" altLang="sl-SI"/>
              <a:t>Učenje</a:t>
            </a:r>
          </a:p>
        </p:txBody>
      </p:sp>
      <p:sp>
        <p:nvSpPr>
          <p:cNvPr id="39940" name="Rectangle 3">
            <a:extLst>
              <a:ext uri="{FF2B5EF4-FFF2-40B4-BE49-F238E27FC236}">
                <a16:creationId xmlns:a16="http://schemas.microsoft.com/office/drawing/2014/main" id="{40B6A364-DD6C-4B83-9C13-ECCE14DDC258}"/>
              </a:ext>
            </a:extLst>
          </p:cNvPr>
          <p:cNvSpPr>
            <a:spLocks noGrp="1" noChangeArrowheads="1"/>
          </p:cNvSpPr>
          <p:nvPr>
            <p:ph type="body" idx="1"/>
          </p:nvPr>
        </p:nvSpPr>
        <p:spPr/>
        <p:txBody>
          <a:bodyPr/>
          <a:lstStyle/>
          <a:p>
            <a:pPr algn="ctr" eaLnBrk="1" hangingPunct="1">
              <a:lnSpc>
                <a:spcPct val="90000"/>
              </a:lnSpc>
              <a:buFontTx/>
              <a:buNone/>
            </a:pPr>
            <a:r>
              <a:rPr lang="sl-SI" altLang="sl-SI" sz="2800" i="1"/>
              <a:t>Učenje je spreminjanje dejavnosti pod vplivom izkušenj z relativno trajnim učinkom. </a:t>
            </a:r>
          </a:p>
          <a:p>
            <a:pPr algn="ctr" eaLnBrk="1" hangingPunct="1">
              <a:lnSpc>
                <a:spcPct val="90000"/>
              </a:lnSpc>
            </a:pPr>
            <a:endParaRPr lang="sl-SI" altLang="sl-SI" sz="2800" i="1"/>
          </a:p>
          <a:p>
            <a:pPr eaLnBrk="1" hangingPunct="1">
              <a:lnSpc>
                <a:spcPct val="90000"/>
              </a:lnSpc>
            </a:pPr>
            <a:r>
              <a:rPr lang="sl-SI" altLang="sl-SI" sz="2800"/>
              <a:t>Ne zajema samo šolskega učenja in poklicnega usposabljanja, temveč mnogo več – tudi nastajanje čustev, pridobivanje interesov in stališč, oblikovanje zaznav, celo duševnih motenj.</a:t>
            </a:r>
          </a:p>
          <a:p>
            <a:pPr eaLnBrk="1" hangingPunct="1">
              <a:lnSpc>
                <a:spcPct val="90000"/>
              </a:lnSpc>
            </a:pPr>
            <a:endParaRPr lang="sl-SI" altLang="sl-SI" sz="2800"/>
          </a:p>
          <a:p>
            <a:pPr eaLnBrk="1" hangingPunct="1">
              <a:lnSpc>
                <a:spcPct val="90000"/>
              </a:lnSpc>
            </a:pPr>
            <a:r>
              <a:rPr lang="sl-SI" altLang="sl-SI" sz="2800"/>
              <a:t>Učenje vpliva na našo osebnost in njen razvoj.</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673DE15F-5234-4C91-9374-ED088D18E92B}"/>
              </a:ext>
            </a:extLst>
          </p:cNvPr>
          <p:cNvSpPr>
            <a:spLocks noGrp="1" noChangeArrowheads="1"/>
          </p:cNvSpPr>
          <p:nvPr>
            <p:ph type="title"/>
          </p:nvPr>
        </p:nvSpPr>
        <p:spPr/>
        <p:txBody>
          <a:bodyPr/>
          <a:lstStyle/>
          <a:p>
            <a:r>
              <a:rPr lang="sl-SI" altLang="sl-SI"/>
              <a:t>Klasično pogojevanje</a:t>
            </a:r>
          </a:p>
        </p:txBody>
      </p:sp>
      <p:sp>
        <p:nvSpPr>
          <p:cNvPr id="40963" name="Rectangle 3">
            <a:extLst>
              <a:ext uri="{FF2B5EF4-FFF2-40B4-BE49-F238E27FC236}">
                <a16:creationId xmlns:a16="http://schemas.microsoft.com/office/drawing/2014/main" id="{98A03BD6-4D15-4A90-A67D-1FDAD254BEB0}"/>
              </a:ext>
            </a:extLst>
          </p:cNvPr>
          <p:cNvSpPr>
            <a:spLocks noGrp="1" noChangeArrowheads="1"/>
          </p:cNvSpPr>
          <p:nvPr>
            <p:ph type="body" idx="1"/>
          </p:nvPr>
        </p:nvSpPr>
        <p:spPr/>
        <p:txBody>
          <a:bodyPr/>
          <a:lstStyle/>
          <a:p>
            <a:r>
              <a:rPr lang="sl-SI" altLang="sl-SI">
                <a:solidFill>
                  <a:schemeClr val="tx2"/>
                </a:solidFill>
              </a:rPr>
              <a:t>Brezpogojni refleksi</a:t>
            </a:r>
            <a:r>
              <a:rPr lang="sl-SI" altLang="sl-SI"/>
              <a:t>: odvisni od podedovane strukture organizma – niso naučeni (npr. patelarni refleks)…ohranjajo organizem in ga varujejo pred škodljivimi dražljaji.</a:t>
            </a:r>
          </a:p>
          <a:p>
            <a:r>
              <a:rPr lang="sl-SI" altLang="sl-SI"/>
              <a:t>Kadar nek nov D večkrat spremlja D, ki povzroča </a:t>
            </a:r>
            <a:r>
              <a:rPr lang="sl-SI" altLang="sl-SI">
                <a:solidFill>
                  <a:schemeClr val="tx2"/>
                </a:solidFill>
              </a:rPr>
              <a:t>brezpogojno reakcijo</a:t>
            </a:r>
            <a:r>
              <a:rPr lang="sl-SI" altLang="sl-SI"/>
              <a:t>, nastane </a:t>
            </a:r>
            <a:r>
              <a:rPr lang="sl-SI" altLang="sl-SI">
                <a:solidFill>
                  <a:schemeClr val="tx2"/>
                </a:solidFill>
              </a:rPr>
              <a:t>pogojni refleks</a:t>
            </a:r>
            <a:r>
              <a:rPr lang="sl-SI" altLang="sl-SI"/>
              <a:t> – so naučeni.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D18D0CD-CEFB-473C-AFD8-31177D3D9E96}"/>
              </a:ext>
            </a:extLst>
          </p:cNvPr>
          <p:cNvSpPr>
            <a:spLocks noGrp="1" noChangeArrowheads="1"/>
          </p:cNvSpPr>
          <p:nvPr>
            <p:ph type="title"/>
          </p:nvPr>
        </p:nvSpPr>
        <p:spPr/>
        <p:txBody>
          <a:bodyPr/>
          <a:lstStyle/>
          <a:p>
            <a:r>
              <a:rPr lang="sl-SI" altLang="sl-SI"/>
              <a:t>Instrumentalno pogojevanje</a:t>
            </a:r>
          </a:p>
        </p:txBody>
      </p:sp>
      <p:sp>
        <p:nvSpPr>
          <p:cNvPr id="41987" name="Rectangle 3">
            <a:extLst>
              <a:ext uri="{FF2B5EF4-FFF2-40B4-BE49-F238E27FC236}">
                <a16:creationId xmlns:a16="http://schemas.microsoft.com/office/drawing/2014/main" id="{0CB782C4-F6B8-454E-ADC0-A9BDEF63278B}"/>
              </a:ext>
            </a:extLst>
          </p:cNvPr>
          <p:cNvSpPr>
            <a:spLocks noGrp="1" noChangeArrowheads="1"/>
          </p:cNvSpPr>
          <p:nvPr>
            <p:ph type="body" idx="1"/>
          </p:nvPr>
        </p:nvSpPr>
        <p:spPr/>
        <p:txBody>
          <a:bodyPr/>
          <a:lstStyle/>
          <a:p>
            <a:r>
              <a:rPr lang="sl-SI" altLang="sl-SI"/>
              <a:t>Instrumentalni refleksi so pogojni refleksi, ki zagotavljajo D s prijetnim učinkom ali preprečujejo D z neprijetnim učinkom.</a:t>
            </a:r>
          </a:p>
        </p:txBody>
      </p:sp>
      <p:pic>
        <p:nvPicPr>
          <p:cNvPr id="41988" name="Picture 4">
            <a:extLst>
              <a:ext uri="{FF2B5EF4-FFF2-40B4-BE49-F238E27FC236}">
                <a16:creationId xmlns:a16="http://schemas.microsoft.com/office/drawing/2014/main" id="{F0FD800A-CF23-4F81-8BBA-8173C17FC5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3257550"/>
            <a:ext cx="5400675" cy="327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9604A15C-1D45-4DB6-97D4-E36F95AFF02B}"/>
              </a:ext>
            </a:extLst>
          </p:cNvPr>
          <p:cNvSpPr>
            <a:spLocks noGrp="1" noChangeArrowheads="1"/>
          </p:cNvSpPr>
          <p:nvPr>
            <p:ph type="title"/>
          </p:nvPr>
        </p:nvSpPr>
        <p:spPr/>
        <p:txBody>
          <a:bodyPr/>
          <a:lstStyle/>
          <a:p>
            <a:r>
              <a:rPr lang="sl-SI" altLang="sl-SI"/>
              <a:t>Učenje s poskusi in napakami</a:t>
            </a:r>
          </a:p>
        </p:txBody>
      </p:sp>
      <p:sp>
        <p:nvSpPr>
          <p:cNvPr id="43011" name="Rectangle 3">
            <a:extLst>
              <a:ext uri="{FF2B5EF4-FFF2-40B4-BE49-F238E27FC236}">
                <a16:creationId xmlns:a16="http://schemas.microsoft.com/office/drawing/2014/main" id="{484E709C-CCC8-4AA0-B1CD-69FB5911683B}"/>
              </a:ext>
            </a:extLst>
          </p:cNvPr>
          <p:cNvSpPr>
            <a:spLocks noGrp="1" noChangeArrowheads="1"/>
          </p:cNvSpPr>
          <p:nvPr>
            <p:ph type="body" idx="1"/>
          </p:nvPr>
        </p:nvSpPr>
        <p:spPr/>
        <p:txBody>
          <a:bodyPr/>
          <a:lstStyle/>
          <a:p>
            <a:endParaRPr lang="sl-SI" altLang="sl-SI"/>
          </a:p>
          <a:p>
            <a:r>
              <a:rPr lang="sl-SI" altLang="sl-SI"/>
              <a:t>Žival ali človek izvajata različne naključne gibe – nekateri dosežejo cilj in privedejo do stanja zadovoljstva, drugi pa ne – prvi se okrepijo, drugi pa oslabijo ali odpadejo.</a:t>
            </a:r>
          </a:p>
          <a:p>
            <a:endParaRPr lang="sl-SI" altLang="sl-SI"/>
          </a:p>
          <a:p>
            <a:pPr>
              <a:buFontTx/>
              <a:buNone/>
            </a:pPr>
            <a:r>
              <a:rPr lang="sl-SI" altLang="sl-SI"/>
              <a:t>*povezava z instrumentalnim pogojevanjem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grada številke diapozitiva 5">
            <a:extLst>
              <a:ext uri="{FF2B5EF4-FFF2-40B4-BE49-F238E27FC236}">
                <a16:creationId xmlns:a16="http://schemas.microsoft.com/office/drawing/2014/main" id="{4DE3F28C-11A9-4C30-A0B5-AE10F18DAB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D4E4E53-9977-433B-A301-20D0064C177F}" type="slidenum">
              <a:rPr lang="sl-SI" altLang="sl-SI" sz="1400"/>
              <a:pPr>
                <a:spcBef>
                  <a:spcPct val="0"/>
                </a:spcBef>
                <a:buFontTx/>
                <a:buNone/>
              </a:pPr>
              <a:t>4</a:t>
            </a:fld>
            <a:endParaRPr lang="sl-SI" altLang="sl-SI" sz="1400"/>
          </a:p>
        </p:txBody>
      </p:sp>
      <p:sp>
        <p:nvSpPr>
          <p:cNvPr id="7171" name="Rectangle 2">
            <a:extLst>
              <a:ext uri="{FF2B5EF4-FFF2-40B4-BE49-F238E27FC236}">
                <a16:creationId xmlns:a16="http://schemas.microsoft.com/office/drawing/2014/main" id="{8F23E0E7-D9C3-4C87-94B6-E1712742339E}"/>
              </a:ext>
            </a:extLst>
          </p:cNvPr>
          <p:cNvSpPr>
            <a:spLocks noGrp="1" noChangeArrowheads="1"/>
          </p:cNvSpPr>
          <p:nvPr>
            <p:ph type="title"/>
          </p:nvPr>
        </p:nvSpPr>
        <p:spPr/>
        <p:txBody>
          <a:bodyPr/>
          <a:lstStyle/>
          <a:p>
            <a:pPr eaLnBrk="1" hangingPunct="1"/>
            <a:r>
              <a:rPr lang="sl-SI" altLang="sl-SI"/>
              <a:t>Duševnost</a:t>
            </a:r>
          </a:p>
        </p:txBody>
      </p:sp>
      <p:sp>
        <p:nvSpPr>
          <p:cNvPr id="7172" name="Rectangle 3">
            <a:extLst>
              <a:ext uri="{FF2B5EF4-FFF2-40B4-BE49-F238E27FC236}">
                <a16:creationId xmlns:a16="http://schemas.microsoft.com/office/drawing/2014/main" id="{D7B64565-37CA-43BB-832D-95CFB3FA2A2F}"/>
              </a:ext>
            </a:extLst>
          </p:cNvPr>
          <p:cNvSpPr>
            <a:spLocks noGrp="1" noChangeArrowheads="1"/>
          </p:cNvSpPr>
          <p:nvPr>
            <p:ph type="body" idx="1"/>
          </p:nvPr>
        </p:nvSpPr>
        <p:spPr>
          <a:xfrm>
            <a:off x="457200" y="1484313"/>
            <a:ext cx="8229600" cy="5113337"/>
          </a:xfrm>
        </p:spPr>
        <p:txBody>
          <a:bodyPr/>
          <a:lstStyle/>
          <a:p>
            <a:pPr eaLnBrk="1" hangingPunct="1">
              <a:lnSpc>
                <a:spcPct val="90000"/>
              </a:lnSpc>
            </a:pPr>
            <a:r>
              <a:rPr lang="sl-SI" altLang="sl-SI" sz="3600"/>
              <a:t>Duševni procesi</a:t>
            </a:r>
            <a:r>
              <a:rPr lang="sl-SI" altLang="sl-SI"/>
              <a:t>: duševni pojavi v časovnem zaporedju (kar se dogaja, ni statično…zaznavanje, čustvovanje, mišljenje, motivacija);</a:t>
            </a:r>
          </a:p>
          <a:p>
            <a:pPr eaLnBrk="1" hangingPunct="1">
              <a:lnSpc>
                <a:spcPct val="90000"/>
              </a:lnSpc>
            </a:pPr>
            <a:r>
              <a:rPr lang="sl-SI" altLang="sl-SI" sz="3600"/>
              <a:t>Duševne lastnosti</a:t>
            </a:r>
            <a:r>
              <a:rPr lang="sl-SI" altLang="sl-SI"/>
              <a:t>: relativno trajne značilnosti duševnega delovanja (osebnostne lastnosti, npr. poštenost, delavnost, živahnost, bistrost, sposobnosti, značaj, temperament, telesne značilnosti…);</a:t>
            </a:r>
          </a:p>
          <a:p>
            <a:pPr eaLnBrk="1" hangingPunct="1">
              <a:lnSpc>
                <a:spcPct val="90000"/>
              </a:lnSpc>
            </a:pPr>
            <a:endParaRPr lang="sl-SI" altLang="sl-SI"/>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C7BC1F7-907C-487D-96FF-86A641E82FBC}"/>
              </a:ext>
            </a:extLst>
          </p:cNvPr>
          <p:cNvSpPr>
            <a:spLocks noGrp="1" noChangeArrowheads="1"/>
          </p:cNvSpPr>
          <p:nvPr>
            <p:ph type="title"/>
          </p:nvPr>
        </p:nvSpPr>
        <p:spPr/>
        <p:txBody>
          <a:bodyPr/>
          <a:lstStyle/>
          <a:p>
            <a:r>
              <a:rPr lang="sl-SI" altLang="sl-SI"/>
              <a:t>Posnemanje in modelno učenje</a:t>
            </a:r>
          </a:p>
        </p:txBody>
      </p:sp>
      <p:sp>
        <p:nvSpPr>
          <p:cNvPr id="44035" name="Rectangle 3">
            <a:extLst>
              <a:ext uri="{FF2B5EF4-FFF2-40B4-BE49-F238E27FC236}">
                <a16:creationId xmlns:a16="http://schemas.microsoft.com/office/drawing/2014/main" id="{7DC91C0C-1AA1-4DE5-AAD8-12B0709A02CD}"/>
              </a:ext>
            </a:extLst>
          </p:cNvPr>
          <p:cNvSpPr>
            <a:spLocks noGrp="1" noChangeArrowheads="1"/>
          </p:cNvSpPr>
          <p:nvPr>
            <p:ph type="body" idx="1"/>
          </p:nvPr>
        </p:nvSpPr>
        <p:spPr/>
        <p:txBody>
          <a:bodyPr/>
          <a:lstStyle/>
          <a:p>
            <a:r>
              <a:rPr lang="sl-SI" altLang="sl-SI"/>
              <a:t>Najmanj 2 osebi: </a:t>
            </a:r>
            <a:r>
              <a:rPr lang="sl-SI" altLang="sl-SI">
                <a:solidFill>
                  <a:schemeClr val="tx2"/>
                </a:solidFill>
              </a:rPr>
              <a:t>opazovalec</a:t>
            </a:r>
            <a:r>
              <a:rPr lang="sl-SI" altLang="sl-SI"/>
              <a:t> in </a:t>
            </a:r>
            <a:r>
              <a:rPr lang="sl-SI" altLang="sl-SI">
                <a:solidFill>
                  <a:schemeClr val="tx2"/>
                </a:solidFill>
              </a:rPr>
              <a:t>model</a:t>
            </a:r>
          </a:p>
          <a:p>
            <a:r>
              <a:rPr lang="sl-SI" altLang="sl-SI"/>
              <a:t>Modeli: </a:t>
            </a:r>
            <a:r>
              <a:rPr lang="sl-SI" altLang="sl-SI">
                <a:solidFill>
                  <a:schemeClr val="tx2"/>
                </a:solidFill>
              </a:rPr>
              <a:t>živi</a:t>
            </a:r>
            <a:r>
              <a:rPr lang="sl-SI" altLang="sl-SI"/>
              <a:t> (npr. starši in vrstniki) in </a:t>
            </a:r>
            <a:r>
              <a:rPr lang="sl-SI" altLang="sl-SI">
                <a:solidFill>
                  <a:schemeClr val="tx2"/>
                </a:solidFill>
              </a:rPr>
              <a:t>simbolični</a:t>
            </a:r>
            <a:r>
              <a:rPr lang="sl-SI" altLang="sl-SI"/>
              <a:t> (junaki v zgodbah, filmih in na TV)</a:t>
            </a:r>
          </a:p>
          <a:p>
            <a:endParaRPr lang="sl-SI" altLang="sl-SI"/>
          </a:p>
          <a:p>
            <a:pPr>
              <a:buFontTx/>
              <a:buNone/>
            </a:pPr>
            <a:r>
              <a:rPr lang="sl-SI" altLang="sl-SI" sz="2400"/>
              <a:t>Potek:</a:t>
            </a:r>
          </a:p>
          <a:p>
            <a:pPr>
              <a:buFontTx/>
              <a:buNone/>
            </a:pPr>
            <a:endParaRPr lang="sl-SI" altLang="sl-SI" sz="2400"/>
          </a:p>
          <a:p>
            <a:pPr>
              <a:buFontTx/>
              <a:buNone/>
            </a:pPr>
            <a:r>
              <a:rPr lang="sl-SI" altLang="sl-SI" sz="2400"/>
              <a:t>IZPOSTAVITEV	OSVOJITEV		SPREJETJE</a:t>
            </a:r>
          </a:p>
        </p:txBody>
      </p:sp>
      <p:sp>
        <p:nvSpPr>
          <p:cNvPr id="44036" name="Line 4">
            <a:extLst>
              <a:ext uri="{FF2B5EF4-FFF2-40B4-BE49-F238E27FC236}">
                <a16:creationId xmlns:a16="http://schemas.microsoft.com/office/drawing/2014/main" id="{F0826D09-A39F-4F4A-B34A-EB32215F860C}"/>
              </a:ext>
            </a:extLst>
          </p:cNvPr>
          <p:cNvSpPr>
            <a:spLocks noChangeShapeType="1"/>
          </p:cNvSpPr>
          <p:nvPr/>
        </p:nvSpPr>
        <p:spPr bwMode="auto">
          <a:xfrm>
            <a:off x="2771775" y="537368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44037" name="Line 5">
            <a:extLst>
              <a:ext uri="{FF2B5EF4-FFF2-40B4-BE49-F238E27FC236}">
                <a16:creationId xmlns:a16="http://schemas.microsoft.com/office/drawing/2014/main" id="{4244F510-9E5A-4E48-97E8-7647AA302551}"/>
              </a:ext>
            </a:extLst>
          </p:cNvPr>
          <p:cNvSpPr>
            <a:spLocks noChangeShapeType="1"/>
          </p:cNvSpPr>
          <p:nvPr/>
        </p:nvSpPr>
        <p:spPr bwMode="auto">
          <a:xfrm>
            <a:off x="5292725" y="537368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0FE142E2-388D-44EB-B498-AB8C5D197686}"/>
              </a:ext>
            </a:extLst>
          </p:cNvPr>
          <p:cNvSpPr>
            <a:spLocks noGrp="1" noChangeArrowheads="1"/>
          </p:cNvSpPr>
          <p:nvPr>
            <p:ph type="title"/>
          </p:nvPr>
        </p:nvSpPr>
        <p:spPr/>
        <p:txBody>
          <a:bodyPr/>
          <a:lstStyle/>
          <a:p>
            <a:r>
              <a:rPr lang="sl-SI" altLang="sl-SI"/>
              <a:t>Posnemanje in modelno učenje</a:t>
            </a:r>
          </a:p>
        </p:txBody>
      </p:sp>
      <p:sp>
        <p:nvSpPr>
          <p:cNvPr id="45059" name="Rectangle 3">
            <a:extLst>
              <a:ext uri="{FF2B5EF4-FFF2-40B4-BE49-F238E27FC236}">
                <a16:creationId xmlns:a16="http://schemas.microsoft.com/office/drawing/2014/main" id="{457C0DCB-C049-49C9-9C71-FE816D003BAC}"/>
              </a:ext>
            </a:extLst>
          </p:cNvPr>
          <p:cNvSpPr>
            <a:spLocks noGrp="1" noChangeArrowheads="1"/>
          </p:cNvSpPr>
          <p:nvPr>
            <p:ph type="body" idx="1"/>
          </p:nvPr>
        </p:nvSpPr>
        <p:spPr/>
        <p:txBody>
          <a:bodyPr/>
          <a:lstStyle/>
          <a:p>
            <a:pPr marL="609600" indent="-609600">
              <a:lnSpc>
                <a:spcPct val="90000"/>
              </a:lnSpc>
              <a:buFontTx/>
              <a:buAutoNum type="arabicPeriod"/>
            </a:pPr>
            <a:r>
              <a:rPr lang="sl-SI" altLang="sl-SI" sz="2800"/>
              <a:t>Učenec je </a:t>
            </a:r>
            <a:r>
              <a:rPr lang="sl-SI" altLang="sl-SI" sz="2800">
                <a:solidFill>
                  <a:schemeClr val="tx2"/>
                </a:solidFill>
              </a:rPr>
              <a:t>izpostavljen</a:t>
            </a:r>
            <a:r>
              <a:rPr lang="sl-SI" altLang="sl-SI" sz="2800"/>
              <a:t> modelu, ki se vede na določen način;</a:t>
            </a:r>
          </a:p>
          <a:p>
            <a:pPr marL="609600" indent="-609600">
              <a:lnSpc>
                <a:spcPct val="90000"/>
              </a:lnSpc>
              <a:buFontTx/>
              <a:buAutoNum type="arabicPeriod"/>
            </a:pPr>
            <a:r>
              <a:rPr lang="sl-SI" altLang="sl-SI" sz="2800"/>
              <a:t>Vedenje lahko </a:t>
            </a:r>
            <a:r>
              <a:rPr lang="sl-SI" altLang="sl-SI" sz="2800">
                <a:solidFill>
                  <a:schemeClr val="tx2"/>
                </a:solidFill>
              </a:rPr>
              <a:t>osvoji</a:t>
            </a:r>
            <a:r>
              <a:rPr lang="sl-SI" altLang="sl-SI" sz="2800"/>
              <a:t> ali ne (odvisno od pozornosti, sposobnosti in drugih osebnostnih dejavnikov); če ga osvoji, ni nujno, da se bo tako vedel, za to mora biti motiviran;</a:t>
            </a:r>
          </a:p>
          <a:p>
            <a:pPr marL="609600" indent="-609600">
              <a:lnSpc>
                <a:spcPct val="90000"/>
              </a:lnSpc>
              <a:buFontTx/>
              <a:buAutoNum type="arabicPeriod"/>
            </a:pPr>
            <a:r>
              <a:rPr lang="sl-SI" altLang="sl-SI" sz="2800"/>
              <a:t>Do posnemanja vedenja pride, če ga je učenec </a:t>
            </a:r>
            <a:r>
              <a:rPr lang="sl-SI" altLang="sl-SI" sz="2800">
                <a:solidFill>
                  <a:schemeClr val="tx2"/>
                </a:solidFill>
              </a:rPr>
              <a:t>sprejel</a:t>
            </a:r>
            <a:r>
              <a:rPr lang="sl-SI" altLang="sl-SI" sz="2800"/>
              <a:t>, se strinjal z njim in ga odobraval (nagrajevanje modela krepi posnemanje, kaznovanje pa ga oslabi) </a:t>
            </a:r>
          </a:p>
          <a:p>
            <a:pPr marL="609600" indent="-609600">
              <a:lnSpc>
                <a:spcPct val="90000"/>
              </a:lnSpc>
              <a:buFontTx/>
              <a:buAutoNum type="arabicPeriod"/>
            </a:pPr>
            <a:endParaRPr lang="sl-SI" altLang="sl-SI" sz="2800"/>
          </a:p>
          <a:p>
            <a:pPr marL="609600" indent="-609600">
              <a:lnSpc>
                <a:spcPct val="90000"/>
              </a:lnSpc>
            </a:pPr>
            <a:endParaRPr lang="sl-SI" altLang="sl-SI" sz="28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Ograda številke diapozitiva 5">
            <a:extLst>
              <a:ext uri="{FF2B5EF4-FFF2-40B4-BE49-F238E27FC236}">
                <a16:creationId xmlns:a16="http://schemas.microsoft.com/office/drawing/2014/main" id="{DD57E525-F4E3-4686-A47D-EBBC92AA5A5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28969F8-D852-4FA9-ACEC-AD872F47A552}" type="slidenum">
              <a:rPr lang="sl-SI" altLang="sl-SI" sz="1400"/>
              <a:pPr>
                <a:spcBef>
                  <a:spcPct val="0"/>
                </a:spcBef>
                <a:buFontTx/>
                <a:buNone/>
              </a:pPr>
              <a:t>42</a:t>
            </a:fld>
            <a:endParaRPr lang="sl-SI" altLang="sl-SI" sz="1400"/>
          </a:p>
        </p:txBody>
      </p:sp>
      <p:sp>
        <p:nvSpPr>
          <p:cNvPr id="46083" name="Rectangle 2">
            <a:extLst>
              <a:ext uri="{FF2B5EF4-FFF2-40B4-BE49-F238E27FC236}">
                <a16:creationId xmlns:a16="http://schemas.microsoft.com/office/drawing/2014/main" id="{101955E1-4D3D-4132-9C0A-19DAEFBCDEBF}"/>
              </a:ext>
            </a:extLst>
          </p:cNvPr>
          <p:cNvSpPr>
            <a:spLocks noGrp="1" noChangeArrowheads="1"/>
          </p:cNvSpPr>
          <p:nvPr>
            <p:ph type="title"/>
          </p:nvPr>
        </p:nvSpPr>
        <p:spPr/>
        <p:txBody>
          <a:bodyPr/>
          <a:lstStyle/>
          <a:p>
            <a:pPr eaLnBrk="1" hangingPunct="1"/>
            <a:r>
              <a:rPr lang="sl-SI" altLang="sl-SI"/>
              <a:t>Dejavniki učenja</a:t>
            </a:r>
          </a:p>
        </p:txBody>
      </p:sp>
      <p:sp>
        <p:nvSpPr>
          <p:cNvPr id="46084" name="Rectangle 3">
            <a:extLst>
              <a:ext uri="{FF2B5EF4-FFF2-40B4-BE49-F238E27FC236}">
                <a16:creationId xmlns:a16="http://schemas.microsoft.com/office/drawing/2014/main" id="{0B544D7C-7173-479F-9EC8-4260DC40CD5A}"/>
              </a:ext>
            </a:extLst>
          </p:cNvPr>
          <p:cNvSpPr>
            <a:spLocks noGrp="1" noChangeArrowheads="1"/>
          </p:cNvSpPr>
          <p:nvPr>
            <p:ph type="body" idx="1"/>
          </p:nvPr>
        </p:nvSpPr>
        <p:spPr/>
        <p:txBody>
          <a:bodyPr/>
          <a:lstStyle/>
          <a:p>
            <a:pPr eaLnBrk="1" hangingPunct="1">
              <a:buFontTx/>
              <a:buNone/>
            </a:pPr>
            <a:r>
              <a:rPr lang="sl-SI" altLang="sl-SI"/>
              <a:t>Učni uspeh je odvisen od različnih</a:t>
            </a:r>
          </a:p>
          <a:p>
            <a:pPr eaLnBrk="1" hangingPunct="1">
              <a:buFontTx/>
              <a:buNone/>
            </a:pPr>
            <a:r>
              <a:rPr lang="sl-SI" altLang="sl-SI"/>
              <a:t>dejavnikov učenja, ki pa se med seboj</a:t>
            </a:r>
          </a:p>
          <a:p>
            <a:pPr eaLnBrk="1" hangingPunct="1">
              <a:buFontTx/>
              <a:buNone/>
            </a:pPr>
            <a:r>
              <a:rPr lang="sl-SI" altLang="sl-SI"/>
              <a:t>prepletajo in vplivajo drug na drugega…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Ograda številke diapozitiva 5">
            <a:extLst>
              <a:ext uri="{FF2B5EF4-FFF2-40B4-BE49-F238E27FC236}">
                <a16:creationId xmlns:a16="http://schemas.microsoft.com/office/drawing/2014/main" id="{DB06C9C8-194C-4D19-B5DA-7892BF0DB69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26B6385-EEFA-41E4-9BC5-3CAD717469A6}" type="slidenum">
              <a:rPr lang="sl-SI" altLang="sl-SI" sz="1400"/>
              <a:pPr>
                <a:spcBef>
                  <a:spcPct val="0"/>
                </a:spcBef>
                <a:buFontTx/>
                <a:buNone/>
              </a:pPr>
              <a:t>43</a:t>
            </a:fld>
            <a:endParaRPr lang="sl-SI" altLang="sl-SI" sz="1400"/>
          </a:p>
        </p:txBody>
      </p:sp>
      <p:sp>
        <p:nvSpPr>
          <p:cNvPr id="47107" name="Rectangle 2">
            <a:extLst>
              <a:ext uri="{FF2B5EF4-FFF2-40B4-BE49-F238E27FC236}">
                <a16:creationId xmlns:a16="http://schemas.microsoft.com/office/drawing/2014/main" id="{DE1E109E-096B-465D-9F11-A77A2F3E7913}"/>
              </a:ext>
            </a:extLst>
          </p:cNvPr>
          <p:cNvSpPr>
            <a:spLocks noGrp="1" noChangeArrowheads="1"/>
          </p:cNvSpPr>
          <p:nvPr>
            <p:ph type="title"/>
          </p:nvPr>
        </p:nvSpPr>
        <p:spPr/>
        <p:txBody>
          <a:bodyPr/>
          <a:lstStyle/>
          <a:p>
            <a:pPr eaLnBrk="1" hangingPunct="1"/>
            <a:r>
              <a:rPr lang="sl-SI" altLang="sl-SI"/>
              <a:t>Dejavniki učenja</a:t>
            </a:r>
          </a:p>
        </p:txBody>
      </p:sp>
      <p:sp>
        <p:nvSpPr>
          <p:cNvPr id="47108" name="Rectangle 3">
            <a:extLst>
              <a:ext uri="{FF2B5EF4-FFF2-40B4-BE49-F238E27FC236}">
                <a16:creationId xmlns:a16="http://schemas.microsoft.com/office/drawing/2014/main" id="{BF8311D9-CEBA-495D-A5EA-DF894937088C}"/>
              </a:ext>
            </a:extLst>
          </p:cNvPr>
          <p:cNvSpPr>
            <a:spLocks noGrp="1" noChangeArrowheads="1"/>
          </p:cNvSpPr>
          <p:nvPr>
            <p:ph type="body" idx="1"/>
          </p:nvPr>
        </p:nvSpPr>
        <p:spPr/>
        <p:txBody>
          <a:bodyPr/>
          <a:lstStyle/>
          <a:p>
            <a:pPr eaLnBrk="1" hangingPunct="1"/>
            <a:r>
              <a:rPr lang="sl-SI" altLang="sl-SI">
                <a:solidFill>
                  <a:schemeClr val="tx2"/>
                </a:solidFill>
              </a:rPr>
              <a:t>Fizični dejavniki</a:t>
            </a:r>
            <a:r>
              <a:rPr lang="sl-SI" altLang="sl-SI"/>
              <a:t>: svetlost, temperatura, zračnost prostora za učenje, tišina ali ropot, vreme, itd. Učenec bi se moral učiti v istem prostoru brez motečih dražljajev</a:t>
            </a:r>
          </a:p>
          <a:p>
            <a:pPr eaLnBrk="1" hangingPunct="1"/>
            <a:endParaRPr lang="sl-SI" altLang="sl-SI">
              <a:solidFill>
                <a:schemeClr val="tx2"/>
              </a:solidFill>
            </a:endParaRPr>
          </a:p>
          <a:p>
            <a:pPr eaLnBrk="1" hangingPunct="1"/>
            <a:r>
              <a:rPr lang="sl-SI" altLang="sl-SI">
                <a:solidFill>
                  <a:schemeClr val="tx2"/>
                </a:solidFill>
              </a:rPr>
              <a:t>Fiziološki dejavniki</a:t>
            </a:r>
            <a:r>
              <a:rPr lang="sl-SI" altLang="sl-SI"/>
              <a:t>: kratkotrajni (npr. utrujenost in lakota) ali dolgotrajni (bolezni ali napake čutnih ali gibalnih organov)</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Ograda številke diapozitiva 5">
            <a:extLst>
              <a:ext uri="{FF2B5EF4-FFF2-40B4-BE49-F238E27FC236}">
                <a16:creationId xmlns:a16="http://schemas.microsoft.com/office/drawing/2014/main" id="{32F9D008-5FCD-406D-B8B8-AA6A3E73CA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59F7810-7390-4FEC-9906-4EE8F0B43BAA}" type="slidenum">
              <a:rPr lang="sl-SI" altLang="sl-SI" sz="1400"/>
              <a:pPr>
                <a:spcBef>
                  <a:spcPct val="0"/>
                </a:spcBef>
                <a:buFontTx/>
                <a:buNone/>
              </a:pPr>
              <a:t>44</a:t>
            </a:fld>
            <a:endParaRPr lang="sl-SI" altLang="sl-SI" sz="1400"/>
          </a:p>
        </p:txBody>
      </p:sp>
      <p:sp>
        <p:nvSpPr>
          <p:cNvPr id="48131" name="Rectangle 2">
            <a:extLst>
              <a:ext uri="{FF2B5EF4-FFF2-40B4-BE49-F238E27FC236}">
                <a16:creationId xmlns:a16="http://schemas.microsoft.com/office/drawing/2014/main" id="{09F40161-C1B2-40FA-B46E-B1CFE23F9376}"/>
              </a:ext>
            </a:extLst>
          </p:cNvPr>
          <p:cNvSpPr>
            <a:spLocks noGrp="1" noChangeArrowheads="1"/>
          </p:cNvSpPr>
          <p:nvPr>
            <p:ph type="title"/>
          </p:nvPr>
        </p:nvSpPr>
        <p:spPr/>
        <p:txBody>
          <a:bodyPr/>
          <a:lstStyle/>
          <a:p>
            <a:pPr eaLnBrk="1" hangingPunct="1"/>
            <a:r>
              <a:rPr lang="sl-SI" altLang="sl-SI"/>
              <a:t>Dejavniki učenja</a:t>
            </a:r>
          </a:p>
        </p:txBody>
      </p:sp>
      <p:sp>
        <p:nvSpPr>
          <p:cNvPr id="48132" name="Rectangle 4">
            <a:extLst>
              <a:ext uri="{FF2B5EF4-FFF2-40B4-BE49-F238E27FC236}">
                <a16:creationId xmlns:a16="http://schemas.microsoft.com/office/drawing/2014/main" id="{BB147884-3B92-4077-BE40-A0B829845E85}"/>
              </a:ext>
            </a:extLst>
          </p:cNvPr>
          <p:cNvSpPr>
            <a:spLocks noGrp="1" noChangeArrowheads="1"/>
          </p:cNvSpPr>
          <p:nvPr>
            <p:ph type="body" idx="1"/>
          </p:nvPr>
        </p:nvSpPr>
        <p:spPr/>
        <p:txBody>
          <a:bodyPr/>
          <a:lstStyle/>
          <a:p>
            <a:pPr eaLnBrk="1" hangingPunct="1">
              <a:lnSpc>
                <a:spcPct val="90000"/>
              </a:lnSpc>
            </a:pPr>
            <a:r>
              <a:rPr lang="sl-SI" altLang="sl-SI" sz="2800">
                <a:solidFill>
                  <a:schemeClr val="tx2"/>
                </a:solidFill>
              </a:rPr>
              <a:t>Socialni dejavniki</a:t>
            </a:r>
            <a:r>
              <a:rPr lang="sl-SI" altLang="sl-SI" sz="2800"/>
              <a:t>: izvirajo iz učenčevega ožjega ali širšega okolja (ekonomski položaj družine, preskrbljenost z učnimi sredstvi; tudi organizacija šolstva, učni programi, način poučevanja; odnosi v družini itd.)</a:t>
            </a:r>
          </a:p>
          <a:p>
            <a:pPr eaLnBrk="1" hangingPunct="1">
              <a:lnSpc>
                <a:spcPct val="90000"/>
              </a:lnSpc>
            </a:pPr>
            <a:endParaRPr lang="sl-SI" altLang="sl-SI" sz="2800"/>
          </a:p>
          <a:p>
            <a:pPr eaLnBrk="1" hangingPunct="1">
              <a:lnSpc>
                <a:spcPct val="90000"/>
              </a:lnSpc>
            </a:pPr>
            <a:r>
              <a:rPr lang="sl-SI" altLang="sl-SI" sz="2800">
                <a:solidFill>
                  <a:schemeClr val="tx2"/>
                </a:solidFill>
              </a:rPr>
              <a:t>Psihološki dejavniki</a:t>
            </a:r>
            <a:r>
              <a:rPr lang="sl-SI" altLang="sl-SI" sz="2800"/>
              <a:t>: sposobnosti (kar posameznik zmore), motivacija (kar posameznik hoče), navade, spretnosti, znanja, osebnostne lastnosti,…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grada številke diapozitiva 5">
            <a:extLst>
              <a:ext uri="{FF2B5EF4-FFF2-40B4-BE49-F238E27FC236}">
                <a16:creationId xmlns:a16="http://schemas.microsoft.com/office/drawing/2014/main" id="{126602FA-5085-420B-9BF4-CAAB9DA152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53C1A15-646A-431E-A7AB-6D1D10F7C518}" type="slidenum">
              <a:rPr lang="sl-SI" altLang="sl-SI" sz="1400"/>
              <a:pPr>
                <a:spcBef>
                  <a:spcPct val="0"/>
                </a:spcBef>
                <a:buFontTx/>
                <a:buNone/>
              </a:pPr>
              <a:t>45</a:t>
            </a:fld>
            <a:endParaRPr lang="sl-SI" altLang="sl-SI" sz="1400"/>
          </a:p>
        </p:txBody>
      </p:sp>
      <p:sp>
        <p:nvSpPr>
          <p:cNvPr id="49155" name="Rectangle 2">
            <a:extLst>
              <a:ext uri="{FF2B5EF4-FFF2-40B4-BE49-F238E27FC236}">
                <a16:creationId xmlns:a16="http://schemas.microsoft.com/office/drawing/2014/main" id="{DF21F958-5A82-4A5E-9A08-81BAD0AAAD45}"/>
              </a:ext>
            </a:extLst>
          </p:cNvPr>
          <p:cNvSpPr>
            <a:spLocks noGrp="1" noChangeArrowheads="1"/>
          </p:cNvSpPr>
          <p:nvPr>
            <p:ph type="title"/>
          </p:nvPr>
        </p:nvSpPr>
        <p:spPr/>
        <p:txBody>
          <a:bodyPr/>
          <a:lstStyle/>
          <a:p>
            <a:pPr eaLnBrk="1" hangingPunct="1"/>
            <a:r>
              <a:rPr lang="sl-SI" altLang="sl-SI"/>
              <a:t>Dejavniki učenja</a:t>
            </a:r>
          </a:p>
        </p:txBody>
      </p:sp>
      <p:sp>
        <p:nvSpPr>
          <p:cNvPr id="49156" name="Rectangle 3">
            <a:extLst>
              <a:ext uri="{FF2B5EF4-FFF2-40B4-BE49-F238E27FC236}">
                <a16:creationId xmlns:a16="http://schemas.microsoft.com/office/drawing/2014/main" id="{18BB4EF6-792E-4813-9ABB-16220DE01E13}"/>
              </a:ext>
            </a:extLst>
          </p:cNvPr>
          <p:cNvSpPr>
            <a:spLocks noGrp="1" noChangeArrowheads="1"/>
          </p:cNvSpPr>
          <p:nvPr>
            <p:ph type="body" idx="1"/>
          </p:nvPr>
        </p:nvSpPr>
        <p:spPr/>
        <p:txBody>
          <a:bodyPr/>
          <a:lstStyle/>
          <a:p>
            <a:pPr eaLnBrk="1" hangingPunct="1">
              <a:lnSpc>
                <a:spcPct val="90000"/>
              </a:lnSpc>
              <a:buFontTx/>
              <a:buNone/>
            </a:pPr>
            <a:r>
              <a:rPr lang="sl-SI" altLang="sl-SI"/>
              <a:t>Vpliv motivacije na učenje: motiviran učenec</a:t>
            </a:r>
          </a:p>
          <a:p>
            <a:pPr eaLnBrk="1" hangingPunct="1">
              <a:lnSpc>
                <a:spcPct val="90000"/>
              </a:lnSpc>
              <a:buFontTx/>
              <a:buNone/>
            </a:pPr>
            <a:r>
              <a:rPr lang="sl-SI" altLang="sl-SI"/>
              <a:t>lahko veliko doseže z vztrajnostjo in</a:t>
            </a:r>
          </a:p>
          <a:p>
            <a:pPr eaLnBrk="1" hangingPunct="1">
              <a:lnSpc>
                <a:spcPct val="90000"/>
              </a:lnSpc>
              <a:buFontTx/>
              <a:buNone/>
            </a:pPr>
            <a:r>
              <a:rPr lang="sl-SI" altLang="sl-SI"/>
              <a:t>prizadevanjem…ločimo:</a:t>
            </a:r>
          </a:p>
          <a:p>
            <a:pPr eaLnBrk="1" hangingPunct="1">
              <a:lnSpc>
                <a:spcPct val="90000"/>
              </a:lnSpc>
            </a:pPr>
            <a:r>
              <a:rPr lang="sl-SI" altLang="sl-SI">
                <a:solidFill>
                  <a:schemeClr val="tx2"/>
                </a:solidFill>
              </a:rPr>
              <a:t>Zunanjo motivacijo</a:t>
            </a:r>
            <a:r>
              <a:rPr lang="sl-SI" altLang="sl-SI"/>
              <a:t> (učimo se zaradi obljubljene nagrade ali pričakovane kazni);</a:t>
            </a:r>
          </a:p>
          <a:p>
            <a:pPr eaLnBrk="1" hangingPunct="1">
              <a:lnSpc>
                <a:spcPct val="90000"/>
              </a:lnSpc>
            </a:pPr>
            <a:r>
              <a:rPr lang="sl-SI" altLang="sl-SI">
                <a:solidFill>
                  <a:schemeClr val="tx2"/>
                </a:solidFill>
              </a:rPr>
              <a:t>Notranjo motivacijo</a:t>
            </a:r>
            <a:r>
              <a:rPr lang="sl-SI" altLang="sl-SI"/>
              <a:t> (učimo se zaradi interesov) – običajno je učinkovitejša in trajnejša kot zunanja, vendar se prepletata med seboj</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Ograda številke diapozitiva 5">
            <a:extLst>
              <a:ext uri="{FF2B5EF4-FFF2-40B4-BE49-F238E27FC236}">
                <a16:creationId xmlns:a16="http://schemas.microsoft.com/office/drawing/2014/main" id="{1FC99C2B-4BBE-4894-847D-0E56EECD55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286D983-C1B5-42F7-A9CB-62A7295E60FC}" type="slidenum">
              <a:rPr lang="sl-SI" altLang="sl-SI" sz="1400"/>
              <a:pPr>
                <a:spcBef>
                  <a:spcPct val="0"/>
                </a:spcBef>
                <a:buFontTx/>
                <a:buNone/>
              </a:pPr>
              <a:t>46</a:t>
            </a:fld>
            <a:endParaRPr lang="sl-SI" altLang="sl-SI" sz="1400"/>
          </a:p>
        </p:txBody>
      </p:sp>
      <p:sp>
        <p:nvSpPr>
          <p:cNvPr id="50179" name="Rectangle 2">
            <a:extLst>
              <a:ext uri="{FF2B5EF4-FFF2-40B4-BE49-F238E27FC236}">
                <a16:creationId xmlns:a16="http://schemas.microsoft.com/office/drawing/2014/main" id="{E2A5C338-304D-433E-B9C7-FCBA71E225F6}"/>
              </a:ext>
            </a:extLst>
          </p:cNvPr>
          <p:cNvSpPr>
            <a:spLocks noGrp="1" noChangeArrowheads="1"/>
          </p:cNvSpPr>
          <p:nvPr>
            <p:ph type="title"/>
          </p:nvPr>
        </p:nvSpPr>
        <p:spPr/>
        <p:txBody>
          <a:bodyPr/>
          <a:lstStyle/>
          <a:p>
            <a:pPr eaLnBrk="1" hangingPunct="1"/>
            <a:r>
              <a:rPr lang="sl-SI" altLang="sl-SI"/>
              <a:t>Dejavniki učenja</a:t>
            </a:r>
          </a:p>
        </p:txBody>
      </p:sp>
      <p:sp>
        <p:nvSpPr>
          <p:cNvPr id="50180" name="Rectangle 3">
            <a:extLst>
              <a:ext uri="{FF2B5EF4-FFF2-40B4-BE49-F238E27FC236}">
                <a16:creationId xmlns:a16="http://schemas.microsoft.com/office/drawing/2014/main" id="{58075BDC-A16E-47D2-A88E-E36D5EEB1AB3}"/>
              </a:ext>
            </a:extLst>
          </p:cNvPr>
          <p:cNvSpPr>
            <a:spLocks noGrp="1" noChangeArrowheads="1"/>
          </p:cNvSpPr>
          <p:nvPr>
            <p:ph type="body" idx="1"/>
          </p:nvPr>
        </p:nvSpPr>
        <p:spPr/>
        <p:txBody>
          <a:bodyPr/>
          <a:lstStyle/>
          <a:p>
            <a:pPr eaLnBrk="1" hangingPunct="1">
              <a:buFontTx/>
              <a:buNone/>
            </a:pPr>
            <a:r>
              <a:rPr lang="sl-SI" altLang="sl-SI"/>
              <a:t>Med navade, spretnosti in znanja sodijo učni</a:t>
            </a:r>
          </a:p>
          <a:p>
            <a:pPr eaLnBrk="1" hangingPunct="1">
              <a:buFontTx/>
              <a:buNone/>
            </a:pPr>
            <a:r>
              <a:rPr lang="sl-SI" altLang="sl-SI"/>
              <a:t>stili, učne metode in učne navade.</a:t>
            </a:r>
          </a:p>
          <a:p>
            <a:pPr eaLnBrk="1" hangingPunct="1">
              <a:buFontTx/>
              <a:buNone/>
            </a:pPr>
            <a:endParaRPr lang="sl-SI" altLang="sl-SI"/>
          </a:p>
          <a:p>
            <a:pPr eaLnBrk="1" hangingPunct="1"/>
            <a:r>
              <a:rPr lang="sl-SI" altLang="sl-SI">
                <a:solidFill>
                  <a:schemeClr val="tx2"/>
                </a:solidFill>
              </a:rPr>
              <a:t>Učni stil</a:t>
            </a:r>
            <a:r>
              <a:rPr lang="sl-SI" altLang="sl-SI"/>
              <a:t>: </a:t>
            </a:r>
            <a:r>
              <a:rPr lang="sl-SI" altLang="sl-SI">
                <a:solidFill>
                  <a:schemeClr val="tx2"/>
                </a:solidFill>
              </a:rPr>
              <a:t>reproduktivni</a:t>
            </a:r>
            <a:r>
              <a:rPr lang="sl-SI" altLang="sl-SI"/>
              <a:t> (gradivo se učimo v istih oblikah, kot je napisano) in </a:t>
            </a:r>
            <a:r>
              <a:rPr lang="sl-SI" altLang="sl-SI">
                <a:solidFill>
                  <a:schemeClr val="tx2"/>
                </a:solidFill>
              </a:rPr>
              <a:t>produktivni</a:t>
            </a:r>
            <a:r>
              <a:rPr lang="sl-SI" altLang="sl-SI"/>
              <a:t> (gradiva se učimo v novih zvezah) – odvisen je tudi od tega, kaj želi učitelj</a:t>
            </a:r>
          </a:p>
          <a:p>
            <a:pPr eaLnBrk="1" hangingPunct="1"/>
            <a:endParaRPr lang="sl-SI" altLang="sl-SI"/>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Ograda številke diapozitiva 6">
            <a:extLst>
              <a:ext uri="{FF2B5EF4-FFF2-40B4-BE49-F238E27FC236}">
                <a16:creationId xmlns:a16="http://schemas.microsoft.com/office/drawing/2014/main" id="{783330D2-4DD4-454D-AD81-D13903E528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7C7128-16A4-43BD-A327-B8C1C764BE38}" type="slidenum">
              <a:rPr lang="sl-SI" altLang="sl-SI" sz="1400"/>
              <a:pPr>
                <a:spcBef>
                  <a:spcPct val="0"/>
                </a:spcBef>
                <a:buFontTx/>
                <a:buNone/>
              </a:pPr>
              <a:t>47</a:t>
            </a:fld>
            <a:endParaRPr lang="sl-SI" altLang="sl-SI" sz="1400"/>
          </a:p>
        </p:txBody>
      </p:sp>
      <p:sp>
        <p:nvSpPr>
          <p:cNvPr id="51203" name="Rectangle 2">
            <a:extLst>
              <a:ext uri="{FF2B5EF4-FFF2-40B4-BE49-F238E27FC236}">
                <a16:creationId xmlns:a16="http://schemas.microsoft.com/office/drawing/2014/main" id="{0CC5DDD9-345C-4DDF-B7F6-FCC6163ED80E}"/>
              </a:ext>
            </a:extLst>
          </p:cNvPr>
          <p:cNvSpPr>
            <a:spLocks noGrp="1" noChangeArrowheads="1"/>
          </p:cNvSpPr>
          <p:nvPr>
            <p:ph type="title"/>
          </p:nvPr>
        </p:nvSpPr>
        <p:spPr/>
        <p:txBody>
          <a:bodyPr/>
          <a:lstStyle/>
          <a:p>
            <a:pPr eaLnBrk="1" hangingPunct="1"/>
            <a:r>
              <a:rPr lang="sl-SI" altLang="sl-SI"/>
              <a:t>Dejavniki učenja</a:t>
            </a:r>
          </a:p>
        </p:txBody>
      </p:sp>
      <p:sp>
        <p:nvSpPr>
          <p:cNvPr id="51204" name="Rectangle 3">
            <a:extLst>
              <a:ext uri="{FF2B5EF4-FFF2-40B4-BE49-F238E27FC236}">
                <a16:creationId xmlns:a16="http://schemas.microsoft.com/office/drawing/2014/main" id="{F57FC946-35B4-44A8-ABA0-FE9C4FF18E5D}"/>
              </a:ext>
            </a:extLst>
          </p:cNvPr>
          <p:cNvSpPr>
            <a:spLocks noGrp="1" noChangeArrowheads="1"/>
          </p:cNvSpPr>
          <p:nvPr>
            <p:ph type="body" sz="half" idx="1"/>
          </p:nvPr>
        </p:nvSpPr>
        <p:spPr/>
        <p:txBody>
          <a:bodyPr/>
          <a:lstStyle/>
          <a:p>
            <a:pPr eaLnBrk="1" hangingPunct="1">
              <a:lnSpc>
                <a:spcPct val="80000"/>
              </a:lnSpc>
            </a:pPr>
            <a:r>
              <a:rPr lang="sl-SI" altLang="sl-SI" sz="2400"/>
              <a:t>Med </a:t>
            </a:r>
            <a:r>
              <a:rPr lang="sl-SI" altLang="sl-SI" sz="2400">
                <a:solidFill>
                  <a:schemeClr val="tx2"/>
                </a:solidFill>
              </a:rPr>
              <a:t>osebnostnimi dejavniki</a:t>
            </a:r>
            <a:r>
              <a:rPr lang="sl-SI" altLang="sl-SI" sz="2400"/>
              <a:t> so najpomembnejša </a:t>
            </a:r>
            <a:r>
              <a:rPr lang="sl-SI" altLang="sl-SI" sz="2400">
                <a:solidFill>
                  <a:schemeClr val="tx2"/>
                </a:solidFill>
              </a:rPr>
              <a:t>čustva</a:t>
            </a:r>
            <a:r>
              <a:rPr lang="sl-SI" altLang="sl-SI" sz="2400"/>
              <a:t>: šibka in prijetna čustva pozitivno vplivajo na učenje, neprijetna čustva pa lahko učni učinek zelo znižajo; zelo slabo na obnovitev učnega gradiva vpliva </a:t>
            </a:r>
            <a:r>
              <a:rPr lang="sl-SI" altLang="sl-SI" sz="2400">
                <a:solidFill>
                  <a:schemeClr val="tx2"/>
                </a:solidFill>
              </a:rPr>
              <a:t>trema </a:t>
            </a:r>
            <a:r>
              <a:rPr lang="sl-SI" altLang="sl-SI" sz="2400"/>
              <a:t>(spraševalna ali izpitna), ki se pri nekaterih pojavlja bolj izrazito, pri drugih pa manj…(vse to so </a:t>
            </a:r>
            <a:r>
              <a:rPr lang="sl-SI" altLang="sl-SI" sz="2400">
                <a:solidFill>
                  <a:schemeClr val="tx2"/>
                </a:solidFill>
              </a:rPr>
              <a:t>začasna stanja</a:t>
            </a:r>
            <a:r>
              <a:rPr lang="sl-SI" altLang="sl-SI" sz="2400"/>
              <a:t>)</a:t>
            </a:r>
          </a:p>
          <a:p>
            <a:pPr eaLnBrk="1" hangingPunct="1">
              <a:lnSpc>
                <a:spcPct val="80000"/>
              </a:lnSpc>
            </a:pPr>
            <a:endParaRPr lang="sl-SI" altLang="sl-SI" sz="2400"/>
          </a:p>
        </p:txBody>
      </p:sp>
      <p:sp>
        <p:nvSpPr>
          <p:cNvPr id="51205" name="Rectangle 4">
            <a:extLst>
              <a:ext uri="{FF2B5EF4-FFF2-40B4-BE49-F238E27FC236}">
                <a16:creationId xmlns:a16="http://schemas.microsoft.com/office/drawing/2014/main" id="{56A8B66F-2387-4468-AE41-73F8260144B4}"/>
              </a:ext>
            </a:extLst>
          </p:cNvPr>
          <p:cNvSpPr>
            <a:spLocks noGrp="1" noChangeArrowheads="1"/>
          </p:cNvSpPr>
          <p:nvPr>
            <p:ph type="body" sz="half" idx="2"/>
          </p:nvPr>
        </p:nvSpPr>
        <p:spPr/>
        <p:txBody>
          <a:bodyPr/>
          <a:lstStyle/>
          <a:p>
            <a:pPr eaLnBrk="1" hangingPunct="1">
              <a:lnSpc>
                <a:spcPct val="80000"/>
              </a:lnSpc>
            </a:pPr>
            <a:r>
              <a:rPr lang="sl-SI" altLang="sl-SI" sz="2400"/>
              <a:t>Hujše so </a:t>
            </a:r>
            <a:r>
              <a:rPr lang="sl-SI" altLang="sl-SI" sz="2400">
                <a:solidFill>
                  <a:schemeClr val="tx2"/>
                </a:solidFill>
              </a:rPr>
              <a:t>trajnejše čustvene motnje</a:t>
            </a:r>
            <a:r>
              <a:rPr lang="sl-SI" altLang="sl-SI" sz="2400"/>
              <a:t>, npr. depresivna ali tesnobna stanja, ki dalj časa ovirajo učenje,…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Ograda številke diapozitiva 5">
            <a:extLst>
              <a:ext uri="{FF2B5EF4-FFF2-40B4-BE49-F238E27FC236}">
                <a16:creationId xmlns:a16="http://schemas.microsoft.com/office/drawing/2014/main" id="{677D1AD6-099F-4FEC-99A4-EB5873FE5E1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F82FC4E-F989-4FA1-86C2-B5EF1EA229E4}" type="slidenum">
              <a:rPr lang="sl-SI" altLang="sl-SI" sz="1400"/>
              <a:pPr>
                <a:spcBef>
                  <a:spcPct val="0"/>
                </a:spcBef>
                <a:buFontTx/>
                <a:buNone/>
              </a:pPr>
              <a:t>48</a:t>
            </a:fld>
            <a:endParaRPr lang="sl-SI" altLang="sl-SI" sz="1400"/>
          </a:p>
        </p:txBody>
      </p:sp>
      <p:sp>
        <p:nvSpPr>
          <p:cNvPr id="52227" name="Rectangle 2">
            <a:extLst>
              <a:ext uri="{FF2B5EF4-FFF2-40B4-BE49-F238E27FC236}">
                <a16:creationId xmlns:a16="http://schemas.microsoft.com/office/drawing/2014/main" id="{D30B8044-3CD8-4A8C-9839-FF5FA4DA9452}"/>
              </a:ext>
            </a:extLst>
          </p:cNvPr>
          <p:cNvSpPr>
            <a:spLocks noGrp="1" noChangeArrowheads="1"/>
          </p:cNvSpPr>
          <p:nvPr>
            <p:ph type="title"/>
          </p:nvPr>
        </p:nvSpPr>
        <p:spPr/>
        <p:txBody>
          <a:bodyPr/>
          <a:lstStyle/>
          <a:p>
            <a:pPr eaLnBrk="1" hangingPunct="1"/>
            <a:r>
              <a:rPr lang="sl-SI" altLang="sl-SI"/>
              <a:t>Učni tip oz. stil</a:t>
            </a:r>
          </a:p>
        </p:txBody>
      </p:sp>
      <p:sp>
        <p:nvSpPr>
          <p:cNvPr id="52228" name="AutoShape 3">
            <a:extLst>
              <a:ext uri="{FF2B5EF4-FFF2-40B4-BE49-F238E27FC236}">
                <a16:creationId xmlns:a16="http://schemas.microsoft.com/office/drawing/2014/main" id="{B4ABFF25-EF77-4EC4-8658-6BF9F5AF22D2}"/>
              </a:ext>
            </a:extLst>
          </p:cNvPr>
          <p:cNvSpPr>
            <a:spLocks noGrp="1" noChangeAspect="1" noChangeArrowheads="1"/>
          </p:cNvSpPr>
          <p:nvPr>
            <p:ph type="body" idx="1"/>
          </p:nvPr>
        </p:nvSpPr>
        <p:spPr/>
        <p:txBody>
          <a:bodyPr/>
          <a:lstStyle/>
          <a:p>
            <a:pPr eaLnBrk="1" hangingPunct="1"/>
            <a:r>
              <a:rPr lang="sl-SI" altLang="sl-SI" i="1"/>
              <a:t>Naš učni stil je kombinacija sprejemanja, urejanja in obdelovanja informacij.</a:t>
            </a:r>
          </a:p>
        </p:txBody>
      </p:sp>
      <p:sp>
        <p:nvSpPr>
          <p:cNvPr id="52229" name="Rectangle 14">
            <a:extLst>
              <a:ext uri="{FF2B5EF4-FFF2-40B4-BE49-F238E27FC236}">
                <a16:creationId xmlns:a16="http://schemas.microsoft.com/office/drawing/2014/main" id="{9D62C235-658B-4013-97C1-B06A7114ACF8}"/>
              </a:ext>
            </a:extLst>
          </p:cNvPr>
          <p:cNvSpPr>
            <a:spLocks noChangeArrowheads="1"/>
          </p:cNvSpPr>
          <p:nvPr/>
        </p:nvSpPr>
        <p:spPr bwMode="auto">
          <a:xfrm>
            <a:off x="971550" y="3644900"/>
            <a:ext cx="6897688"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sl-SI" altLang="sl-SI" sz="2800">
                <a:solidFill>
                  <a:schemeClr val="tx2"/>
                </a:solidFill>
              </a:rPr>
              <a:t>Redko naletimo na čiste tipe, običajno gre </a:t>
            </a:r>
          </a:p>
          <a:p>
            <a:pPr algn="ctr" eaLnBrk="1" hangingPunct="1">
              <a:buFontTx/>
              <a:buNone/>
            </a:pPr>
            <a:r>
              <a:rPr lang="sl-SI" altLang="sl-SI" sz="2800">
                <a:solidFill>
                  <a:schemeClr val="tx2"/>
                </a:solidFill>
              </a:rPr>
              <a:t>za mešanico z izstopanjem enega od njih</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Ograda številke diapozitiva 5">
            <a:extLst>
              <a:ext uri="{FF2B5EF4-FFF2-40B4-BE49-F238E27FC236}">
                <a16:creationId xmlns:a16="http://schemas.microsoft.com/office/drawing/2014/main" id="{E9E209D3-42CB-400A-A25D-FD109C096F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08DD567-B05E-490E-AACE-DA6941B9D8B5}" type="slidenum">
              <a:rPr lang="sl-SI" altLang="sl-SI" sz="1400"/>
              <a:pPr>
                <a:spcBef>
                  <a:spcPct val="0"/>
                </a:spcBef>
                <a:buFontTx/>
                <a:buNone/>
              </a:pPr>
              <a:t>49</a:t>
            </a:fld>
            <a:endParaRPr lang="sl-SI" altLang="sl-SI" sz="1400"/>
          </a:p>
        </p:txBody>
      </p:sp>
      <p:sp>
        <p:nvSpPr>
          <p:cNvPr id="53251" name="Rectangle 2">
            <a:extLst>
              <a:ext uri="{FF2B5EF4-FFF2-40B4-BE49-F238E27FC236}">
                <a16:creationId xmlns:a16="http://schemas.microsoft.com/office/drawing/2014/main" id="{872A8AC2-6041-47DE-B1B1-D371A021F6DF}"/>
              </a:ext>
            </a:extLst>
          </p:cNvPr>
          <p:cNvSpPr>
            <a:spLocks noGrp="1" noChangeArrowheads="1"/>
          </p:cNvSpPr>
          <p:nvPr>
            <p:ph type="title"/>
          </p:nvPr>
        </p:nvSpPr>
        <p:spPr/>
        <p:txBody>
          <a:bodyPr/>
          <a:lstStyle/>
          <a:p>
            <a:pPr eaLnBrk="1" hangingPunct="1"/>
            <a:r>
              <a:rPr lang="sl-SI" altLang="sl-SI"/>
              <a:t>Slušni tip</a:t>
            </a:r>
          </a:p>
        </p:txBody>
      </p:sp>
      <p:sp>
        <p:nvSpPr>
          <p:cNvPr id="53252" name="Rectangle 3">
            <a:extLst>
              <a:ext uri="{FF2B5EF4-FFF2-40B4-BE49-F238E27FC236}">
                <a16:creationId xmlns:a16="http://schemas.microsoft.com/office/drawing/2014/main" id="{0FE5BFB2-3F7B-47FF-B55F-ABF3F6C9A382}"/>
              </a:ext>
            </a:extLst>
          </p:cNvPr>
          <p:cNvSpPr>
            <a:spLocks noGrp="1" noChangeArrowheads="1"/>
          </p:cNvSpPr>
          <p:nvPr>
            <p:ph type="body" idx="1"/>
          </p:nvPr>
        </p:nvSpPr>
        <p:spPr/>
        <p:txBody>
          <a:bodyPr/>
          <a:lstStyle/>
          <a:p>
            <a:pPr eaLnBrk="1" hangingPunct="1"/>
            <a:r>
              <a:rPr lang="sl-SI" altLang="sl-SI"/>
              <a:t>učimo se z verbalnimi napotki;</a:t>
            </a:r>
          </a:p>
          <a:p>
            <a:pPr eaLnBrk="1" hangingPunct="1"/>
            <a:r>
              <a:rPr lang="sl-SI" altLang="sl-SI"/>
              <a:t>zapomnimo si imena;</a:t>
            </a:r>
          </a:p>
          <a:p>
            <a:pPr eaLnBrk="1" hangingPunct="1"/>
            <a:r>
              <a:rPr lang="sl-SI" altLang="sl-SI"/>
              <a:t>govorimo sami s seboj;</a:t>
            </a:r>
          </a:p>
          <a:p>
            <a:pPr eaLnBrk="1" hangingPunct="1"/>
            <a:r>
              <a:rPr lang="sl-SI" altLang="sl-SI"/>
              <a:t>raje poslušamo kot beremo</a:t>
            </a:r>
          </a:p>
          <a:p>
            <a:pPr eaLnBrk="1" hangingPunct="1"/>
            <a:endParaRPr lang="sl-SI" altLang="sl-SI"/>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grada številke diapozitiva 5">
            <a:extLst>
              <a:ext uri="{FF2B5EF4-FFF2-40B4-BE49-F238E27FC236}">
                <a16:creationId xmlns:a16="http://schemas.microsoft.com/office/drawing/2014/main" id="{6ED14F4E-A753-44C7-82D7-9C23DB70FE4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05525C6-096A-4F1A-ABA7-5F7954542FFD}" type="slidenum">
              <a:rPr lang="sl-SI" altLang="sl-SI" sz="1400"/>
              <a:pPr>
                <a:spcBef>
                  <a:spcPct val="0"/>
                </a:spcBef>
                <a:buFontTx/>
                <a:buNone/>
              </a:pPr>
              <a:t>5</a:t>
            </a:fld>
            <a:endParaRPr lang="sl-SI" altLang="sl-SI" sz="1400"/>
          </a:p>
        </p:txBody>
      </p:sp>
      <p:sp>
        <p:nvSpPr>
          <p:cNvPr id="8195" name="Rectangle 2">
            <a:extLst>
              <a:ext uri="{FF2B5EF4-FFF2-40B4-BE49-F238E27FC236}">
                <a16:creationId xmlns:a16="http://schemas.microsoft.com/office/drawing/2014/main" id="{BFF4271F-E634-4830-9A1A-28403052F442}"/>
              </a:ext>
            </a:extLst>
          </p:cNvPr>
          <p:cNvSpPr>
            <a:spLocks noGrp="1" noChangeArrowheads="1"/>
          </p:cNvSpPr>
          <p:nvPr>
            <p:ph type="title"/>
          </p:nvPr>
        </p:nvSpPr>
        <p:spPr/>
        <p:txBody>
          <a:bodyPr/>
          <a:lstStyle/>
          <a:p>
            <a:pPr eaLnBrk="1" hangingPunct="1"/>
            <a:r>
              <a:rPr lang="sl-SI" altLang="sl-SI"/>
              <a:t>Duševnost</a:t>
            </a:r>
          </a:p>
        </p:txBody>
      </p:sp>
      <p:sp>
        <p:nvSpPr>
          <p:cNvPr id="8196" name="Rectangle 3">
            <a:extLst>
              <a:ext uri="{FF2B5EF4-FFF2-40B4-BE49-F238E27FC236}">
                <a16:creationId xmlns:a16="http://schemas.microsoft.com/office/drawing/2014/main" id="{BE116885-412D-4F63-A5C3-E4F023C27186}"/>
              </a:ext>
            </a:extLst>
          </p:cNvPr>
          <p:cNvSpPr>
            <a:spLocks noGrp="1" noChangeArrowheads="1"/>
          </p:cNvSpPr>
          <p:nvPr>
            <p:ph type="body" idx="1"/>
          </p:nvPr>
        </p:nvSpPr>
        <p:spPr/>
        <p:txBody>
          <a:bodyPr/>
          <a:lstStyle/>
          <a:p>
            <a:pPr eaLnBrk="1" hangingPunct="1"/>
            <a:r>
              <a:rPr lang="sl-SI" altLang="sl-SI" sz="3600"/>
              <a:t>Duševna stanja</a:t>
            </a:r>
            <a:r>
              <a:rPr lang="sl-SI" altLang="sl-SI"/>
              <a:t>: prehodni načini obstajanja duševnih značilnosti (čustvovanje, pozornost, neprištevnost, pijanost,…).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Ograda številke diapozitiva 5">
            <a:extLst>
              <a:ext uri="{FF2B5EF4-FFF2-40B4-BE49-F238E27FC236}">
                <a16:creationId xmlns:a16="http://schemas.microsoft.com/office/drawing/2014/main" id="{DCB03075-BC3D-4514-AC03-67D84F5143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AF95426-30B1-4633-B0E3-1243FC9C59D7}" type="slidenum">
              <a:rPr lang="sl-SI" altLang="sl-SI" sz="1400"/>
              <a:pPr>
                <a:spcBef>
                  <a:spcPct val="0"/>
                </a:spcBef>
                <a:buFontTx/>
                <a:buNone/>
              </a:pPr>
              <a:t>50</a:t>
            </a:fld>
            <a:endParaRPr lang="sl-SI" altLang="sl-SI" sz="1400"/>
          </a:p>
        </p:txBody>
      </p:sp>
      <p:sp>
        <p:nvSpPr>
          <p:cNvPr id="54275" name="Rectangle 2">
            <a:extLst>
              <a:ext uri="{FF2B5EF4-FFF2-40B4-BE49-F238E27FC236}">
                <a16:creationId xmlns:a16="http://schemas.microsoft.com/office/drawing/2014/main" id="{DA48CA0C-3703-4A1D-9AA0-CB9437115298}"/>
              </a:ext>
            </a:extLst>
          </p:cNvPr>
          <p:cNvSpPr>
            <a:spLocks noGrp="1" noChangeArrowheads="1"/>
          </p:cNvSpPr>
          <p:nvPr>
            <p:ph type="title"/>
          </p:nvPr>
        </p:nvSpPr>
        <p:spPr/>
        <p:txBody>
          <a:bodyPr/>
          <a:lstStyle/>
          <a:p>
            <a:pPr eaLnBrk="1" hangingPunct="1"/>
            <a:r>
              <a:rPr lang="sl-SI" altLang="sl-SI"/>
              <a:t>Vidni tip</a:t>
            </a:r>
          </a:p>
        </p:txBody>
      </p:sp>
      <p:sp>
        <p:nvSpPr>
          <p:cNvPr id="54276" name="Rectangle 3">
            <a:extLst>
              <a:ext uri="{FF2B5EF4-FFF2-40B4-BE49-F238E27FC236}">
                <a16:creationId xmlns:a16="http://schemas.microsoft.com/office/drawing/2014/main" id="{D771A149-5C2D-489D-9C00-856F3D719CE2}"/>
              </a:ext>
            </a:extLst>
          </p:cNvPr>
          <p:cNvSpPr>
            <a:spLocks noGrp="1" noChangeArrowheads="1"/>
          </p:cNvSpPr>
          <p:nvPr>
            <p:ph type="body" idx="1"/>
          </p:nvPr>
        </p:nvSpPr>
        <p:spPr/>
        <p:txBody>
          <a:bodyPr/>
          <a:lstStyle/>
          <a:p>
            <a:pPr eaLnBrk="1" hangingPunct="1"/>
            <a:r>
              <a:rPr lang="sl-SI" altLang="sl-SI"/>
              <a:t>učimo se s pomočjo vida in opazovanja;</a:t>
            </a:r>
          </a:p>
          <a:p>
            <a:pPr eaLnBrk="1" hangingPunct="1"/>
            <a:r>
              <a:rPr lang="sl-SI" altLang="sl-SI"/>
              <a:t>zapomnimo si obraze;</a:t>
            </a:r>
          </a:p>
          <a:p>
            <a:pPr eaLnBrk="1" hangingPunct="1"/>
            <a:r>
              <a:rPr lang="sl-SI" altLang="sl-SI"/>
              <a:t>smo preudarni,radi načrtujemo;</a:t>
            </a:r>
          </a:p>
          <a:p>
            <a:pPr eaLnBrk="1" hangingPunct="1"/>
            <a:r>
              <a:rPr lang="sl-SI" altLang="sl-SI"/>
              <a:t>strmimo predse,rišemo;</a:t>
            </a:r>
          </a:p>
          <a:p>
            <a:pPr eaLnBrk="1" hangingPunct="1"/>
            <a:r>
              <a:rPr lang="sl-SI" altLang="sl-SI"/>
              <a:t>neradi govorimo</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Ograda številke diapozitiva 5">
            <a:extLst>
              <a:ext uri="{FF2B5EF4-FFF2-40B4-BE49-F238E27FC236}">
                <a16:creationId xmlns:a16="http://schemas.microsoft.com/office/drawing/2014/main" id="{EF7FCAAA-4261-4E8E-9010-2B1775A0EB1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E194C7E-AA1E-4583-AD71-4ED809004C72}" type="slidenum">
              <a:rPr lang="sl-SI" altLang="sl-SI" sz="1400"/>
              <a:pPr>
                <a:spcBef>
                  <a:spcPct val="0"/>
                </a:spcBef>
                <a:buFontTx/>
                <a:buNone/>
              </a:pPr>
              <a:t>51</a:t>
            </a:fld>
            <a:endParaRPr lang="sl-SI" altLang="sl-SI" sz="1400"/>
          </a:p>
        </p:txBody>
      </p:sp>
      <p:sp>
        <p:nvSpPr>
          <p:cNvPr id="55299" name="Rectangle 2">
            <a:extLst>
              <a:ext uri="{FF2B5EF4-FFF2-40B4-BE49-F238E27FC236}">
                <a16:creationId xmlns:a16="http://schemas.microsoft.com/office/drawing/2014/main" id="{2455E215-FE7B-40A4-A0D8-9BC7BB342BEE}"/>
              </a:ext>
            </a:extLst>
          </p:cNvPr>
          <p:cNvSpPr>
            <a:spLocks noGrp="1" noChangeArrowheads="1"/>
          </p:cNvSpPr>
          <p:nvPr>
            <p:ph type="title"/>
          </p:nvPr>
        </p:nvSpPr>
        <p:spPr/>
        <p:txBody>
          <a:bodyPr/>
          <a:lstStyle/>
          <a:p>
            <a:pPr eaLnBrk="1" hangingPunct="1"/>
            <a:r>
              <a:rPr lang="sl-SI" altLang="sl-SI"/>
              <a:t>Kinestetični tip</a:t>
            </a:r>
          </a:p>
        </p:txBody>
      </p:sp>
      <p:sp>
        <p:nvSpPr>
          <p:cNvPr id="55300" name="Rectangle 3">
            <a:extLst>
              <a:ext uri="{FF2B5EF4-FFF2-40B4-BE49-F238E27FC236}">
                <a16:creationId xmlns:a16="http://schemas.microsoft.com/office/drawing/2014/main" id="{05BD1824-6CEA-4043-B8F9-66F514EC0331}"/>
              </a:ext>
            </a:extLst>
          </p:cNvPr>
          <p:cNvSpPr>
            <a:spLocks noGrp="1" noChangeArrowheads="1"/>
          </p:cNvSpPr>
          <p:nvPr>
            <p:ph type="body" idx="1"/>
          </p:nvPr>
        </p:nvSpPr>
        <p:spPr/>
        <p:txBody>
          <a:bodyPr/>
          <a:lstStyle/>
          <a:p>
            <a:pPr eaLnBrk="1" hangingPunct="1"/>
            <a:r>
              <a:rPr lang="sl-SI" altLang="sl-SI"/>
              <a:t>vedno nekaj počnemo;</a:t>
            </a:r>
          </a:p>
          <a:p>
            <a:pPr eaLnBrk="1" hangingPunct="1"/>
            <a:r>
              <a:rPr lang="sl-SI" altLang="sl-SI"/>
              <a:t>se veliko premikamo;</a:t>
            </a:r>
          </a:p>
          <a:p>
            <a:pPr eaLnBrk="1" hangingPunct="1"/>
            <a:r>
              <a:rPr lang="sl-SI" altLang="sl-SI"/>
              <a:t>zapomnimo si, kar naredimo, ne kar vidimo in slišimo;</a:t>
            </a:r>
          </a:p>
          <a:p>
            <a:pPr eaLnBrk="1" hangingPunct="1"/>
            <a:r>
              <a:rPr lang="sl-SI" altLang="sl-SI"/>
              <a:t>gestikuliramo, ko govorimo;</a:t>
            </a:r>
          </a:p>
          <a:p>
            <a:pPr eaLnBrk="1" hangingPunct="1"/>
            <a:r>
              <a:rPr lang="sl-SI" altLang="sl-SI"/>
              <a:t>probleme rešujemo fizično</a:t>
            </a:r>
          </a:p>
          <a:p>
            <a:pPr eaLnBrk="1" hangingPunct="1"/>
            <a:endParaRPr lang="sl-SI" altLang="sl-SI"/>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Ograda številke diapozitiva 5">
            <a:extLst>
              <a:ext uri="{FF2B5EF4-FFF2-40B4-BE49-F238E27FC236}">
                <a16:creationId xmlns:a16="http://schemas.microsoft.com/office/drawing/2014/main" id="{2D4FF937-B0DB-4331-ADAC-8B9CA71430B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B3208EC-BFB8-4AB3-AE4E-23A273236324}" type="slidenum">
              <a:rPr lang="sl-SI" altLang="sl-SI" sz="1400"/>
              <a:pPr>
                <a:spcBef>
                  <a:spcPct val="0"/>
                </a:spcBef>
                <a:buFontTx/>
                <a:buNone/>
              </a:pPr>
              <a:t>52</a:t>
            </a:fld>
            <a:endParaRPr lang="sl-SI" altLang="sl-SI" sz="1400"/>
          </a:p>
        </p:txBody>
      </p:sp>
      <p:sp>
        <p:nvSpPr>
          <p:cNvPr id="56323" name="Rectangle 2">
            <a:extLst>
              <a:ext uri="{FF2B5EF4-FFF2-40B4-BE49-F238E27FC236}">
                <a16:creationId xmlns:a16="http://schemas.microsoft.com/office/drawing/2014/main" id="{E7E58424-86CD-442D-B8C9-F09283483A26}"/>
              </a:ext>
            </a:extLst>
          </p:cNvPr>
          <p:cNvSpPr>
            <a:spLocks noGrp="1" noChangeArrowheads="1"/>
          </p:cNvSpPr>
          <p:nvPr>
            <p:ph type="title"/>
          </p:nvPr>
        </p:nvSpPr>
        <p:spPr/>
        <p:txBody>
          <a:bodyPr/>
          <a:lstStyle/>
          <a:p>
            <a:pPr eaLnBrk="1" hangingPunct="1"/>
            <a:r>
              <a:rPr lang="sl-SI" altLang="sl-SI"/>
              <a:t>Mišljenje</a:t>
            </a:r>
          </a:p>
        </p:txBody>
      </p:sp>
      <p:sp>
        <p:nvSpPr>
          <p:cNvPr id="56324" name="Rectangle 3">
            <a:extLst>
              <a:ext uri="{FF2B5EF4-FFF2-40B4-BE49-F238E27FC236}">
                <a16:creationId xmlns:a16="http://schemas.microsoft.com/office/drawing/2014/main" id="{312433F2-4A45-4195-A3AB-7C8DF1B9A753}"/>
              </a:ext>
            </a:extLst>
          </p:cNvPr>
          <p:cNvSpPr>
            <a:spLocks noGrp="1" noChangeArrowheads="1"/>
          </p:cNvSpPr>
          <p:nvPr>
            <p:ph type="body" idx="1"/>
          </p:nvPr>
        </p:nvSpPr>
        <p:spPr/>
        <p:txBody>
          <a:bodyPr/>
          <a:lstStyle/>
          <a:p>
            <a:pPr eaLnBrk="1" hangingPunct="1">
              <a:lnSpc>
                <a:spcPct val="90000"/>
              </a:lnSpc>
              <a:buFontTx/>
              <a:buNone/>
            </a:pPr>
            <a:r>
              <a:rPr lang="sl-SI" altLang="sl-SI" sz="2400"/>
              <a:t>Mišljenje v najširšem pomenu obsega različne spoznavne</a:t>
            </a:r>
          </a:p>
          <a:p>
            <a:pPr eaLnBrk="1" hangingPunct="1">
              <a:lnSpc>
                <a:spcPct val="90000"/>
              </a:lnSpc>
              <a:buFontTx/>
              <a:buNone/>
            </a:pPr>
            <a:r>
              <a:rPr lang="sl-SI" altLang="sl-SI" sz="2400"/>
              <a:t>procese, ki potekajo v delovnem spominu (15-40 sekund),</a:t>
            </a:r>
          </a:p>
          <a:p>
            <a:pPr eaLnBrk="1" hangingPunct="1">
              <a:lnSpc>
                <a:spcPct val="90000"/>
              </a:lnSpc>
              <a:buFontTx/>
              <a:buNone/>
            </a:pPr>
            <a:r>
              <a:rPr lang="sl-SI" altLang="sl-SI" sz="2400"/>
              <a:t>npr. presojanje, odločanje, sklepanje, spominjanje,</a:t>
            </a:r>
          </a:p>
          <a:p>
            <a:pPr eaLnBrk="1" hangingPunct="1">
              <a:lnSpc>
                <a:spcPct val="90000"/>
              </a:lnSpc>
              <a:buFontTx/>
              <a:buNone/>
            </a:pPr>
            <a:r>
              <a:rPr lang="sl-SI" altLang="sl-SI" sz="2400"/>
              <a:t>predstavljanje, sanjarjenje, načrtovanje, ocenjevanje. </a:t>
            </a:r>
          </a:p>
          <a:p>
            <a:pPr eaLnBrk="1" hangingPunct="1">
              <a:lnSpc>
                <a:spcPct val="90000"/>
              </a:lnSpc>
              <a:buFontTx/>
              <a:buNone/>
            </a:pPr>
            <a:endParaRPr lang="sl-SI" altLang="sl-SI" sz="2400"/>
          </a:p>
          <a:p>
            <a:pPr eaLnBrk="1" hangingPunct="1">
              <a:lnSpc>
                <a:spcPct val="90000"/>
              </a:lnSpc>
              <a:buFontTx/>
              <a:buNone/>
            </a:pPr>
            <a:r>
              <a:rPr lang="sl-SI" altLang="sl-SI" sz="2800"/>
              <a:t>V ožjem pomenu pa je mišljenje </a:t>
            </a:r>
            <a:r>
              <a:rPr lang="sl-SI" altLang="sl-SI" sz="2800" i="1">
                <a:solidFill>
                  <a:schemeClr val="tx2"/>
                </a:solidFill>
              </a:rPr>
              <a:t>proces odkrivanja</a:t>
            </a:r>
          </a:p>
          <a:p>
            <a:pPr eaLnBrk="1" hangingPunct="1">
              <a:lnSpc>
                <a:spcPct val="90000"/>
              </a:lnSpc>
              <a:buFontTx/>
              <a:buNone/>
            </a:pPr>
            <a:r>
              <a:rPr lang="sl-SI" altLang="sl-SI" sz="2800" i="1">
                <a:solidFill>
                  <a:schemeClr val="tx2"/>
                </a:solidFill>
              </a:rPr>
              <a:t>novih odnosov med informacijami oz. proces</a:t>
            </a:r>
          </a:p>
          <a:p>
            <a:pPr eaLnBrk="1" hangingPunct="1">
              <a:lnSpc>
                <a:spcPct val="90000"/>
              </a:lnSpc>
              <a:buFontTx/>
              <a:buNone/>
            </a:pPr>
            <a:r>
              <a:rPr lang="sl-SI" altLang="sl-SI" sz="2800" i="1">
                <a:solidFill>
                  <a:schemeClr val="tx2"/>
                </a:solidFill>
              </a:rPr>
              <a:t>reševanja problemov.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Ograda številke diapozitiva 5">
            <a:extLst>
              <a:ext uri="{FF2B5EF4-FFF2-40B4-BE49-F238E27FC236}">
                <a16:creationId xmlns:a16="http://schemas.microsoft.com/office/drawing/2014/main" id="{9181111C-2717-43FE-B868-6BD762216B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7D6A442-490F-4173-BA0C-F2089CB6032D}" type="slidenum">
              <a:rPr lang="sl-SI" altLang="sl-SI" sz="1400"/>
              <a:pPr>
                <a:spcBef>
                  <a:spcPct val="0"/>
                </a:spcBef>
                <a:buFontTx/>
                <a:buNone/>
              </a:pPr>
              <a:t>53</a:t>
            </a:fld>
            <a:endParaRPr lang="sl-SI" altLang="sl-SI" sz="1400"/>
          </a:p>
        </p:txBody>
      </p:sp>
      <p:sp>
        <p:nvSpPr>
          <p:cNvPr id="57347" name="Rectangle 2">
            <a:extLst>
              <a:ext uri="{FF2B5EF4-FFF2-40B4-BE49-F238E27FC236}">
                <a16:creationId xmlns:a16="http://schemas.microsoft.com/office/drawing/2014/main" id="{F7F74979-613C-4731-BB0C-F43691EE8076}"/>
              </a:ext>
            </a:extLst>
          </p:cNvPr>
          <p:cNvSpPr>
            <a:spLocks noGrp="1" noChangeArrowheads="1"/>
          </p:cNvSpPr>
          <p:nvPr>
            <p:ph type="title"/>
          </p:nvPr>
        </p:nvSpPr>
        <p:spPr/>
        <p:txBody>
          <a:bodyPr/>
          <a:lstStyle/>
          <a:p>
            <a:pPr eaLnBrk="1" hangingPunct="1"/>
            <a:r>
              <a:rPr lang="sl-SI" altLang="sl-SI"/>
              <a:t>Vrste mišljenja</a:t>
            </a:r>
          </a:p>
        </p:txBody>
      </p:sp>
      <p:sp>
        <p:nvSpPr>
          <p:cNvPr id="57348" name="Rectangle 3">
            <a:extLst>
              <a:ext uri="{FF2B5EF4-FFF2-40B4-BE49-F238E27FC236}">
                <a16:creationId xmlns:a16="http://schemas.microsoft.com/office/drawing/2014/main" id="{FBA1B222-71BE-498E-9011-1DA623D370E1}"/>
              </a:ext>
            </a:extLst>
          </p:cNvPr>
          <p:cNvSpPr>
            <a:spLocks noGrp="1" noChangeArrowheads="1"/>
          </p:cNvSpPr>
          <p:nvPr>
            <p:ph type="body" idx="1"/>
          </p:nvPr>
        </p:nvSpPr>
        <p:spPr/>
        <p:txBody>
          <a:bodyPr/>
          <a:lstStyle/>
          <a:p>
            <a:pPr eaLnBrk="1" hangingPunct="1"/>
            <a:r>
              <a:rPr lang="sl-SI" altLang="sl-SI">
                <a:solidFill>
                  <a:schemeClr val="tx2"/>
                </a:solidFill>
              </a:rPr>
              <a:t>Divergentno mišljenje</a:t>
            </a:r>
            <a:r>
              <a:rPr lang="sl-SI" altLang="sl-SI"/>
              <a:t>: razvijanje številnih zamisli, postavljanje novih hipotez, iskanje oddaljenih povezav in uporaba znanja na nove načine;</a:t>
            </a:r>
          </a:p>
          <a:p>
            <a:pPr eaLnBrk="1" hangingPunct="1"/>
            <a:endParaRPr lang="sl-SI" altLang="sl-SI">
              <a:solidFill>
                <a:schemeClr val="tx2"/>
              </a:solidFill>
            </a:endParaRPr>
          </a:p>
          <a:p>
            <a:pPr eaLnBrk="1" hangingPunct="1"/>
            <a:r>
              <a:rPr lang="sl-SI" altLang="sl-SI">
                <a:solidFill>
                  <a:schemeClr val="tx2"/>
                </a:solidFill>
              </a:rPr>
              <a:t>Konvergentno mišljenje</a:t>
            </a:r>
            <a:r>
              <a:rPr lang="sl-SI" altLang="sl-SI"/>
              <a:t>: osredotočimo se na eno zamisel, rešitev temelji na predhodnem znanju ali logičnem mišljenju</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Ograda številke diapozitiva 5">
            <a:extLst>
              <a:ext uri="{FF2B5EF4-FFF2-40B4-BE49-F238E27FC236}">
                <a16:creationId xmlns:a16="http://schemas.microsoft.com/office/drawing/2014/main" id="{95820D6C-4A47-4F1E-8271-7BFB59D4F9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553150-A079-4F79-9C4F-E54312CF1C65}" type="slidenum">
              <a:rPr lang="sl-SI" altLang="sl-SI" sz="1400"/>
              <a:pPr>
                <a:spcBef>
                  <a:spcPct val="0"/>
                </a:spcBef>
                <a:buFontTx/>
                <a:buNone/>
              </a:pPr>
              <a:t>54</a:t>
            </a:fld>
            <a:endParaRPr lang="sl-SI" altLang="sl-SI" sz="1400"/>
          </a:p>
        </p:txBody>
      </p:sp>
      <p:sp>
        <p:nvSpPr>
          <p:cNvPr id="58371" name="Rectangle 2">
            <a:extLst>
              <a:ext uri="{FF2B5EF4-FFF2-40B4-BE49-F238E27FC236}">
                <a16:creationId xmlns:a16="http://schemas.microsoft.com/office/drawing/2014/main" id="{E38D672F-FD5A-422F-9F9C-2AA88B9E1DF8}"/>
              </a:ext>
            </a:extLst>
          </p:cNvPr>
          <p:cNvSpPr>
            <a:spLocks noGrp="1" noChangeArrowheads="1"/>
          </p:cNvSpPr>
          <p:nvPr>
            <p:ph type="title"/>
          </p:nvPr>
        </p:nvSpPr>
        <p:spPr/>
        <p:txBody>
          <a:bodyPr/>
          <a:lstStyle/>
          <a:p>
            <a:pPr eaLnBrk="1" hangingPunct="1"/>
            <a:r>
              <a:rPr lang="sl-SI" altLang="sl-SI"/>
              <a:t>Vrste mišljenja</a:t>
            </a:r>
          </a:p>
        </p:txBody>
      </p:sp>
      <p:sp>
        <p:nvSpPr>
          <p:cNvPr id="58372" name="Rectangle 3">
            <a:extLst>
              <a:ext uri="{FF2B5EF4-FFF2-40B4-BE49-F238E27FC236}">
                <a16:creationId xmlns:a16="http://schemas.microsoft.com/office/drawing/2014/main" id="{83F91F30-4D38-4049-97D0-BF5E7D51C251}"/>
              </a:ext>
            </a:extLst>
          </p:cNvPr>
          <p:cNvSpPr>
            <a:spLocks noGrp="1" noChangeArrowheads="1"/>
          </p:cNvSpPr>
          <p:nvPr>
            <p:ph type="body" idx="1"/>
          </p:nvPr>
        </p:nvSpPr>
        <p:spPr/>
        <p:txBody>
          <a:bodyPr/>
          <a:lstStyle/>
          <a:p>
            <a:pPr eaLnBrk="1" hangingPunct="1"/>
            <a:r>
              <a:rPr lang="sl-SI" altLang="sl-SI" i="1">
                <a:solidFill>
                  <a:schemeClr val="tx2"/>
                </a:solidFill>
              </a:rPr>
              <a:t>Zdravorazumsko mišljenje</a:t>
            </a:r>
            <a:r>
              <a:rPr lang="sl-SI" altLang="sl-SI"/>
              <a:t>: nesistematično, temelji na zaupanju trditvam drugih, zdravi pameti ;</a:t>
            </a:r>
          </a:p>
          <a:p>
            <a:pPr eaLnBrk="1" hangingPunct="1"/>
            <a:endParaRPr lang="sl-SI" altLang="sl-SI"/>
          </a:p>
          <a:p>
            <a:pPr eaLnBrk="1" hangingPunct="1"/>
            <a:r>
              <a:rPr lang="sl-SI" altLang="sl-SI" i="1">
                <a:solidFill>
                  <a:schemeClr val="tx2"/>
                </a:solidFill>
              </a:rPr>
              <a:t>Kritično mišljenje</a:t>
            </a:r>
            <a:r>
              <a:rPr lang="sl-SI" altLang="sl-SI"/>
              <a:t>: temelji na dokazih in argumentih</a:t>
            </a:r>
          </a:p>
          <a:p>
            <a:pPr eaLnBrk="1" hangingPunct="1"/>
            <a:endParaRPr lang="sl-SI" altLang="sl-SI"/>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Ograda številke diapozitiva 5">
            <a:extLst>
              <a:ext uri="{FF2B5EF4-FFF2-40B4-BE49-F238E27FC236}">
                <a16:creationId xmlns:a16="http://schemas.microsoft.com/office/drawing/2014/main" id="{A787B8CA-72BE-4F09-B938-897FE6A51A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278CB66-A510-42A0-ACD1-FBF9C50ABC6F}" type="slidenum">
              <a:rPr lang="sl-SI" altLang="sl-SI" sz="1400"/>
              <a:pPr>
                <a:spcBef>
                  <a:spcPct val="0"/>
                </a:spcBef>
                <a:buFontTx/>
                <a:buNone/>
              </a:pPr>
              <a:t>55</a:t>
            </a:fld>
            <a:endParaRPr lang="sl-SI" altLang="sl-SI" sz="1400"/>
          </a:p>
        </p:txBody>
      </p:sp>
      <p:sp>
        <p:nvSpPr>
          <p:cNvPr id="59395" name="Rectangle 2">
            <a:extLst>
              <a:ext uri="{FF2B5EF4-FFF2-40B4-BE49-F238E27FC236}">
                <a16:creationId xmlns:a16="http://schemas.microsoft.com/office/drawing/2014/main" id="{912A0BBD-9848-4188-8EAA-EEEC6566B896}"/>
              </a:ext>
            </a:extLst>
          </p:cNvPr>
          <p:cNvSpPr>
            <a:spLocks noGrp="1" noChangeArrowheads="1"/>
          </p:cNvSpPr>
          <p:nvPr>
            <p:ph type="title"/>
          </p:nvPr>
        </p:nvSpPr>
        <p:spPr/>
        <p:txBody>
          <a:bodyPr/>
          <a:lstStyle/>
          <a:p>
            <a:pPr eaLnBrk="1" hangingPunct="1"/>
            <a:r>
              <a:rPr lang="sl-SI" altLang="sl-SI"/>
              <a:t>Ustvarjalnost</a:t>
            </a:r>
          </a:p>
        </p:txBody>
      </p:sp>
      <p:sp>
        <p:nvSpPr>
          <p:cNvPr id="59396" name="Rectangle 3">
            <a:extLst>
              <a:ext uri="{FF2B5EF4-FFF2-40B4-BE49-F238E27FC236}">
                <a16:creationId xmlns:a16="http://schemas.microsoft.com/office/drawing/2014/main" id="{5559CFDF-D7D6-4A85-9334-6E4A96FD6D41}"/>
              </a:ext>
            </a:extLst>
          </p:cNvPr>
          <p:cNvSpPr>
            <a:spLocks noGrp="1" noChangeArrowheads="1"/>
          </p:cNvSpPr>
          <p:nvPr>
            <p:ph type="body" idx="1"/>
          </p:nvPr>
        </p:nvSpPr>
        <p:spPr/>
        <p:txBody>
          <a:bodyPr/>
          <a:lstStyle/>
          <a:p>
            <a:pPr eaLnBrk="1" hangingPunct="1">
              <a:lnSpc>
                <a:spcPct val="90000"/>
              </a:lnSpc>
            </a:pPr>
            <a:r>
              <a:rPr lang="sl-SI" altLang="sl-SI"/>
              <a:t>Glavna značilnost ustvarjalnosti je izvirnost…ustvarjalni dosežki so redki, nenavadni, izjemni, v skrajnem primeru enkratni in neponovljivi (npr. nov stroj, umetniški izdelek ali znanstvena teorija)</a:t>
            </a:r>
          </a:p>
          <a:p>
            <a:pPr eaLnBrk="1" hangingPunct="1">
              <a:lnSpc>
                <a:spcPct val="90000"/>
              </a:lnSpc>
            </a:pPr>
            <a:endParaRPr lang="sl-SI" altLang="sl-SI"/>
          </a:p>
          <a:p>
            <a:pPr eaLnBrk="1" hangingPunct="1">
              <a:lnSpc>
                <a:spcPct val="90000"/>
              </a:lnSpc>
            </a:pPr>
            <a:r>
              <a:rPr lang="sl-SI" altLang="sl-SI"/>
              <a:t>Ustvarjalno mišljenje je mogoče le pri reševanju odprtih problemov, kjer stanja niso določena vnaprej.</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Ograda številke diapozitiva 5">
            <a:extLst>
              <a:ext uri="{FF2B5EF4-FFF2-40B4-BE49-F238E27FC236}">
                <a16:creationId xmlns:a16="http://schemas.microsoft.com/office/drawing/2014/main" id="{F51EE6F0-9D2B-44E4-8C02-6B42BBD056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F652795-3A74-45E4-9AC5-B5BF43E26687}" type="slidenum">
              <a:rPr lang="sl-SI" altLang="sl-SI" sz="1400"/>
              <a:pPr>
                <a:spcBef>
                  <a:spcPct val="0"/>
                </a:spcBef>
                <a:buFontTx/>
                <a:buNone/>
              </a:pPr>
              <a:t>56</a:t>
            </a:fld>
            <a:endParaRPr lang="sl-SI" altLang="sl-SI" sz="1400"/>
          </a:p>
        </p:txBody>
      </p:sp>
      <p:sp>
        <p:nvSpPr>
          <p:cNvPr id="60419" name="Rectangle 2">
            <a:extLst>
              <a:ext uri="{FF2B5EF4-FFF2-40B4-BE49-F238E27FC236}">
                <a16:creationId xmlns:a16="http://schemas.microsoft.com/office/drawing/2014/main" id="{11D70343-07FF-4F32-928B-365862DD4BA5}"/>
              </a:ext>
            </a:extLst>
          </p:cNvPr>
          <p:cNvSpPr>
            <a:spLocks noGrp="1" noChangeArrowheads="1"/>
          </p:cNvSpPr>
          <p:nvPr>
            <p:ph type="title"/>
          </p:nvPr>
        </p:nvSpPr>
        <p:spPr/>
        <p:txBody>
          <a:bodyPr/>
          <a:lstStyle/>
          <a:p>
            <a:pPr eaLnBrk="1" hangingPunct="1"/>
            <a:r>
              <a:rPr lang="sl-SI" altLang="sl-SI"/>
              <a:t>Ustvarjalnost</a:t>
            </a:r>
          </a:p>
        </p:txBody>
      </p:sp>
      <p:sp>
        <p:nvSpPr>
          <p:cNvPr id="60420" name="Rectangle 3">
            <a:extLst>
              <a:ext uri="{FF2B5EF4-FFF2-40B4-BE49-F238E27FC236}">
                <a16:creationId xmlns:a16="http://schemas.microsoft.com/office/drawing/2014/main" id="{1F22E3D9-EE56-4711-B4E8-3CA7017D60B1}"/>
              </a:ext>
            </a:extLst>
          </p:cNvPr>
          <p:cNvSpPr>
            <a:spLocks noGrp="1" noChangeArrowheads="1"/>
          </p:cNvSpPr>
          <p:nvPr>
            <p:ph type="body" idx="1"/>
          </p:nvPr>
        </p:nvSpPr>
        <p:spPr/>
        <p:txBody>
          <a:bodyPr/>
          <a:lstStyle/>
          <a:p>
            <a:pPr eaLnBrk="1" hangingPunct="1">
              <a:lnSpc>
                <a:spcPct val="90000"/>
              </a:lnSpc>
            </a:pPr>
            <a:r>
              <a:rPr lang="sl-SI" altLang="sl-SI" sz="2800"/>
              <a:t>Ustvarjalnost je odvisna od posameznikove </a:t>
            </a:r>
            <a:r>
              <a:rPr lang="sl-SI" altLang="sl-SI" sz="2800">
                <a:solidFill>
                  <a:schemeClr val="tx2"/>
                </a:solidFill>
              </a:rPr>
              <a:t>motivacije</a:t>
            </a:r>
            <a:r>
              <a:rPr lang="sl-SI" altLang="sl-SI" sz="2800"/>
              <a:t> in </a:t>
            </a:r>
            <a:r>
              <a:rPr lang="sl-SI" altLang="sl-SI" sz="2800">
                <a:solidFill>
                  <a:schemeClr val="tx2"/>
                </a:solidFill>
              </a:rPr>
              <a:t>osebnosti</a:t>
            </a:r>
            <a:r>
              <a:rPr lang="sl-SI" altLang="sl-SI" sz="2800"/>
              <a:t>, najbolj značilna lastnost ustvarjalnih posameznikov je </a:t>
            </a:r>
            <a:r>
              <a:rPr lang="sl-SI" altLang="sl-SI" sz="2800">
                <a:solidFill>
                  <a:schemeClr val="tx2"/>
                </a:solidFill>
              </a:rPr>
              <a:t>nekonformizem;</a:t>
            </a:r>
          </a:p>
          <a:p>
            <a:pPr eaLnBrk="1" hangingPunct="1">
              <a:lnSpc>
                <a:spcPct val="90000"/>
              </a:lnSpc>
            </a:pPr>
            <a:r>
              <a:rPr lang="sl-SI" altLang="sl-SI" sz="2800"/>
              <a:t>k </a:t>
            </a:r>
            <a:r>
              <a:rPr lang="sl-SI" altLang="sl-SI" sz="2800">
                <a:solidFill>
                  <a:schemeClr val="tx2"/>
                </a:solidFill>
              </a:rPr>
              <a:t>razvoju</a:t>
            </a:r>
            <a:r>
              <a:rPr lang="sl-SI" altLang="sl-SI" sz="2800"/>
              <a:t> in tudi </a:t>
            </a:r>
            <a:r>
              <a:rPr lang="sl-SI" altLang="sl-SI" sz="2800">
                <a:solidFill>
                  <a:schemeClr val="tx2"/>
                </a:solidFill>
              </a:rPr>
              <a:t>upadanju</a:t>
            </a:r>
            <a:r>
              <a:rPr lang="sl-SI" altLang="sl-SI" sz="2800"/>
              <a:t> ustvarjalnosti veliko prispeva družbeno okolje, predvsem družina in šola, ki lahko posameznika spodbujata ali ovirata (npr. v šoli dobesedno ponavljanje vsebin namesto divergentnih problemov)</a:t>
            </a:r>
          </a:p>
          <a:p>
            <a:pPr eaLnBrk="1" hangingPunct="1">
              <a:lnSpc>
                <a:spcPct val="90000"/>
              </a:lnSpc>
            </a:pPr>
            <a:r>
              <a:rPr lang="sl-SI" altLang="sl-SI" sz="2800"/>
              <a:t>Pomembna je tudi </a:t>
            </a:r>
            <a:r>
              <a:rPr lang="sl-SI" altLang="sl-SI" sz="2800">
                <a:solidFill>
                  <a:schemeClr val="tx2"/>
                </a:solidFill>
              </a:rPr>
              <a:t>družbena klima</a:t>
            </a:r>
            <a:r>
              <a:rPr lang="sl-SI" altLang="sl-SI" sz="2800"/>
              <a:t> – v nekaterih okoljih se ustvarjalne dosežke spodbuja, v drugih pa zavira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Ograda številke diapozitiva 5">
            <a:extLst>
              <a:ext uri="{FF2B5EF4-FFF2-40B4-BE49-F238E27FC236}">
                <a16:creationId xmlns:a16="http://schemas.microsoft.com/office/drawing/2014/main" id="{D6D38542-0094-4FFD-A142-A59B06C79B7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3B6E847-8B79-4C98-B7BC-6495589C9865}" type="slidenum">
              <a:rPr lang="sl-SI" altLang="sl-SI" sz="1400"/>
              <a:pPr>
                <a:spcBef>
                  <a:spcPct val="0"/>
                </a:spcBef>
                <a:buFontTx/>
                <a:buNone/>
              </a:pPr>
              <a:t>57</a:t>
            </a:fld>
            <a:endParaRPr lang="sl-SI" altLang="sl-SI" sz="1400"/>
          </a:p>
        </p:txBody>
      </p:sp>
      <p:sp>
        <p:nvSpPr>
          <p:cNvPr id="61443" name="Rectangle 2">
            <a:extLst>
              <a:ext uri="{FF2B5EF4-FFF2-40B4-BE49-F238E27FC236}">
                <a16:creationId xmlns:a16="http://schemas.microsoft.com/office/drawing/2014/main" id="{F69EEC76-A1D1-4278-90EC-C46511F83350}"/>
              </a:ext>
            </a:extLst>
          </p:cNvPr>
          <p:cNvSpPr>
            <a:spLocks noGrp="1" noChangeArrowheads="1"/>
          </p:cNvSpPr>
          <p:nvPr>
            <p:ph type="title"/>
          </p:nvPr>
        </p:nvSpPr>
        <p:spPr/>
        <p:txBody>
          <a:bodyPr/>
          <a:lstStyle/>
          <a:p>
            <a:pPr eaLnBrk="1" hangingPunct="1"/>
            <a:r>
              <a:rPr lang="sl-SI" altLang="sl-SI"/>
              <a:t>Ustvarjalnost</a:t>
            </a:r>
          </a:p>
        </p:txBody>
      </p:sp>
      <p:sp>
        <p:nvSpPr>
          <p:cNvPr id="61444" name="Rectangle 4">
            <a:extLst>
              <a:ext uri="{FF2B5EF4-FFF2-40B4-BE49-F238E27FC236}">
                <a16:creationId xmlns:a16="http://schemas.microsoft.com/office/drawing/2014/main" id="{D70E5F04-5CF7-4B19-BF35-5E265A07C74B}"/>
              </a:ext>
            </a:extLst>
          </p:cNvPr>
          <p:cNvSpPr>
            <a:spLocks noGrp="1" noChangeArrowheads="1"/>
          </p:cNvSpPr>
          <p:nvPr>
            <p:ph type="body" idx="1"/>
          </p:nvPr>
        </p:nvSpPr>
        <p:spPr/>
        <p:txBody>
          <a:bodyPr/>
          <a:lstStyle/>
          <a:p>
            <a:pPr eaLnBrk="1" hangingPunct="1">
              <a:lnSpc>
                <a:spcPct val="80000"/>
              </a:lnSpc>
            </a:pPr>
            <a:r>
              <a:rPr lang="sl-SI" altLang="sl-SI" sz="2900"/>
              <a:t>Arhimed, grški učenjak, 3.stol. pr.n.št.</a:t>
            </a:r>
          </a:p>
          <a:p>
            <a:pPr eaLnBrk="1" hangingPunct="1">
              <a:lnSpc>
                <a:spcPct val="80000"/>
              </a:lnSpc>
            </a:pPr>
            <a:r>
              <a:rPr lang="sl-SI" altLang="sl-SI" sz="2900"/>
              <a:t>Kralj Hieron mu je naročil, naj (ne da bi poškodoval krono) poišče dokaz za goljufijo zlatarja, ki naj bi njegovi zlati kroni primešal nekaj srebra;</a:t>
            </a:r>
          </a:p>
          <a:p>
            <a:pPr eaLnBrk="1" hangingPunct="1">
              <a:lnSpc>
                <a:spcPct val="80000"/>
              </a:lnSpc>
            </a:pPr>
            <a:r>
              <a:rPr lang="sl-SI" altLang="sl-SI" sz="2900"/>
              <a:t>Arhimed je dolgo zaman razmišljal, potem pa se mu je nekega dne med kopanjem v kadi posvetilo, da telo v vodi izgubi del svoje teže, ki je enaka prostornini izpodrinjene vode…od veselja je nag stekel po ulici in vpil HEUREKA (našel sem)!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103A7D9D-5F7E-4B69-9EAA-5085574C489F}"/>
              </a:ext>
            </a:extLst>
          </p:cNvPr>
          <p:cNvSpPr>
            <a:spLocks noGrp="1" noChangeArrowheads="1"/>
          </p:cNvSpPr>
          <p:nvPr>
            <p:ph type="title"/>
          </p:nvPr>
        </p:nvSpPr>
        <p:spPr/>
        <p:txBody>
          <a:bodyPr/>
          <a:lstStyle/>
          <a:p>
            <a:endParaRPr lang="sl-SI" altLang="sl-SI"/>
          </a:p>
        </p:txBody>
      </p:sp>
      <p:sp>
        <p:nvSpPr>
          <p:cNvPr id="62467" name="Rectangle 3">
            <a:extLst>
              <a:ext uri="{FF2B5EF4-FFF2-40B4-BE49-F238E27FC236}">
                <a16:creationId xmlns:a16="http://schemas.microsoft.com/office/drawing/2014/main" id="{1B076117-ECFC-4720-A941-447109F2778D}"/>
              </a:ext>
            </a:extLst>
          </p:cNvPr>
          <p:cNvSpPr>
            <a:spLocks noGrp="1" noChangeArrowheads="1"/>
          </p:cNvSpPr>
          <p:nvPr>
            <p:ph type="body" idx="1"/>
          </p:nvPr>
        </p:nvSpPr>
        <p:spPr/>
        <p:txBody>
          <a:bodyPr/>
          <a:lstStyle/>
          <a:p>
            <a:pPr>
              <a:buFontTx/>
              <a:buNone/>
            </a:pPr>
            <a:endParaRPr lang="sl-SI" altLang="sl-SI"/>
          </a:p>
          <a:p>
            <a:pPr algn="ctr">
              <a:buFontTx/>
              <a:buNone/>
            </a:pPr>
            <a:r>
              <a:rPr lang="sl-SI" altLang="sl-SI" sz="3600" b="1"/>
              <a:t>DUŠEVNI PROCESI – ČUSTVOVANJE IN MOTIVACIJA</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Ograda številke diapozitiva 5">
            <a:extLst>
              <a:ext uri="{FF2B5EF4-FFF2-40B4-BE49-F238E27FC236}">
                <a16:creationId xmlns:a16="http://schemas.microsoft.com/office/drawing/2014/main" id="{8D8441DF-318A-48B2-9A17-3AB75A2691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22E0D10-BA1C-48BB-A238-D621FCCFED20}" type="slidenum">
              <a:rPr lang="sl-SI" altLang="sl-SI" sz="1400"/>
              <a:pPr>
                <a:spcBef>
                  <a:spcPct val="0"/>
                </a:spcBef>
                <a:buFontTx/>
                <a:buNone/>
              </a:pPr>
              <a:t>59</a:t>
            </a:fld>
            <a:endParaRPr lang="sl-SI" altLang="sl-SI" sz="1400"/>
          </a:p>
        </p:txBody>
      </p:sp>
      <p:sp>
        <p:nvSpPr>
          <p:cNvPr id="63491" name="Rectangle 2">
            <a:extLst>
              <a:ext uri="{FF2B5EF4-FFF2-40B4-BE49-F238E27FC236}">
                <a16:creationId xmlns:a16="http://schemas.microsoft.com/office/drawing/2014/main" id="{AFF32F88-37A8-4431-8BE5-CF1F61770166}"/>
              </a:ext>
            </a:extLst>
          </p:cNvPr>
          <p:cNvSpPr>
            <a:spLocks noGrp="1" noChangeArrowheads="1"/>
          </p:cNvSpPr>
          <p:nvPr>
            <p:ph type="title"/>
          </p:nvPr>
        </p:nvSpPr>
        <p:spPr/>
        <p:txBody>
          <a:bodyPr/>
          <a:lstStyle/>
          <a:p>
            <a:pPr eaLnBrk="1" hangingPunct="1"/>
            <a:r>
              <a:rPr lang="sl-SI" altLang="sl-SI"/>
              <a:t>Čustva</a:t>
            </a:r>
          </a:p>
        </p:txBody>
      </p:sp>
      <p:sp>
        <p:nvSpPr>
          <p:cNvPr id="63492" name="Rectangle 3">
            <a:extLst>
              <a:ext uri="{FF2B5EF4-FFF2-40B4-BE49-F238E27FC236}">
                <a16:creationId xmlns:a16="http://schemas.microsoft.com/office/drawing/2014/main" id="{B56B2DD1-FB61-4FFE-8DC8-EFC05666316F}"/>
              </a:ext>
            </a:extLst>
          </p:cNvPr>
          <p:cNvSpPr>
            <a:spLocks noGrp="1" noChangeArrowheads="1"/>
          </p:cNvSpPr>
          <p:nvPr>
            <p:ph type="body" idx="1"/>
          </p:nvPr>
        </p:nvSpPr>
        <p:spPr/>
        <p:txBody>
          <a:bodyPr/>
          <a:lstStyle/>
          <a:p>
            <a:pPr eaLnBrk="1" hangingPunct="1"/>
            <a:r>
              <a:rPr lang="sl-SI" altLang="sl-SI" sz="2800"/>
              <a:t>Čustva so duševni procesi, s katerimi doživljamo </a:t>
            </a:r>
            <a:r>
              <a:rPr lang="sl-SI" altLang="sl-SI" sz="2800">
                <a:solidFill>
                  <a:schemeClr val="tx2"/>
                </a:solidFill>
              </a:rPr>
              <a:t>poseben odnos do pojavov, predmetov, oseb</a:t>
            </a:r>
            <a:r>
              <a:rPr lang="sl-SI" altLang="sl-SI" sz="2800"/>
              <a:t>, njihovo privlačnost ali pa neprivlačnost, njihovo svojevrstno doživljajsko vrednost in barvitost.</a:t>
            </a:r>
          </a:p>
          <a:p>
            <a:pPr eaLnBrk="1" hangingPunct="1"/>
            <a:endParaRPr lang="sl-SI" altLang="sl-SI" sz="2800"/>
          </a:p>
          <a:p>
            <a:pPr eaLnBrk="1" hangingPunct="1"/>
            <a:r>
              <a:rPr lang="sl-SI" altLang="sl-SI" sz="2800"/>
              <a:t>Čustva so celostni odzivi našega organizma, pri katerih se pojavljajo </a:t>
            </a:r>
            <a:r>
              <a:rPr lang="sl-SI" altLang="sl-SI" sz="2800">
                <a:solidFill>
                  <a:schemeClr val="tx2"/>
                </a:solidFill>
              </a:rPr>
              <a:t>znaki fiziološkega vzburjenja</a:t>
            </a:r>
            <a:r>
              <a:rPr lang="sl-SI" altLang="sl-SI" sz="2800"/>
              <a:t>, vedenjski izrazi in zavestno (kognitivno) doživljanje.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grada številke diapozitiva 5">
            <a:extLst>
              <a:ext uri="{FF2B5EF4-FFF2-40B4-BE49-F238E27FC236}">
                <a16:creationId xmlns:a16="http://schemas.microsoft.com/office/drawing/2014/main" id="{9ECF7075-38B3-4302-A4A1-C7D54B05868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A559F38-CF7D-462F-AF87-FC99E2CFF69C}" type="slidenum">
              <a:rPr lang="sl-SI" altLang="sl-SI" sz="1400"/>
              <a:pPr>
                <a:spcBef>
                  <a:spcPct val="0"/>
                </a:spcBef>
                <a:buFontTx/>
                <a:buNone/>
              </a:pPr>
              <a:t>6</a:t>
            </a:fld>
            <a:endParaRPr lang="sl-SI" altLang="sl-SI" sz="1400"/>
          </a:p>
        </p:txBody>
      </p:sp>
      <p:sp>
        <p:nvSpPr>
          <p:cNvPr id="9219" name="Rectangle 2">
            <a:extLst>
              <a:ext uri="{FF2B5EF4-FFF2-40B4-BE49-F238E27FC236}">
                <a16:creationId xmlns:a16="http://schemas.microsoft.com/office/drawing/2014/main" id="{11F7D8A1-9D72-4C71-944D-DE83B20C329A}"/>
              </a:ext>
            </a:extLst>
          </p:cNvPr>
          <p:cNvSpPr>
            <a:spLocks noGrp="1" noChangeArrowheads="1"/>
          </p:cNvSpPr>
          <p:nvPr>
            <p:ph type="title"/>
          </p:nvPr>
        </p:nvSpPr>
        <p:spPr/>
        <p:txBody>
          <a:bodyPr/>
          <a:lstStyle/>
          <a:p>
            <a:pPr eaLnBrk="1" hangingPunct="1"/>
            <a:r>
              <a:rPr lang="sl-SI" altLang="sl-SI"/>
              <a:t>Obnašanje</a:t>
            </a:r>
          </a:p>
        </p:txBody>
      </p:sp>
      <p:sp>
        <p:nvSpPr>
          <p:cNvPr id="9220" name="Rectangle 3">
            <a:extLst>
              <a:ext uri="{FF2B5EF4-FFF2-40B4-BE49-F238E27FC236}">
                <a16:creationId xmlns:a16="http://schemas.microsoft.com/office/drawing/2014/main" id="{994E2B51-9F12-4FF9-809D-0E94FB34F73D}"/>
              </a:ext>
            </a:extLst>
          </p:cNvPr>
          <p:cNvSpPr>
            <a:spLocks noGrp="1" noChangeArrowheads="1"/>
          </p:cNvSpPr>
          <p:nvPr>
            <p:ph type="body" idx="1"/>
          </p:nvPr>
        </p:nvSpPr>
        <p:spPr/>
        <p:txBody>
          <a:bodyPr/>
          <a:lstStyle/>
          <a:p>
            <a:pPr eaLnBrk="1" hangingPunct="1"/>
            <a:endParaRPr lang="sl-SI" altLang="sl-SI"/>
          </a:p>
          <a:p>
            <a:pPr eaLnBrk="1" hangingPunct="1"/>
            <a:r>
              <a:rPr lang="sl-SI" altLang="sl-SI"/>
              <a:t>Vsaka dejavnost, ki jo lahko opazujemo (mimika, kretnje, hoja, tek, pogovarjanje,…)</a:t>
            </a:r>
          </a:p>
          <a:p>
            <a:pPr eaLnBrk="1" hangingPunct="1">
              <a:buFontTx/>
              <a:buNone/>
            </a:pPr>
            <a:endParaRPr lang="sl-SI" altLang="sl-SI"/>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Ograda številke diapozitiva 5">
            <a:extLst>
              <a:ext uri="{FF2B5EF4-FFF2-40B4-BE49-F238E27FC236}">
                <a16:creationId xmlns:a16="http://schemas.microsoft.com/office/drawing/2014/main" id="{D9C2FD06-3AB6-46A2-B22B-F011A28822F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1B40FDF-A043-48A9-B782-7CFFF85287CA}" type="slidenum">
              <a:rPr lang="sl-SI" altLang="sl-SI" sz="1400"/>
              <a:pPr>
                <a:spcBef>
                  <a:spcPct val="0"/>
                </a:spcBef>
                <a:buFontTx/>
                <a:buNone/>
              </a:pPr>
              <a:t>60</a:t>
            </a:fld>
            <a:endParaRPr lang="sl-SI" altLang="sl-SI" sz="1400"/>
          </a:p>
        </p:txBody>
      </p:sp>
      <p:sp>
        <p:nvSpPr>
          <p:cNvPr id="64515" name="Rectangle 2">
            <a:extLst>
              <a:ext uri="{FF2B5EF4-FFF2-40B4-BE49-F238E27FC236}">
                <a16:creationId xmlns:a16="http://schemas.microsoft.com/office/drawing/2014/main" id="{1217E951-A2DF-4866-A75E-7CC8D981D923}"/>
              </a:ext>
            </a:extLst>
          </p:cNvPr>
          <p:cNvSpPr>
            <a:spLocks noGrp="1" noChangeArrowheads="1"/>
          </p:cNvSpPr>
          <p:nvPr>
            <p:ph type="title"/>
          </p:nvPr>
        </p:nvSpPr>
        <p:spPr/>
        <p:txBody>
          <a:bodyPr/>
          <a:lstStyle/>
          <a:p>
            <a:pPr eaLnBrk="1" hangingPunct="1"/>
            <a:r>
              <a:rPr lang="sl-SI" altLang="sl-SI"/>
              <a:t>Izražanje in doživljanje čustev</a:t>
            </a:r>
          </a:p>
        </p:txBody>
      </p:sp>
      <p:sp>
        <p:nvSpPr>
          <p:cNvPr id="64516" name="Rectangle 3">
            <a:extLst>
              <a:ext uri="{FF2B5EF4-FFF2-40B4-BE49-F238E27FC236}">
                <a16:creationId xmlns:a16="http://schemas.microsoft.com/office/drawing/2014/main" id="{37422B8C-B59B-40C0-945B-AA64B0BC56BD}"/>
              </a:ext>
            </a:extLst>
          </p:cNvPr>
          <p:cNvSpPr>
            <a:spLocks noGrp="1" noChangeArrowheads="1"/>
          </p:cNvSpPr>
          <p:nvPr>
            <p:ph type="body" idx="1"/>
          </p:nvPr>
        </p:nvSpPr>
        <p:spPr/>
        <p:txBody>
          <a:bodyPr/>
          <a:lstStyle/>
          <a:p>
            <a:pPr eaLnBrk="1" hangingPunct="1">
              <a:lnSpc>
                <a:spcPct val="90000"/>
              </a:lnSpc>
            </a:pPr>
            <a:r>
              <a:rPr lang="sl-SI" altLang="sl-SI" sz="2800"/>
              <a:t>Pri čustvovanju moramo razlikovati </a:t>
            </a:r>
            <a:r>
              <a:rPr lang="sl-SI" altLang="sl-SI" sz="2800">
                <a:solidFill>
                  <a:schemeClr val="tx2"/>
                </a:solidFill>
              </a:rPr>
              <a:t>izražanje</a:t>
            </a:r>
            <a:r>
              <a:rPr lang="sl-SI" altLang="sl-SI" sz="2800"/>
              <a:t> čustev od samega čustvenega </a:t>
            </a:r>
            <a:r>
              <a:rPr lang="sl-SI" altLang="sl-SI" sz="2800">
                <a:solidFill>
                  <a:schemeClr val="tx2"/>
                </a:solidFill>
              </a:rPr>
              <a:t>doživljanja</a:t>
            </a:r>
            <a:r>
              <a:rPr lang="sl-SI" altLang="sl-SI" sz="2800"/>
              <a:t>. Doživljanje je notranji (introspektivni, zavestni) vidik čustvovanja, izražanje pa zunanji vidik. </a:t>
            </a:r>
          </a:p>
          <a:p>
            <a:pPr eaLnBrk="1" hangingPunct="1">
              <a:lnSpc>
                <a:spcPct val="90000"/>
              </a:lnSpc>
            </a:pPr>
            <a:endParaRPr lang="sl-SI" altLang="sl-SI" sz="2800"/>
          </a:p>
          <a:p>
            <a:pPr eaLnBrk="1" hangingPunct="1">
              <a:lnSpc>
                <a:spcPct val="90000"/>
              </a:lnSpc>
            </a:pPr>
            <a:r>
              <a:rPr lang="sl-SI" altLang="sl-SI" sz="2800"/>
              <a:t>Z izražanjem naredimo svoje čustveno doživljanje opazno tudi drugim, poleg tega nam pomaga, da lahko ugotovimo, kakšna čustva doživljajo drugi. To je zlasti pomembno za urejanje odnosov z ljudmi okoli nas.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Ograda številke diapozitiva 5">
            <a:extLst>
              <a:ext uri="{FF2B5EF4-FFF2-40B4-BE49-F238E27FC236}">
                <a16:creationId xmlns:a16="http://schemas.microsoft.com/office/drawing/2014/main" id="{A87B7C42-6B43-4BD6-B14D-676A85830A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6A563CE-DD98-4E4A-9562-7453ADEF0CFD}" type="slidenum">
              <a:rPr lang="sl-SI" altLang="sl-SI" sz="1400"/>
              <a:pPr>
                <a:spcBef>
                  <a:spcPct val="0"/>
                </a:spcBef>
                <a:buFontTx/>
                <a:buNone/>
              </a:pPr>
              <a:t>61</a:t>
            </a:fld>
            <a:endParaRPr lang="sl-SI" altLang="sl-SI" sz="1400"/>
          </a:p>
        </p:txBody>
      </p:sp>
      <p:sp>
        <p:nvSpPr>
          <p:cNvPr id="65539" name="Rectangle 2">
            <a:extLst>
              <a:ext uri="{FF2B5EF4-FFF2-40B4-BE49-F238E27FC236}">
                <a16:creationId xmlns:a16="http://schemas.microsoft.com/office/drawing/2014/main" id="{84678B23-3960-4AE1-AA0E-A43AAD6E0C1F}"/>
              </a:ext>
            </a:extLst>
          </p:cNvPr>
          <p:cNvSpPr>
            <a:spLocks noGrp="1" noChangeArrowheads="1"/>
          </p:cNvSpPr>
          <p:nvPr>
            <p:ph type="title"/>
          </p:nvPr>
        </p:nvSpPr>
        <p:spPr/>
        <p:txBody>
          <a:bodyPr/>
          <a:lstStyle/>
          <a:p>
            <a:pPr eaLnBrk="1" hangingPunct="1"/>
            <a:r>
              <a:rPr lang="sl-SI" altLang="sl-SI"/>
              <a:t>Značilnosti in vrste čustev</a:t>
            </a:r>
          </a:p>
        </p:txBody>
      </p:sp>
      <p:sp>
        <p:nvSpPr>
          <p:cNvPr id="65540" name="Rectangle 3">
            <a:extLst>
              <a:ext uri="{FF2B5EF4-FFF2-40B4-BE49-F238E27FC236}">
                <a16:creationId xmlns:a16="http://schemas.microsoft.com/office/drawing/2014/main" id="{430DDBCB-B8DD-4C3B-86CC-160E37F51FFA}"/>
              </a:ext>
            </a:extLst>
          </p:cNvPr>
          <p:cNvSpPr>
            <a:spLocks noGrp="1" noChangeArrowheads="1"/>
          </p:cNvSpPr>
          <p:nvPr>
            <p:ph type="body" idx="1"/>
          </p:nvPr>
        </p:nvSpPr>
        <p:spPr/>
        <p:txBody>
          <a:bodyPr/>
          <a:lstStyle/>
          <a:p>
            <a:pPr eaLnBrk="1" hangingPunct="1">
              <a:lnSpc>
                <a:spcPct val="90000"/>
              </a:lnSpc>
            </a:pPr>
            <a:r>
              <a:rPr lang="sl-SI" altLang="sl-SI" sz="2800"/>
              <a:t>Poleg </a:t>
            </a:r>
            <a:r>
              <a:rPr lang="sl-SI" altLang="sl-SI" sz="2800">
                <a:solidFill>
                  <a:schemeClr val="tx2"/>
                </a:solidFill>
              </a:rPr>
              <a:t>vrednostne</a:t>
            </a:r>
            <a:r>
              <a:rPr lang="sl-SI" altLang="sl-SI" sz="2800"/>
              <a:t> sestavine čustev poznamo še </a:t>
            </a:r>
            <a:r>
              <a:rPr lang="sl-SI" altLang="sl-SI" sz="2800">
                <a:solidFill>
                  <a:schemeClr val="tx2"/>
                </a:solidFill>
              </a:rPr>
              <a:t>jakostno</a:t>
            </a:r>
            <a:r>
              <a:rPr lang="sl-SI" altLang="sl-SI" sz="2800"/>
              <a:t> in </a:t>
            </a:r>
            <a:r>
              <a:rPr lang="sl-SI" altLang="sl-SI" sz="2800">
                <a:solidFill>
                  <a:schemeClr val="tx2"/>
                </a:solidFill>
              </a:rPr>
              <a:t>aktivnostno</a:t>
            </a:r>
            <a:r>
              <a:rPr lang="sl-SI" altLang="sl-SI" sz="2800"/>
              <a:t>. Čustva so lahko blažja ali močnejša, nekatera nas vzburjajo in silijo k aktivnosti (navdušenje, jeza), druga pomirjajo (žalost).</a:t>
            </a:r>
          </a:p>
          <a:p>
            <a:pPr eaLnBrk="1" hangingPunct="1">
              <a:lnSpc>
                <a:spcPct val="90000"/>
              </a:lnSpc>
            </a:pPr>
            <a:endParaRPr lang="sl-SI" altLang="sl-SI" sz="2800"/>
          </a:p>
          <a:p>
            <a:pPr eaLnBrk="1" hangingPunct="1">
              <a:lnSpc>
                <a:spcPct val="90000"/>
              </a:lnSpc>
            </a:pPr>
            <a:r>
              <a:rPr lang="sl-SI" altLang="sl-SI" sz="2800"/>
              <a:t>Poznamo </a:t>
            </a:r>
            <a:r>
              <a:rPr lang="sl-SI" altLang="sl-SI" sz="2800">
                <a:solidFill>
                  <a:schemeClr val="tx2"/>
                </a:solidFill>
              </a:rPr>
              <a:t>enostavna čustva</a:t>
            </a:r>
            <a:r>
              <a:rPr lang="sl-SI" altLang="sl-SI" sz="2800"/>
              <a:t> (veselje, jeza, žalost, strah, ljubezen), ki bi jih težko razstavili, in iz enostavnih </a:t>
            </a:r>
            <a:r>
              <a:rPr lang="sl-SI" altLang="sl-SI" sz="2800">
                <a:solidFill>
                  <a:schemeClr val="tx2"/>
                </a:solidFill>
              </a:rPr>
              <a:t>sestavljena</a:t>
            </a:r>
            <a:r>
              <a:rPr lang="sl-SI" altLang="sl-SI" sz="2800"/>
              <a:t> (kompleksna) </a:t>
            </a:r>
            <a:r>
              <a:rPr lang="sl-SI" altLang="sl-SI" sz="2800">
                <a:solidFill>
                  <a:schemeClr val="tx2"/>
                </a:solidFill>
              </a:rPr>
              <a:t>čustva</a:t>
            </a:r>
            <a:r>
              <a:rPr lang="sl-SI" altLang="sl-SI" sz="2800"/>
              <a:t> (npr. navdušenost, ponos, prezir).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Ograda številke diapozitiva 5">
            <a:extLst>
              <a:ext uri="{FF2B5EF4-FFF2-40B4-BE49-F238E27FC236}">
                <a16:creationId xmlns:a16="http://schemas.microsoft.com/office/drawing/2014/main" id="{14F80995-6654-4E01-AEA7-27FCC8E553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70772F5-C6C2-4E07-86D4-0F39F102787D}" type="slidenum">
              <a:rPr lang="sl-SI" altLang="sl-SI" sz="1400"/>
              <a:pPr>
                <a:spcBef>
                  <a:spcPct val="0"/>
                </a:spcBef>
                <a:buFontTx/>
                <a:buNone/>
              </a:pPr>
              <a:t>62</a:t>
            </a:fld>
            <a:endParaRPr lang="sl-SI" altLang="sl-SI" sz="1400"/>
          </a:p>
        </p:txBody>
      </p:sp>
      <p:sp>
        <p:nvSpPr>
          <p:cNvPr id="66563" name="Rectangle 2">
            <a:extLst>
              <a:ext uri="{FF2B5EF4-FFF2-40B4-BE49-F238E27FC236}">
                <a16:creationId xmlns:a16="http://schemas.microsoft.com/office/drawing/2014/main" id="{40FC1A62-8FAF-4F03-BC92-49365AE3597D}"/>
              </a:ext>
            </a:extLst>
          </p:cNvPr>
          <p:cNvSpPr>
            <a:spLocks noGrp="1" noChangeArrowheads="1"/>
          </p:cNvSpPr>
          <p:nvPr>
            <p:ph type="title"/>
          </p:nvPr>
        </p:nvSpPr>
        <p:spPr/>
        <p:txBody>
          <a:bodyPr/>
          <a:lstStyle/>
          <a:p>
            <a:pPr eaLnBrk="1" hangingPunct="1"/>
            <a:r>
              <a:rPr lang="sl-SI" altLang="sl-SI"/>
              <a:t>Značilnosti in vrste čustev</a:t>
            </a:r>
          </a:p>
        </p:txBody>
      </p:sp>
      <p:sp>
        <p:nvSpPr>
          <p:cNvPr id="66564" name="Rectangle 3">
            <a:extLst>
              <a:ext uri="{FF2B5EF4-FFF2-40B4-BE49-F238E27FC236}">
                <a16:creationId xmlns:a16="http://schemas.microsoft.com/office/drawing/2014/main" id="{04FDA68B-717C-4953-B0D5-3CD797B1227C}"/>
              </a:ext>
            </a:extLst>
          </p:cNvPr>
          <p:cNvSpPr>
            <a:spLocks noGrp="1" noChangeArrowheads="1"/>
          </p:cNvSpPr>
          <p:nvPr>
            <p:ph type="body" idx="1"/>
          </p:nvPr>
        </p:nvSpPr>
        <p:spPr/>
        <p:txBody>
          <a:bodyPr/>
          <a:lstStyle/>
          <a:p>
            <a:pPr eaLnBrk="1" hangingPunct="1"/>
            <a:r>
              <a:rPr lang="sl-SI" altLang="sl-SI" sz="2800"/>
              <a:t>Pomembna značilnost čustev je tudi </a:t>
            </a:r>
            <a:r>
              <a:rPr lang="sl-SI" altLang="sl-SI" sz="2800">
                <a:solidFill>
                  <a:schemeClr val="tx2"/>
                </a:solidFill>
              </a:rPr>
              <a:t>bipolarnost</a:t>
            </a:r>
            <a:r>
              <a:rPr lang="sl-SI" altLang="sl-SI" sz="2800"/>
              <a:t>. Skoraj ne bi mogli najti čustva, ki ne bi imelo svojega nasprotnega čustva (veselje – žalost, ljubezen – sovraštvo, upanje – obup).</a:t>
            </a:r>
          </a:p>
          <a:p>
            <a:pPr eaLnBrk="1" hangingPunct="1"/>
            <a:endParaRPr lang="sl-SI" altLang="sl-SI" sz="2800"/>
          </a:p>
          <a:p>
            <a:pPr eaLnBrk="1" hangingPunct="1"/>
            <a:r>
              <a:rPr lang="sl-SI" altLang="sl-SI" sz="2800"/>
              <a:t>Glede na </a:t>
            </a:r>
            <a:r>
              <a:rPr lang="sl-SI" altLang="sl-SI" sz="2800">
                <a:solidFill>
                  <a:schemeClr val="tx2"/>
                </a:solidFill>
              </a:rPr>
              <a:t>trajnost</a:t>
            </a:r>
            <a:r>
              <a:rPr lang="sl-SI" altLang="sl-SI" sz="2800"/>
              <a:t>, </a:t>
            </a:r>
            <a:r>
              <a:rPr lang="sl-SI" altLang="sl-SI" sz="2800">
                <a:solidFill>
                  <a:schemeClr val="tx2"/>
                </a:solidFill>
              </a:rPr>
              <a:t>globino</a:t>
            </a:r>
            <a:r>
              <a:rPr lang="sl-SI" altLang="sl-SI" sz="2800"/>
              <a:t> in </a:t>
            </a:r>
            <a:r>
              <a:rPr lang="sl-SI" altLang="sl-SI" sz="2800">
                <a:solidFill>
                  <a:schemeClr val="tx2"/>
                </a:solidFill>
              </a:rPr>
              <a:t>jakost</a:t>
            </a:r>
            <a:r>
              <a:rPr lang="sl-SI" altLang="sl-SI" sz="2800"/>
              <a:t> ločimo </a:t>
            </a:r>
            <a:r>
              <a:rPr lang="sl-SI" altLang="sl-SI" sz="2800">
                <a:solidFill>
                  <a:schemeClr val="tx2"/>
                </a:solidFill>
              </a:rPr>
              <a:t>afekte</a:t>
            </a:r>
            <a:r>
              <a:rPr lang="sl-SI" altLang="sl-SI" sz="2800"/>
              <a:t> (kratkotrajna, globoka in močna čustva) in </a:t>
            </a:r>
            <a:r>
              <a:rPr lang="sl-SI" altLang="sl-SI" sz="2800">
                <a:solidFill>
                  <a:schemeClr val="tx2"/>
                </a:solidFill>
              </a:rPr>
              <a:t>razpoloženja</a:t>
            </a:r>
            <a:r>
              <a:rPr lang="sl-SI" altLang="sl-SI" sz="2800"/>
              <a:t> (dolgotrajna, površinska in šibka čustva).</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6CD4E589-10F6-4FBE-89D5-A902623A5DDB}"/>
              </a:ext>
            </a:extLst>
          </p:cNvPr>
          <p:cNvSpPr>
            <a:spLocks noGrp="1" noChangeArrowheads="1"/>
          </p:cNvSpPr>
          <p:nvPr>
            <p:ph type="title"/>
          </p:nvPr>
        </p:nvSpPr>
        <p:spPr/>
        <p:txBody>
          <a:bodyPr/>
          <a:lstStyle/>
          <a:p>
            <a:r>
              <a:rPr lang="sl-SI" altLang="sl-SI"/>
              <a:t>Čustvena zrelost</a:t>
            </a:r>
          </a:p>
        </p:txBody>
      </p:sp>
      <p:sp>
        <p:nvSpPr>
          <p:cNvPr id="67587" name="Rectangle 3">
            <a:extLst>
              <a:ext uri="{FF2B5EF4-FFF2-40B4-BE49-F238E27FC236}">
                <a16:creationId xmlns:a16="http://schemas.microsoft.com/office/drawing/2014/main" id="{9897C420-C79E-4410-B81D-64DADF20E258}"/>
              </a:ext>
            </a:extLst>
          </p:cNvPr>
          <p:cNvSpPr>
            <a:spLocks noGrp="1" noChangeArrowheads="1"/>
          </p:cNvSpPr>
          <p:nvPr>
            <p:ph type="body" idx="1"/>
          </p:nvPr>
        </p:nvSpPr>
        <p:spPr/>
        <p:txBody>
          <a:bodyPr/>
          <a:lstStyle/>
          <a:p>
            <a:pPr>
              <a:lnSpc>
                <a:spcPct val="90000"/>
              </a:lnSpc>
            </a:pPr>
            <a:r>
              <a:rPr lang="sl-SI" altLang="sl-SI" sz="2800"/>
              <a:t>Izražanje čustev opazimo že pri dojenčkih, tako da se razvoj čustvovanja začne že zelo zgodaj, tako rekoč od rojstva dalje. Vendar je čustveno obnašanje starejših otrok drugačno od mlajših, prav tako je čustveno obnašanje mladih drugačno od starejših. </a:t>
            </a:r>
            <a:r>
              <a:rPr lang="sl-SI" altLang="sl-SI" sz="2800">
                <a:solidFill>
                  <a:schemeClr val="tx2"/>
                </a:solidFill>
              </a:rPr>
              <a:t>Osnovna čustva sicer ostajajo, a njihovo doživljanje se razvija in poglablja.</a:t>
            </a:r>
            <a:r>
              <a:rPr lang="sl-SI" altLang="sl-SI" sz="2800"/>
              <a:t> Pojavljajo se nova, kompleksna čustva. Spreminja se tudi izražanje čustev (nezrelo se nam zdi, če bi odrasla oseba zajokala ob vsakem nezadovoljstvu).</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BCC390B0-6573-4356-94E9-0837E9C5D4D5}"/>
              </a:ext>
            </a:extLst>
          </p:cNvPr>
          <p:cNvSpPr>
            <a:spLocks noGrp="1" noChangeArrowheads="1"/>
          </p:cNvSpPr>
          <p:nvPr>
            <p:ph type="title"/>
          </p:nvPr>
        </p:nvSpPr>
        <p:spPr/>
        <p:txBody>
          <a:bodyPr/>
          <a:lstStyle/>
          <a:p>
            <a:r>
              <a:rPr lang="sl-SI" altLang="sl-SI"/>
              <a:t>Čustvena zrelost</a:t>
            </a:r>
          </a:p>
        </p:txBody>
      </p:sp>
      <p:sp>
        <p:nvSpPr>
          <p:cNvPr id="68611" name="Rectangle 3">
            <a:extLst>
              <a:ext uri="{FF2B5EF4-FFF2-40B4-BE49-F238E27FC236}">
                <a16:creationId xmlns:a16="http://schemas.microsoft.com/office/drawing/2014/main" id="{48C8CAD4-6D35-4FC3-9E59-E9F7FBED4F30}"/>
              </a:ext>
            </a:extLst>
          </p:cNvPr>
          <p:cNvSpPr>
            <a:spLocks noGrp="1" noChangeArrowheads="1"/>
          </p:cNvSpPr>
          <p:nvPr>
            <p:ph type="body" idx="1"/>
          </p:nvPr>
        </p:nvSpPr>
        <p:spPr/>
        <p:txBody>
          <a:bodyPr/>
          <a:lstStyle/>
          <a:p>
            <a:r>
              <a:rPr lang="sl-SI" altLang="sl-SI"/>
              <a:t>Če čustven razvoj poteka normalno, se oblikuje </a:t>
            </a:r>
            <a:r>
              <a:rPr lang="sl-SI" altLang="sl-SI">
                <a:solidFill>
                  <a:schemeClr val="tx2"/>
                </a:solidFill>
              </a:rPr>
              <a:t>čustveno zrela osebnost</a:t>
            </a:r>
            <a:r>
              <a:rPr lang="sl-SI" altLang="sl-SI"/>
              <a:t>, za katero je značilna </a:t>
            </a:r>
            <a:r>
              <a:rPr lang="sl-SI" altLang="sl-SI">
                <a:solidFill>
                  <a:schemeClr val="tx2"/>
                </a:solidFill>
              </a:rPr>
              <a:t>ustreznost čustvenih odzivov</a:t>
            </a:r>
            <a:r>
              <a:rPr lang="sl-SI" altLang="sl-SI"/>
              <a:t> (ujemanje čustev s situacijo), primerna </a:t>
            </a:r>
            <a:r>
              <a:rPr lang="sl-SI" altLang="sl-SI">
                <a:solidFill>
                  <a:schemeClr val="tx2"/>
                </a:solidFill>
              </a:rPr>
              <a:t>kontrola čustvenih izrazov</a:t>
            </a:r>
            <a:r>
              <a:rPr lang="sl-SI" altLang="sl-SI"/>
              <a:t> (zmožnost nadziranja čustvenih izrazov) ter </a:t>
            </a:r>
            <a:r>
              <a:rPr lang="sl-SI" altLang="sl-SI">
                <a:solidFill>
                  <a:schemeClr val="tx2"/>
                </a:solidFill>
              </a:rPr>
              <a:t>pestrost </a:t>
            </a:r>
            <a:r>
              <a:rPr lang="sl-SI" altLang="sl-SI"/>
              <a:t>in</a:t>
            </a:r>
            <a:r>
              <a:rPr lang="sl-SI" altLang="sl-SI">
                <a:solidFill>
                  <a:schemeClr val="tx2"/>
                </a:solidFill>
              </a:rPr>
              <a:t> kompleksnost čustev</a:t>
            </a:r>
            <a:r>
              <a:rPr lang="sl-SI" altLang="sl-SI"/>
              <a:t> (razvito, pestro in globoko čustvovanje).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44B285AD-4A50-484E-876D-48250F45CF1C}"/>
              </a:ext>
            </a:extLst>
          </p:cNvPr>
          <p:cNvSpPr>
            <a:spLocks noGrp="1" noChangeArrowheads="1"/>
          </p:cNvSpPr>
          <p:nvPr>
            <p:ph type="title"/>
          </p:nvPr>
        </p:nvSpPr>
        <p:spPr/>
        <p:txBody>
          <a:bodyPr/>
          <a:lstStyle/>
          <a:p>
            <a:r>
              <a:rPr lang="sl-SI" altLang="sl-SI" sz="4000"/>
              <a:t>Fiziološke spremembe pri čustvovanju</a:t>
            </a:r>
          </a:p>
        </p:txBody>
      </p:sp>
      <p:sp>
        <p:nvSpPr>
          <p:cNvPr id="69635" name="Rectangle 3">
            <a:extLst>
              <a:ext uri="{FF2B5EF4-FFF2-40B4-BE49-F238E27FC236}">
                <a16:creationId xmlns:a16="http://schemas.microsoft.com/office/drawing/2014/main" id="{4DD2DC5B-F06B-4A3F-8619-E6BB02FA12DF}"/>
              </a:ext>
            </a:extLst>
          </p:cNvPr>
          <p:cNvSpPr>
            <a:spLocks noGrp="1" noChangeArrowheads="1"/>
          </p:cNvSpPr>
          <p:nvPr>
            <p:ph type="body" idx="1"/>
          </p:nvPr>
        </p:nvSpPr>
        <p:spPr>
          <a:xfrm>
            <a:off x="457200" y="1600200"/>
            <a:ext cx="8229600" cy="4997450"/>
          </a:xfrm>
        </p:spPr>
        <p:txBody>
          <a:bodyPr/>
          <a:lstStyle/>
          <a:p>
            <a:pPr>
              <a:lnSpc>
                <a:spcPct val="90000"/>
              </a:lnSpc>
            </a:pPr>
            <a:r>
              <a:rPr lang="sl-SI" altLang="sl-SI" sz="2800"/>
              <a:t>Fiziološke spremembe kažejo na to, da je namen čustvenega vzburjenja </a:t>
            </a:r>
            <a:r>
              <a:rPr lang="sl-SI" altLang="sl-SI" sz="2800">
                <a:solidFill>
                  <a:schemeClr val="tx2"/>
                </a:solidFill>
              </a:rPr>
              <a:t>priprava organizma za povečano dejavnost in učinkovitost</a:t>
            </a:r>
            <a:r>
              <a:rPr lang="sl-SI" altLang="sl-SI" sz="2800"/>
              <a:t>. Spremembe potekajo pod vplivom </a:t>
            </a:r>
            <a:r>
              <a:rPr lang="sl-SI" altLang="sl-SI" sz="2800">
                <a:solidFill>
                  <a:schemeClr val="tx2"/>
                </a:solidFill>
              </a:rPr>
              <a:t>avtonomnega živčevja</a:t>
            </a:r>
            <a:r>
              <a:rPr lang="sl-SI" altLang="sl-SI" sz="2800"/>
              <a:t> in njegovih nadzornih središč v možganih (hipotalamus), zajamejo delovanje </a:t>
            </a:r>
            <a:r>
              <a:rPr lang="sl-SI" altLang="sl-SI" sz="2800">
                <a:solidFill>
                  <a:schemeClr val="tx2"/>
                </a:solidFill>
              </a:rPr>
              <a:t>hormonalnega sistema</a:t>
            </a:r>
            <a:r>
              <a:rPr lang="sl-SI" altLang="sl-SI" sz="2800"/>
              <a:t> (zlasti adrenalin, ki ga izloča nadledvična žleza), </a:t>
            </a:r>
            <a:r>
              <a:rPr lang="sl-SI" altLang="sl-SI" sz="2800">
                <a:solidFill>
                  <a:schemeClr val="tx2"/>
                </a:solidFill>
              </a:rPr>
              <a:t>srca</a:t>
            </a:r>
            <a:r>
              <a:rPr lang="sl-SI" altLang="sl-SI" sz="2800"/>
              <a:t> in </a:t>
            </a:r>
            <a:r>
              <a:rPr lang="sl-SI" altLang="sl-SI" sz="2800">
                <a:solidFill>
                  <a:schemeClr val="tx2"/>
                </a:solidFill>
              </a:rPr>
              <a:t>ožilja</a:t>
            </a:r>
            <a:r>
              <a:rPr lang="sl-SI" altLang="sl-SI" sz="2800"/>
              <a:t>, </a:t>
            </a:r>
            <a:r>
              <a:rPr lang="sl-SI" altLang="sl-SI" sz="2800">
                <a:solidFill>
                  <a:schemeClr val="tx2"/>
                </a:solidFill>
              </a:rPr>
              <a:t>dihalnega sistema</a:t>
            </a:r>
            <a:r>
              <a:rPr lang="sl-SI" altLang="sl-SI" sz="2800"/>
              <a:t>, </a:t>
            </a:r>
            <a:r>
              <a:rPr lang="sl-SI" altLang="sl-SI" sz="2800">
                <a:solidFill>
                  <a:schemeClr val="tx2"/>
                </a:solidFill>
              </a:rPr>
              <a:t>prebavil</a:t>
            </a:r>
            <a:r>
              <a:rPr lang="sl-SI" altLang="sl-SI" sz="2800"/>
              <a:t> in še drugih organov</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59ED6893-389F-4487-9ED1-032F5077345D}"/>
              </a:ext>
            </a:extLst>
          </p:cNvPr>
          <p:cNvSpPr>
            <a:spLocks noGrp="1" noChangeArrowheads="1"/>
          </p:cNvSpPr>
          <p:nvPr>
            <p:ph type="title"/>
          </p:nvPr>
        </p:nvSpPr>
        <p:spPr/>
        <p:txBody>
          <a:bodyPr/>
          <a:lstStyle/>
          <a:p>
            <a:r>
              <a:rPr lang="sl-SI" altLang="sl-SI" sz="4000"/>
              <a:t>Fiziološke spremembe pri čustvovanju</a:t>
            </a:r>
          </a:p>
        </p:txBody>
      </p:sp>
      <p:sp>
        <p:nvSpPr>
          <p:cNvPr id="70659" name="Rectangle 3">
            <a:extLst>
              <a:ext uri="{FF2B5EF4-FFF2-40B4-BE49-F238E27FC236}">
                <a16:creationId xmlns:a16="http://schemas.microsoft.com/office/drawing/2014/main" id="{300D88FC-51AF-4927-9028-D0F2452AFB60}"/>
              </a:ext>
            </a:extLst>
          </p:cNvPr>
          <p:cNvSpPr>
            <a:spLocks noGrp="1" noChangeArrowheads="1"/>
          </p:cNvSpPr>
          <p:nvPr>
            <p:ph type="body" idx="1"/>
          </p:nvPr>
        </p:nvSpPr>
        <p:spPr/>
        <p:txBody>
          <a:bodyPr/>
          <a:lstStyle/>
          <a:p>
            <a:pPr>
              <a:lnSpc>
                <a:spcPct val="90000"/>
              </a:lnSpc>
            </a:pPr>
            <a:r>
              <a:rPr lang="sl-SI" altLang="sl-SI" sz="2600"/>
              <a:t>pospešeno izločanje sladkorja v kri,</a:t>
            </a:r>
          </a:p>
          <a:p>
            <a:pPr>
              <a:lnSpc>
                <a:spcPct val="90000"/>
              </a:lnSpc>
            </a:pPr>
            <a:r>
              <a:rPr lang="sl-SI" altLang="sl-SI" sz="2600"/>
              <a:t>hitrejše strjevanje krvi,</a:t>
            </a:r>
          </a:p>
          <a:p>
            <a:pPr>
              <a:lnSpc>
                <a:spcPct val="90000"/>
              </a:lnSpc>
            </a:pPr>
            <a:r>
              <a:rPr lang="sl-SI" altLang="sl-SI" sz="2600"/>
              <a:t>potenje,</a:t>
            </a:r>
          </a:p>
          <a:p>
            <a:pPr>
              <a:lnSpc>
                <a:spcPct val="90000"/>
              </a:lnSpc>
            </a:pPr>
            <a:r>
              <a:rPr lang="sl-SI" altLang="sl-SI" sz="2600"/>
              <a:t>električna prevodnost kože, </a:t>
            </a:r>
          </a:p>
          <a:p>
            <a:pPr>
              <a:lnSpc>
                <a:spcPct val="90000"/>
              </a:lnSpc>
            </a:pPr>
            <a:r>
              <a:rPr lang="sl-SI" altLang="sl-SI" sz="2600"/>
              <a:t>razširjenje zenic, </a:t>
            </a:r>
          </a:p>
          <a:p>
            <a:pPr>
              <a:lnSpc>
                <a:spcPct val="90000"/>
              </a:lnSpc>
            </a:pPr>
            <a:r>
              <a:rPr lang="sl-SI" altLang="sl-SI" sz="2600"/>
              <a:t>naježene dlake, </a:t>
            </a:r>
          </a:p>
          <a:p>
            <a:pPr>
              <a:lnSpc>
                <a:spcPct val="90000"/>
              </a:lnSpc>
            </a:pPr>
            <a:r>
              <a:rPr lang="sl-SI" altLang="sl-SI" sz="2600"/>
              <a:t>zmanjšana prebavna dejavnost, </a:t>
            </a:r>
          </a:p>
          <a:p>
            <a:pPr>
              <a:lnSpc>
                <a:spcPct val="90000"/>
              </a:lnSpc>
            </a:pPr>
            <a:r>
              <a:rPr lang="sl-SI" altLang="sl-SI" sz="2600"/>
              <a:t>hitrejše in močnejše dihanje, </a:t>
            </a:r>
          </a:p>
          <a:p>
            <a:pPr>
              <a:lnSpc>
                <a:spcPct val="90000"/>
              </a:lnSpc>
            </a:pPr>
            <a:r>
              <a:rPr lang="sl-SI" altLang="sl-SI" sz="2600"/>
              <a:t>pospešeno delo srca, </a:t>
            </a:r>
          </a:p>
          <a:p>
            <a:pPr>
              <a:lnSpc>
                <a:spcPct val="90000"/>
              </a:lnSpc>
            </a:pPr>
            <a:r>
              <a:rPr lang="sl-SI" altLang="sl-SI" sz="2600"/>
              <a:t>povečana napetost mišic</a:t>
            </a:r>
          </a:p>
          <a:p>
            <a:pPr>
              <a:lnSpc>
                <a:spcPct val="90000"/>
              </a:lnSpc>
            </a:pPr>
            <a:endParaRPr lang="sl-SI" altLang="sl-SI" sz="24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Ograda številke diapozitiva 5">
            <a:extLst>
              <a:ext uri="{FF2B5EF4-FFF2-40B4-BE49-F238E27FC236}">
                <a16:creationId xmlns:a16="http://schemas.microsoft.com/office/drawing/2014/main" id="{FD8D3B1E-1305-4EEC-BFA0-22647ECA848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00E19AF-3E80-40D6-93C5-DDC03A6DADC3}" type="slidenum">
              <a:rPr lang="sl-SI" altLang="sl-SI" sz="1400"/>
              <a:pPr>
                <a:spcBef>
                  <a:spcPct val="0"/>
                </a:spcBef>
                <a:buFontTx/>
                <a:buNone/>
              </a:pPr>
              <a:t>67</a:t>
            </a:fld>
            <a:endParaRPr lang="sl-SI" altLang="sl-SI" sz="1400"/>
          </a:p>
        </p:txBody>
      </p:sp>
      <p:sp>
        <p:nvSpPr>
          <p:cNvPr id="71683" name="Rectangle 2">
            <a:extLst>
              <a:ext uri="{FF2B5EF4-FFF2-40B4-BE49-F238E27FC236}">
                <a16:creationId xmlns:a16="http://schemas.microsoft.com/office/drawing/2014/main" id="{62930995-B04F-4FE9-AB48-3A4C222D30B4}"/>
              </a:ext>
            </a:extLst>
          </p:cNvPr>
          <p:cNvSpPr>
            <a:spLocks noGrp="1" noChangeArrowheads="1"/>
          </p:cNvSpPr>
          <p:nvPr>
            <p:ph type="title"/>
          </p:nvPr>
        </p:nvSpPr>
        <p:spPr/>
        <p:txBody>
          <a:bodyPr/>
          <a:lstStyle/>
          <a:p>
            <a:pPr eaLnBrk="1" hangingPunct="1"/>
            <a:r>
              <a:rPr lang="sl-SI" altLang="sl-SI"/>
              <a:t>Izražanje in zaznavanje čustev</a:t>
            </a:r>
          </a:p>
        </p:txBody>
      </p:sp>
      <p:sp>
        <p:nvSpPr>
          <p:cNvPr id="71684" name="Rectangle 3">
            <a:extLst>
              <a:ext uri="{FF2B5EF4-FFF2-40B4-BE49-F238E27FC236}">
                <a16:creationId xmlns:a16="http://schemas.microsoft.com/office/drawing/2014/main" id="{FE5565F5-1154-4A2E-958B-D7B613EC2178}"/>
              </a:ext>
            </a:extLst>
          </p:cNvPr>
          <p:cNvSpPr>
            <a:spLocks noGrp="1" noChangeArrowheads="1"/>
          </p:cNvSpPr>
          <p:nvPr>
            <p:ph type="body" idx="1"/>
          </p:nvPr>
        </p:nvSpPr>
        <p:spPr>
          <a:xfrm>
            <a:off x="457200" y="1600200"/>
            <a:ext cx="8229600" cy="5068888"/>
          </a:xfrm>
        </p:spPr>
        <p:txBody>
          <a:bodyPr/>
          <a:lstStyle/>
          <a:p>
            <a:pPr eaLnBrk="1" hangingPunct="1"/>
            <a:r>
              <a:rPr lang="sl-SI" altLang="sl-SI" sz="2800"/>
              <a:t>Čustveno stanje zlasti dobro izraža </a:t>
            </a:r>
            <a:r>
              <a:rPr lang="sl-SI" altLang="sl-SI" sz="2800">
                <a:solidFill>
                  <a:schemeClr val="tx2"/>
                </a:solidFill>
              </a:rPr>
              <a:t>mimika obraza</a:t>
            </a:r>
            <a:r>
              <a:rPr lang="sl-SI" altLang="sl-SI" sz="2800"/>
              <a:t>, posebno spremembe ust in obrvi.</a:t>
            </a:r>
            <a:r>
              <a:rPr lang="sl-SI" altLang="sl-SI" sz="2800" b="1" i="1"/>
              <a:t> </a:t>
            </a:r>
            <a:r>
              <a:rPr lang="sl-SI" altLang="sl-SI" sz="2800"/>
              <a:t>Poleg tega se kaže v </a:t>
            </a:r>
            <a:r>
              <a:rPr lang="sl-SI" altLang="sl-SI" sz="2800">
                <a:solidFill>
                  <a:schemeClr val="tx2"/>
                </a:solidFill>
              </a:rPr>
              <a:t>kretnjah</a:t>
            </a:r>
            <a:r>
              <a:rPr lang="sl-SI" altLang="sl-SI" sz="2800"/>
              <a:t>, </a:t>
            </a:r>
            <a:r>
              <a:rPr lang="sl-SI" altLang="sl-SI" sz="2800">
                <a:solidFill>
                  <a:schemeClr val="tx2"/>
                </a:solidFill>
              </a:rPr>
              <a:t>drži telesa</a:t>
            </a:r>
            <a:r>
              <a:rPr lang="sl-SI" altLang="sl-SI" sz="2800"/>
              <a:t> in v </a:t>
            </a:r>
            <a:r>
              <a:rPr lang="sl-SI" altLang="sl-SI" sz="2800">
                <a:solidFill>
                  <a:schemeClr val="tx2"/>
                </a:solidFill>
              </a:rPr>
              <a:t>glasovnih spremembah</a:t>
            </a:r>
            <a:r>
              <a:rPr lang="sl-SI" altLang="sl-SI" sz="2800"/>
              <a:t>. </a:t>
            </a:r>
          </a:p>
          <a:p>
            <a:pPr eaLnBrk="1" hangingPunct="1"/>
            <a:endParaRPr lang="sl-SI" altLang="sl-SI" sz="2800"/>
          </a:p>
          <a:p>
            <a:pPr eaLnBrk="1" hangingPunct="1"/>
            <a:r>
              <a:rPr lang="sl-SI" altLang="sl-SI" sz="2800"/>
              <a:t>Medsebojnemu sporazumevanju na tej, neverbalni, ravni pravimo </a:t>
            </a:r>
            <a:r>
              <a:rPr lang="sl-SI" altLang="sl-SI" sz="2800">
                <a:solidFill>
                  <a:schemeClr val="tx2"/>
                </a:solidFill>
              </a:rPr>
              <a:t>nebesedna komunikacija</a:t>
            </a:r>
            <a:r>
              <a:rPr lang="sl-SI" altLang="sl-SI" sz="2800"/>
              <a:t>. Če ne vemo in ne znamo prepoznati, v kakšnem čustvenem stanju je nekdo, se lahko zgodi, da ne bomo ravnali ustrezno.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Ograda številke diapozitiva 5">
            <a:extLst>
              <a:ext uri="{FF2B5EF4-FFF2-40B4-BE49-F238E27FC236}">
                <a16:creationId xmlns:a16="http://schemas.microsoft.com/office/drawing/2014/main" id="{1A23F727-3D33-46F0-B005-1AF6F7826E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636C253-274D-431C-912F-85F07A3EDE23}" type="slidenum">
              <a:rPr lang="sl-SI" altLang="sl-SI" sz="1400"/>
              <a:pPr>
                <a:spcBef>
                  <a:spcPct val="0"/>
                </a:spcBef>
                <a:buFontTx/>
                <a:buNone/>
              </a:pPr>
              <a:t>68</a:t>
            </a:fld>
            <a:endParaRPr lang="sl-SI" altLang="sl-SI" sz="1400"/>
          </a:p>
        </p:txBody>
      </p:sp>
      <p:sp>
        <p:nvSpPr>
          <p:cNvPr id="72707" name="Rectangle 2">
            <a:extLst>
              <a:ext uri="{FF2B5EF4-FFF2-40B4-BE49-F238E27FC236}">
                <a16:creationId xmlns:a16="http://schemas.microsoft.com/office/drawing/2014/main" id="{C2BFAC33-6340-42F0-9E5E-267E066E58FE}"/>
              </a:ext>
            </a:extLst>
          </p:cNvPr>
          <p:cNvSpPr>
            <a:spLocks noGrp="1" noChangeArrowheads="1"/>
          </p:cNvSpPr>
          <p:nvPr>
            <p:ph type="title"/>
          </p:nvPr>
        </p:nvSpPr>
        <p:spPr/>
        <p:txBody>
          <a:bodyPr/>
          <a:lstStyle/>
          <a:p>
            <a:pPr eaLnBrk="1" hangingPunct="1"/>
            <a:r>
              <a:rPr lang="sl-SI" altLang="sl-SI"/>
              <a:t>Motivacija</a:t>
            </a:r>
          </a:p>
        </p:txBody>
      </p:sp>
      <p:sp>
        <p:nvSpPr>
          <p:cNvPr id="72708" name="Rectangle 3">
            <a:extLst>
              <a:ext uri="{FF2B5EF4-FFF2-40B4-BE49-F238E27FC236}">
                <a16:creationId xmlns:a16="http://schemas.microsoft.com/office/drawing/2014/main" id="{F07E3D22-C22D-45A6-B71D-58780BBBF5DA}"/>
              </a:ext>
            </a:extLst>
          </p:cNvPr>
          <p:cNvSpPr>
            <a:spLocks noGrp="1" noChangeArrowheads="1"/>
          </p:cNvSpPr>
          <p:nvPr>
            <p:ph type="body" idx="1"/>
          </p:nvPr>
        </p:nvSpPr>
        <p:spPr/>
        <p:txBody>
          <a:bodyPr/>
          <a:lstStyle/>
          <a:p>
            <a:pPr eaLnBrk="1" hangingPunct="1"/>
            <a:r>
              <a:rPr lang="sl-SI" altLang="sl-SI" b="1" i="1"/>
              <a:t>Motivacija</a:t>
            </a:r>
            <a:r>
              <a:rPr lang="sl-SI" altLang="sl-SI" b="1"/>
              <a:t> </a:t>
            </a:r>
            <a:r>
              <a:rPr lang="sl-SI" altLang="sl-SI"/>
              <a:t>predstavlja silnice in gibala naše dejavnosti. To so npr. potrebe, nagoni, motivi, cilji, vrednote, ideali, interesi, volja. Vsi procesi spodbujanja, ohranjanja in usmerjanja telesnih in duševnih dejavnosti, da bi uresničili cilj.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Ograda številke diapozitiva 5">
            <a:extLst>
              <a:ext uri="{FF2B5EF4-FFF2-40B4-BE49-F238E27FC236}">
                <a16:creationId xmlns:a16="http://schemas.microsoft.com/office/drawing/2014/main" id="{3351FF5F-4F33-4CE0-96D8-70AA1CC6DC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76BFA99-DCFB-4850-B097-88B4EFC43C92}" type="slidenum">
              <a:rPr lang="sl-SI" altLang="sl-SI" sz="1400"/>
              <a:pPr>
                <a:spcBef>
                  <a:spcPct val="0"/>
                </a:spcBef>
                <a:buFontTx/>
                <a:buNone/>
              </a:pPr>
              <a:t>69</a:t>
            </a:fld>
            <a:endParaRPr lang="sl-SI" altLang="sl-SI" sz="1400"/>
          </a:p>
        </p:txBody>
      </p:sp>
      <p:sp>
        <p:nvSpPr>
          <p:cNvPr id="73731" name="Rectangle 2">
            <a:extLst>
              <a:ext uri="{FF2B5EF4-FFF2-40B4-BE49-F238E27FC236}">
                <a16:creationId xmlns:a16="http://schemas.microsoft.com/office/drawing/2014/main" id="{0ED93146-C803-4D38-AEB4-A6C146351AFA}"/>
              </a:ext>
            </a:extLst>
          </p:cNvPr>
          <p:cNvSpPr>
            <a:spLocks noGrp="1" noChangeArrowheads="1"/>
          </p:cNvSpPr>
          <p:nvPr>
            <p:ph type="title"/>
          </p:nvPr>
        </p:nvSpPr>
        <p:spPr/>
        <p:txBody>
          <a:bodyPr/>
          <a:lstStyle/>
          <a:p>
            <a:pPr eaLnBrk="1" hangingPunct="1"/>
            <a:r>
              <a:rPr lang="sl-SI" altLang="sl-SI"/>
              <a:t>Motivacija</a:t>
            </a:r>
          </a:p>
        </p:txBody>
      </p:sp>
      <p:sp>
        <p:nvSpPr>
          <p:cNvPr id="73732" name="Rectangle 3">
            <a:extLst>
              <a:ext uri="{FF2B5EF4-FFF2-40B4-BE49-F238E27FC236}">
                <a16:creationId xmlns:a16="http://schemas.microsoft.com/office/drawing/2014/main" id="{B0A6CF18-0E42-4CA9-8CB7-D65B061386F4}"/>
              </a:ext>
            </a:extLst>
          </p:cNvPr>
          <p:cNvSpPr>
            <a:spLocks noGrp="1" noChangeArrowheads="1"/>
          </p:cNvSpPr>
          <p:nvPr>
            <p:ph type="body" idx="1"/>
          </p:nvPr>
        </p:nvSpPr>
        <p:spPr/>
        <p:txBody>
          <a:bodyPr/>
          <a:lstStyle/>
          <a:p>
            <a:pPr eaLnBrk="1" hangingPunct="1"/>
            <a:r>
              <a:rPr lang="sl-SI" altLang="sl-SI"/>
              <a:t>Deluje pri vseh živih bitjih, a je najbolj razvita pri človeku. </a:t>
            </a:r>
          </a:p>
          <a:p>
            <a:pPr eaLnBrk="1" hangingPunct="1"/>
            <a:r>
              <a:rPr lang="sl-SI" altLang="sl-SI"/>
              <a:t>Ena izmed najpomembnejših lastnosti človekove motivacije je, da lahko svoje obnašanje zavestno spodbuja, usmerja in vodi. </a:t>
            </a:r>
          </a:p>
          <a:p>
            <a:pPr eaLnBrk="1" hangingPunct="1"/>
            <a:r>
              <a:rPr lang="sl-SI" altLang="sl-SI"/>
              <a:t>Velik del motivacije pa kljub temu ostaja nezaveden.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grada številke diapozitiva 5">
            <a:extLst>
              <a:ext uri="{FF2B5EF4-FFF2-40B4-BE49-F238E27FC236}">
                <a16:creationId xmlns:a16="http://schemas.microsoft.com/office/drawing/2014/main" id="{690D71DC-0134-4EC3-85A5-E8ED05AC9F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C323D6E-0040-43EC-B299-36B023DCED3D}" type="slidenum">
              <a:rPr lang="sl-SI" altLang="sl-SI" sz="1400"/>
              <a:pPr>
                <a:spcBef>
                  <a:spcPct val="0"/>
                </a:spcBef>
                <a:buFontTx/>
                <a:buNone/>
              </a:pPr>
              <a:t>7</a:t>
            </a:fld>
            <a:endParaRPr lang="sl-SI" altLang="sl-SI" sz="1400"/>
          </a:p>
        </p:txBody>
      </p:sp>
      <p:sp>
        <p:nvSpPr>
          <p:cNvPr id="10243" name="Rectangle 2">
            <a:extLst>
              <a:ext uri="{FF2B5EF4-FFF2-40B4-BE49-F238E27FC236}">
                <a16:creationId xmlns:a16="http://schemas.microsoft.com/office/drawing/2014/main" id="{5805C82F-3DAC-4482-A18A-761D4DA0820A}"/>
              </a:ext>
            </a:extLst>
          </p:cNvPr>
          <p:cNvSpPr>
            <a:spLocks noGrp="1" noChangeArrowheads="1"/>
          </p:cNvSpPr>
          <p:nvPr>
            <p:ph type="title"/>
          </p:nvPr>
        </p:nvSpPr>
        <p:spPr>
          <a:xfrm>
            <a:off x="395288" y="260350"/>
            <a:ext cx="8280400" cy="3600450"/>
          </a:xfrm>
        </p:spPr>
        <p:txBody>
          <a:bodyPr/>
          <a:lstStyle/>
          <a:p>
            <a:pPr eaLnBrk="1" hangingPunct="1"/>
            <a:r>
              <a:rPr lang="sl-SI" altLang="sl-SI" sz="3200" b="1"/>
              <a:t>Osebnost</a:t>
            </a:r>
            <a:br>
              <a:rPr lang="sl-SI" altLang="sl-SI" sz="3200"/>
            </a:br>
            <a:br>
              <a:rPr lang="sl-SI" altLang="sl-SI" sz="3200"/>
            </a:br>
            <a:br>
              <a:rPr lang="sl-SI" altLang="sl-SI" sz="3200"/>
            </a:br>
            <a:r>
              <a:rPr lang="sl-SI" altLang="sl-SI" sz="3200"/>
              <a:t>Osebnost predstavlja relativno trajno </a:t>
            </a:r>
            <a:br>
              <a:rPr lang="sl-SI" altLang="sl-SI" sz="3200"/>
            </a:br>
            <a:r>
              <a:rPr lang="sl-SI" altLang="sl-SI" sz="3200"/>
              <a:t>kombinacijo vseh značilnosti posameznika.</a:t>
            </a:r>
            <a:br>
              <a:rPr lang="sl-SI" altLang="sl-SI" sz="3200"/>
            </a:br>
            <a:endParaRPr lang="sl-SI" altLang="sl-SI" sz="3200"/>
          </a:p>
        </p:txBody>
      </p:sp>
      <p:grpSp>
        <p:nvGrpSpPr>
          <p:cNvPr id="10244" name="Group 12">
            <a:extLst>
              <a:ext uri="{FF2B5EF4-FFF2-40B4-BE49-F238E27FC236}">
                <a16:creationId xmlns:a16="http://schemas.microsoft.com/office/drawing/2014/main" id="{9B9D0CAB-7BFC-4B46-AF62-AD8C51BED5AA}"/>
              </a:ext>
            </a:extLst>
          </p:cNvPr>
          <p:cNvGrpSpPr>
            <a:grpSpLocks/>
          </p:cNvGrpSpPr>
          <p:nvPr/>
        </p:nvGrpSpPr>
        <p:grpSpPr bwMode="auto">
          <a:xfrm>
            <a:off x="468313" y="4149725"/>
            <a:ext cx="7847012" cy="1584325"/>
            <a:chOff x="295" y="1616"/>
            <a:chExt cx="4943" cy="998"/>
          </a:xfrm>
        </p:grpSpPr>
        <p:sp>
          <p:nvSpPr>
            <p:cNvPr id="10245" name="Rectangle 3">
              <a:extLst>
                <a:ext uri="{FF2B5EF4-FFF2-40B4-BE49-F238E27FC236}">
                  <a16:creationId xmlns:a16="http://schemas.microsoft.com/office/drawing/2014/main" id="{3D0CAE7D-5F0A-4086-A254-DC40072EEDCE}"/>
                </a:ext>
              </a:extLst>
            </p:cNvPr>
            <p:cNvSpPr>
              <a:spLocks noChangeArrowheads="1"/>
            </p:cNvSpPr>
            <p:nvPr/>
          </p:nvSpPr>
          <p:spPr bwMode="auto">
            <a:xfrm>
              <a:off x="295" y="1797"/>
              <a:ext cx="1134" cy="68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2800"/>
                <a:t>duševni </a:t>
              </a:r>
            </a:p>
            <a:p>
              <a:pPr algn="ctr" eaLnBrk="1" hangingPunct="1">
                <a:spcBef>
                  <a:spcPct val="0"/>
                </a:spcBef>
                <a:buFontTx/>
                <a:buNone/>
              </a:pPr>
              <a:r>
                <a:rPr lang="sl-SI" altLang="sl-SI" sz="2800"/>
                <a:t>pojavi</a:t>
              </a:r>
            </a:p>
          </p:txBody>
        </p:sp>
        <p:grpSp>
          <p:nvGrpSpPr>
            <p:cNvPr id="10246" name="Group 4">
              <a:extLst>
                <a:ext uri="{FF2B5EF4-FFF2-40B4-BE49-F238E27FC236}">
                  <a16:creationId xmlns:a16="http://schemas.microsoft.com/office/drawing/2014/main" id="{996521BF-6571-424A-8719-09C515768EAD}"/>
                </a:ext>
              </a:extLst>
            </p:cNvPr>
            <p:cNvGrpSpPr>
              <a:grpSpLocks/>
            </p:cNvGrpSpPr>
            <p:nvPr/>
          </p:nvGrpSpPr>
          <p:grpSpPr bwMode="auto">
            <a:xfrm>
              <a:off x="1610" y="1979"/>
              <a:ext cx="227" cy="182"/>
              <a:chOff x="2562" y="1933"/>
              <a:chExt cx="227" cy="182"/>
            </a:xfrm>
          </p:grpSpPr>
          <p:sp>
            <p:nvSpPr>
              <p:cNvPr id="10252" name="Line 5">
                <a:extLst>
                  <a:ext uri="{FF2B5EF4-FFF2-40B4-BE49-F238E27FC236}">
                    <a16:creationId xmlns:a16="http://schemas.microsoft.com/office/drawing/2014/main" id="{7A202D3F-517D-4A95-B0EB-E861C300F919}"/>
                  </a:ext>
                </a:extLst>
              </p:cNvPr>
              <p:cNvSpPr>
                <a:spLocks noChangeShapeType="1"/>
              </p:cNvSpPr>
              <p:nvPr/>
            </p:nvSpPr>
            <p:spPr bwMode="auto">
              <a:xfrm flipV="1">
                <a:off x="2562" y="1933"/>
                <a:ext cx="227" cy="18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sl-SI"/>
              </a:p>
            </p:txBody>
          </p:sp>
          <p:sp>
            <p:nvSpPr>
              <p:cNvPr id="10253" name="Line 6">
                <a:extLst>
                  <a:ext uri="{FF2B5EF4-FFF2-40B4-BE49-F238E27FC236}">
                    <a16:creationId xmlns:a16="http://schemas.microsoft.com/office/drawing/2014/main" id="{9F32435E-CAA1-4A76-AD6B-B71038C4A120}"/>
                  </a:ext>
                </a:extLst>
              </p:cNvPr>
              <p:cNvSpPr>
                <a:spLocks noChangeShapeType="1"/>
              </p:cNvSpPr>
              <p:nvPr/>
            </p:nvSpPr>
            <p:spPr bwMode="auto">
              <a:xfrm>
                <a:off x="2562" y="1933"/>
                <a:ext cx="227" cy="181"/>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sl-SI"/>
              </a:p>
            </p:txBody>
          </p:sp>
        </p:grpSp>
        <p:sp>
          <p:nvSpPr>
            <p:cNvPr id="10247" name="Rectangle 7">
              <a:extLst>
                <a:ext uri="{FF2B5EF4-FFF2-40B4-BE49-F238E27FC236}">
                  <a16:creationId xmlns:a16="http://schemas.microsoft.com/office/drawing/2014/main" id="{556525DA-9DA7-4B3E-8294-FF28E24CD12E}"/>
                </a:ext>
              </a:extLst>
            </p:cNvPr>
            <p:cNvSpPr>
              <a:spLocks noChangeArrowheads="1"/>
            </p:cNvSpPr>
            <p:nvPr/>
          </p:nvSpPr>
          <p:spPr bwMode="auto">
            <a:xfrm>
              <a:off x="2018" y="1797"/>
              <a:ext cx="1179" cy="680"/>
            </a:xfrm>
            <a:prstGeom prst="rect">
              <a:avLst/>
            </a:prstGeom>
            <a:solidFill>
              <a:schemeClr val="bg1"/>
            </a:solidFill>
            <a:ln w="9525">
              <a:solidFill>
                <a:schemeClr val="tx1"/>
              </a:solidFill>
              <a:miter lim="800000"/>
              <a:headEnd/>
              <a:tailEnd/>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sl-SI" altLang="sl-SI" sz="2800"/>
            </a:p>
            <a:p>
              <a:pPr algn="ctr" eaLnBrk="1" hangingPunct="1">
                <a:spcBef>
                  <a:spcPct val="0"/>
                </a:spcBef>
                <a:buFontTx/>
                <a:buNone/>
              </a:pPr>
              <a:r>
                <a:rPr lang="sl-SI" altLang="sl-SI" sz="2800"/>
                <a:t>obnašanje</a:t>
              </a:r>
            </a:p>
          </p:txBody>
        </p:sp>
        <p:grpSp>
          <p:nvGrpSpPr>
            <p:cNvPr id="10248" name="Group 8">
              <a:extLst>
                <a:ext uri="{FF2B5EF4-FFF2-40B4-BE49-F238E27FC236}">
                  <a16:creationId xmlns:a16="http://schemas.microsoft.com/office/drawing/2014/main" id="{DDC8C61B-BA4E-4524-834C-F2A91130EB8B}"/>
                </a:ext>
              </a:extLst>
            </p:cNvPr>
            <p:cNvGrpSpPr>
              <a:grpSpLocks/>
            </p:cNvGrpSpPr>
            <p:nvPr/>
          </p:nvGrpSpPr>
          <p:grpSpPr bwMode="auto">
            <a:xfrm>
              <a:off x="3379" y="2024"/>
              <a:ext cx="363" cy="136"/>
              <a:chOff x="3742" y="1933"/>
              <a:chExt cx="363" cy="136"/>
            </a:xfrm>
          </p:grpSpPr>
          <p:sp>
            <p:nvSpPr>
              <p:cNvPr id="10250" name="Line 9">
                <a:extLst>
                  <a:ext uri="{FF2B5EF4-FFF2-40B4-BE49-F238E27FC236}">
                    <a16:creationId xmlns:a16="http://schemas.microsoft.com/office/drawing/2014/main" id="{C6F83631-C370-49AD-B393-CE77AE661B5A}"/>
                  </a:ext>
                </a:extLst>
              </p:cNvPr>
              <p:cNvSpPr>
                <a:spLocks noChangeShapeType="1"/>
              </p:cNvSpPr>
              <p:nvPr/>
            </p:nvSpPr>
            <p:spPr bwMode="auto">
              <a:xfrm>
                <a:off x="3742" y="1933"/>
                <a:ext cx="3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sl-SI"/>
              </a:p>
            </p:txBody>
          </p:sp>
          <p:sp>
            <p:nvSpPr>
              <p:cNvPr id="10251" name="Line 10">
                <a:extLst>
                  <a:ext uri="{FF2B5EF4-FFF2-40B4-BE49-F238E27FC236}">
                    <a16:creationId xmlns:a16="http://schemas.microsoft.com/office/drawing/2014/main" id="{65D9FDA4-0C37-4CE3-B1E1-231874623FC4}"/>
                  </a:ext>
                </a:extLst>
              </p:cNvPr>
              <p:cNvSpPr>
                <a:spLocks noChangeShapeType="1"/>
              </p:cNvSpPr>
              <p:nvPr/>
            </p:nvSpPr>
            <p:spPr bwMode="auto">
              <a:xfrm>
                <a:off x="3742" y="2069"/>
                <a:ext cx="3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sl-SI"/>
              </a:p>
            </p:txBody>
          </p:sp>
        </p:grpSp>
        <p:sp>
          <p:nvSpPr>
            <p:cNvPr id="10249" name="Rectangle 11">
              <a:extLst>
                <a:ext uri="{FF2B5EF4-FFF2-40B4-BE49-F238E27FC236}">
                  <a16:creationId xmlns:a16="http://schemas.microsoft.com/office/drawing/2014/main" id="{C26C7771-5AC6-4BD1-B26D-C2BE8C0E0381}"/>
                </a:ext>
              </a:extLst>
            </p:cNvPr>
            <p:cNvSpPr>
              <a:spLocks noChangeArrowheads="1"/>
            </p:cNvSpPr>
            <p:nvPr/>
          </p:nvSpPr>
          <p:spPr bwMode="auto">
            <a:xfrm>
              <a:off x="3878" y="1616"/>
              <a:ext cx="1360" cy="998"/>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2800"/>
                <a:t>OSEBNOST</a:t>
              </a:r>
            </a:p>
          </p:txBody>
        </p:sp>
      </p:gr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Ograda številke diapozitiva 5">
            <a:extLst>
              <a:ext uri="{FF2B5EF4-FFF2-40B4-BE49-F238E27FC236}">
                <a16:creationId xmlns:a16="http://schemas.microsoft.com/office/drawing/2014/main" id="{2B32D3A6-0C51-432A-907E-D1243A1C1C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3462B9B-E6CF-4E8A-8562-465FC825E5D1}" type="slidenum">
              <a:rPr lang="sl-SI" altLang="sl-SI" sz="1400"/>
              <a:pPr>
                <a:spcBef>
                  <a:spcPct val="0"/>
                </a:spcBef>
                <a:buFontTx/>
                <a:buNone/>
              </a:pPr>
              <a:t>70</a:t>
            </a:fld>
            <a:endParaRPr lang="sl-SI" altLang="sl-SI" sz="1400"/>
          </a:p>
        </p:txBody>
      </p:sp>
      <p:sp>
        <p:nvSpPr>
          <p:cNvPr id="74755" name="Rectangle 2">
            <a:extLst>
              <a:ext uri="{FF2B5EF4-FFF2-40B4-BE49-F238E27FC236}">
                <a16:creationId xmlns:a16="http://schemas.microsoft.com/office/drawing/2014/main" id="{1F684AA7-DB37-4CF3-8157-5491905FAC88}"/>
              </a:ext>
            </a:extLst>
          </p:cNvPr>
          <p:cNvSpPr>
            <a:spLocks noGrp="1" noChangeArrowheads="1"/>
          </p:cNvSpPr>
          <p:nvPr>
            <p:ph type="title"/>
          </p:nvPr>
        </p:nvSpPr>
        <p:spPr/>
        <p:txBody>
          <a:bodyPr/>
          <a:lstStyle/>
          <a:p>
            <a:pPr eaLnBrk="1" hangingPunct="1"/>
            <a:r>
              <a:rPr lang="sl-SI" altLang="sl-SI"/>
              <a:t>Motivi</a:t>
            </a:r>
          </a:p>
        </p:txBody>
      </p:sp>
      <p:sp>
        <p:nvSpPr>
          <p:cNvPr id="74756" name="Rectangle 3">
            <a:extLst>
              <a:ext uri="{FF2B5EF4-FFF2-40B4-BE49-F238E27FC236}">
                <a16:creationId xmlns:a16="http://schemas.microsoft.com/office/drawing/2014/main" id="{9D6869E8-87B7-437B-B386-40F49BCA759F}"/>
              </a:ext>
            </a:extLst>
          </p:cNvPr>
          <p:cNvSpPr>
            <a:spLocks noGrp="1" noChangeArrowheads="1"/>
          </p:cNvSpPr>
          <p:nvPr>
            <p:ph type="body" idx="1"/>
          </p:nvPr>
        </p:nvSpPr>
        <p:spPr/>
        <p:txBody>
          <a:bodyPr/>
          <a:lstStyle/>
          <a:p>
            <a:pPr eaLnBrk="1" hangingPunct="1"/>
            <a:r>
              <a:rPr lang="sl-SI" altLang="sl-SI" b="1" i="1"/>
              <a:t>Motivi</a:t>
            </a:r>
            <a:r>
              <a:rPr lang="sl-SI" altLang="sl-SI"/>
              <a:t> so tisti psihološki pojavi, ki spodbujajo obnašanje in ga usmerjajo k ciljem. Motivirana so vsa naša dejanja, ne le vrhunski dosežki.</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Ograda številke diapozitiva 5">
            <a:extLst>
              <a:ext uri="{FF2B5EF4-FFF2-40B4-BE49-F238E27FC236}">
                <a16:creationId xmlns:a16="http://schemas.microsoft.com/office/drawing/2014/main" id="{C7688211-1474-4B84-ADA5-0CDF549355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4FFA8A5-C65C-4883-92EC-F311CD738E9C}" type="slidenum">
              <a:rPr lang="sl-SI" altLang="sl-SI" sz="1400"/>
              <a:pPr>
                <a:spcBef>
                  <a:spcPct val="0"/>
                </a:spcBef>
                <a:buFontTx/>
                <a:buNone/>
              </a:pPr>
              <a:t>71</a:t>
            </a:fld>
            <a:endParaRPr lang="sl-SI" altLang="sl-SI" sz="1400"/>
          </a:p>
        </p:txBody>
      </p:sp>
      <p:sp>
        <p:nvSpPr>
          <p:cNvPr id="75779" name="Rectangle 2">
            <a:extLst>
              <a:ext uri="{FF2B5EF4-FFF2-40B4-BE49-F238E27FC236}">
                <a16:creationId xmlns:a16="http://schemas.microsoft.com/office/drawing/2014/main" id="{AFF3337F-2061-46C6-9A22-A5AFA7859D30}"/>
              </a:ext>
            </a:extLst>
          </p:cNvPr>
          <p:cNvSpPr>
            <a:spLocks noGrp="1" noChangeArrowheads="1"/>
          </p:cNvSpPr>
          <p:nvPr>
            <p:ph type="title"/>
          </p:nvPr>
        </p:nvSpPr>
        <p:spPr/>
        <p:txBody>
          <a:bodyPr/>
          <a:lstStyle/>
          <a:p>
            <a:pPr eaLnBrk="1" hangingPunct="1"/>
            <a:r>
              <a:rPr lang="sl-SI" altLang="sl-SI"/>
              <a:t>Potrebe</a:t>
            </a:r>
          </a:p>
        </p:txBody>
      </p:sp>
      <p:sp>
        <p:nvSpPr>
          <p:cNvPr id="75780" name="Rectangle 3">
            <a:extLst>
              <a:ext uri="{FF2B5EF4-FFF2-40B4-BE49-F238E27FC236}">
                <a16:creationId xmlns:a16="http://schemas.microsoft.com/office/drawing/2014/main" id="{A6F2BCAE-7839-422A-8826-FC11E2A3FCE3}"/>
              </a:ext>
            </a:extLst>
          </p:cNvPr>
          <p:cNvSpPr>
            <a:spLocks noGrp="1" noChangeArrowheads="1"/>
          </p:cNvSpPr>
          <p:nvPr>
            <p:ph type="body" idx="1"/>
          </p:nvPr>
        </p:nvSpPr>
        <p:spPr/>
        <p:txBody>
          <a:bodyPr/>
          <a:lstStyle/>
          <a:p>
            <a:pPr eaLnBrk="1" hangingPunct="1"/>
            <a:r>
              <a:rPr lang="sl-SI" altLang="sl-SI" b="1" i="1"/>
              <a:t>Potrebe</a:t>
            </a:r>
            <a:r>
              <a:rPr lang="sl-SI" altLang="sl-SI"/>
              <a:t> so posebna stanja organizma, ki sprožijo obnašanje, usmerjeno k ciljem – stanja neravnovesja v organizmu (primanjkljaj / presežek).</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Ograda številke diapozitiva 5">
            <a:extLst>
              <a:ext uri="{FF2B5EF4-FFF2-40B4-BE49-F238E27FC236}">
                <a16:creationId xmlns:a16="http://schemas.microsoft.com/office/drawing/2014/main" id="{EC9976C6-2186-4B52-B321-84CA32425B1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69B8C2D-7DBF-4789-AA62-04A91E4CA47F}" type="slidenum">
              <a:rPr lang="sl-SI" altLang="sl-SI" sz="1400"/>
              <a:pPr>
                <a:spcBef>
                  <a:spcPct val="0"/>
                </a:spcBef>
                <a:buFontTx/>
                <a:buNone/>
              </a:pPr>
              <a:t>72</a:t>
            </a:fld>
            <a:endParaRPr lang="sl-SI" altLang="sl-SI" sz="1400"/>
          </a:p>
        </p:txBody>
      </p:sp>
      <p:sp>
        <p:nvSpPr>
          <p:cNvPr id="76803" name="Rectangle 2">
            <a:extLst>
              <a:ext uri="{FF2B5EF4-FFF2-40B4-BE49-F238E27FC236}">
                <a16:creationId xmlns:a16="http://schemas.microsoft.com/office/drawing/2014/main" id="{322AB089-5A38-401C-B980-C115D4CF951B}"/>
              </a:ext>
            </a:extLst>
          </p:cNvPr>
          <p:cNvSpPr>
            <a:spLocks noGrp="1" noChangeArrowheads="1"/>
          </p:cNvSpPr>
          <p:nvPr>
            <p:ph type="title"/>
          </p:nvPr>
        </p:nvSpPr>
        <p:spPr/>
        <p:txBody>
          <a:bodyPr/>
          <a:lstStyle/>
          <a:p>
            <a:pPr eaLnBrk="1" hangingPunct="1"/>
            <a:r>
              <a:rPr lang="sl-SI" altLang="sl-SI"/>
              <a:t>Cilji</a:t>
            </a:r>
          </a:p>
        </p:txBody>
      </p:sp>
      <p:sp>
        <p:nvSpPr>
          <p:cNvPr id="76804" name="Rectangle 3">
            <a:extLst>
              <a:ext uri="{FF2B5EF4-FFF2-40B4-BE49-F238E27FC236}">
                <a16:creationId xmlns:a16="http://schemas.microsoft.com/office/drawing/2014/main" id="{39918CD0-7F58-41CE-947D-37B02C3A812A}"/>
              </a:ext>
            </a:extLst>
          </p:cNvPr>
          <p:cNvSpPr>
            <a:spLocks noGrp="1" noChangeArrowheads="1"/>
          </p:cNvSpPr>
          <p:nvPr>
            <p:ph type="body" idx="1"/>
          </p:nvPr>
        </p:nvSpPr>
        <p:spPr/>
        <p:txBody>
          <a:bodyPr/>
          <a:lstStyle/>
          <a:p>
            <a:pPr eaLnBrk="1" hangingPunct="1"/>
            <a:r>
              <a:rPr lang="sl-SI" altLang="sl-SI" b="1" i="1"/>
              <a:t>Cilji</a:t>
            </a:r>
            <a:r>
              <a:rPr lang="sl-SI" altLang="sl-SI"/>
              <a:t> našega motivacijskega delovanja pa so tisti objekti ali dejanja, s katerimi izravnavamo ali zadovoljujemo potrebe.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Ograda številke diapozitiva 5">
            <a:extLst>
              <a:ext uri="{FF2B5EF4-FFF2-40B4-BE49-F238E27FC236}">
                <a16:creationId xmlns:a16="http://schemas.microsoft.com/office/drawing/2014/main" id="{A9B2EDBD-F43B-459E-8539-88755B5E618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3EC06B7-568A-4928-825E-1ABC2B0F4784}" type="slidenum">
              <a:rPr lang="sl-SI" altLang="sl-SI" sz="1400"/>
              <a:pPr>
                <a:spcBef>
                  <a:spcPct val="0"/>
                </a:spcBef>
                <a:buFontTx/>
                <a:buNone/>
              </a:pPr>
              <a:t>73</a:t>
            </a:fld>
            <a:endParaRPr lang="sl-SI" altLang="sl-SI" sz="1400"/>
          </a:p>
        </p:txBody>
      </p:sp>
      <p:sp>
        <p:nvSpPr>
          <p:cNvPr id="77827" name="Rectangle 2">
            <a:extLst>
              <a:ext uri="{FF2B5EF4-FFF2-40B4-BE49-F238E27FC236}">
                <a16:creationId xmlns:a16="http://schemas.microsoft.com/office/drawing/2014/main" id="{1552F43B-594F-4D89-9B14-9867218D978D}"/>
              </a:ext>
            </a:extLst>
          </p:cNvPr>
          <p:cNvSpPr>
            <a:spLocks noGrp="1" noChangeArrowheads="1"/>
          </p:cNvSpPr>
          <p:nvPr>
            <p:ph type="title"/>
          </p:nvPr>
        </p:nvSpPr>
        <p:spPr/>
        <p:txBody>
          <a:bodyPr/>
          <a:lstStyle/>
          <a:p>
            <a:pPr eaLnBrk="1" hangingPunct="1"/>
            <a:r>
              <a:rPr lang="sl-SI" altLang="sl-SI"/>
              <a:t>Potreba - cilj</a:t>
            </a:r>
          </a:p>
        </p:txBody>
      </p:sp>
      <p:sp>
        <p:nvSpPr>
          <p:cNvPr id="77828" name="Rectangle 3">
            <a:extLst>
              <a:ext uri="{FF2B5EF4-FFF2-40B4-BE49-F238E27FC236}">
                <a16:creationId xmlns:a16="http://schemas.microsoft.com/office/drawing/2014/main" id="{E32E7E9C-ADB8-4DE8-9807-BA680DD9D69F}"/>
              </a:ext>
            </a:extLst>
          </p:cNvPr>
          <p:cNvSpPr>
            <a:spLocks noChangeArrowheads="1"/>
          </p:cNvSpPr>
          <p:nvPr/>
        </p:nvSpPr>
        <p:spPr bwMode="auto">
          <a:xfrm>
            <a:off x="900113" y="1773238"/>
            <a:ext cx="2376487" cy="79216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a:t>Potreba</a:t>
            </a:r>
          </a:p>
        </p:txBody>
      </p:sp>
      <p:sp>
        <p:nvSpPr>
          <p:cNvPr id="77829" name="Rectangle 4">
            <a:extLst>
              <a:ext uri="{FF2B5EF4-FFF2-40B4-BE49-F238E27FC236}">
                <a16:creationId xmlns:a16="http://schemas.microsoft.com/office/drawing/2014/main" id="{E0DF7B8D-5BC1-46C2-B033-8134E4E51D51}"/>
              </a:ext>
            </a:extLst>
          </p:cNvPr>
          <p:cNvSpPr>
            <a:spLocks noChangeArrowheads="1"/>
          </p:cNvSpPr>
          <p:nvPr/>
        </p:nvSpPr>
        <p:spPr bwMode="auto">
          <a:xfrm>
            <a:off x="5076825" y="1773238"/>
            <a:ext cx="2519363" cy="865187"/>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a:t>Cilj</a:t>
            </a:r>
          </a:p>
        </p:txBody>
      </p:sp>
      <p:sp>
        <p:nvSpPr>
          <p:cNvPr id="77830" name="Oval 5">
            <a:extLst>
              <a:ext uri="{FF2B5EF4-FFF2-40B4-BE49-F238E27FC236}">
                <a16:creationId xmlns:a16="http://schemas.microsoft.com/office/drawing/2014/main" id="{6FB4BF06-4B56-48D4-946E-46D0FDEF2300}"/>
              </a:ext>
            </a:extLst>
          </p:cNvPr>
          <p:cNvSpPr>
            <a:spLocks noChangeArrowheads="1"/>
          </p:cNvSpPr>
          <p:nvPr/>
        </p:nvSpPr>
        <p:spPr bwMode="auto">
          <a:xfrm>
            <a:off x="1042988" y="3213100"/>
            <a:ext cx="2017712" cy="1223963"/>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800"/>
              <a:t> </a:t>
            </a:r>
          </a:p>
        </p:txBody>
      </p:sp>
      <p:sp>
        <p:nvSpPr>
          <p:cNvPr id="77831" name="Oval 6">
            <a:extLst>
              <a:ext uri="{FF2B5EF4-FFF2-40B4-BE49-F238E27FC236}">
                <a16:creationId xmlns:a16="http://schemas.microsoft.com/office/drawing/2014/main" id="{CAEBFD81-BFEF-429F-A8CC-C97E354951A7}"/>
              </a:ext>
            </a:extLst>
          </p:cNvPr>
          <p:cNvSpPr>
            <a:spLocks noGrp="1" noChangeArrowheads="1"/>
          </p:cNvSpPr>
          <p:nvPr>
            <p:ph type="body" idx="1"/>
          </p:nvPr>
        </p:nvSpPr>
        <p:spPr>
          <a:xfrm>
            <a:off x="5148263" y="3284538"/>
            <a:ext cx="2243137" cy="1223962"/>
          </a:xfrm>
          <a:prstGeom prst="ellipse">
            <a:avLst/>
          </a:prstGeom>
          <a:solidFill>
            <a:schemeClr val="bg1"/>
          </a:solidFill>
          <a:ln>
            <a:solidFill>
              <a:schemeClr val="tx1"/>
            </a:solidFill>
            <a:round/>
            <a:headEnd/>
            <a:tailEnd/>
          </a:ln>
        </p:spPr>
        <p:txBody>
          <a:bodyPr/>
          <a:lstStyle/>
          <a:p>
            <a:pPr eaLnBrk="1" hangingPunct="1">
              <a:lnSpc>
                <a:spcPct val="80000"/>
              </a:lnSpc>
              <a:buFontTx/>
              <a:buNone/>
            </a:pPr>
            <a:endParaRPr lang="sl-SI" altLang="sl-SI" sz="2000"/>
          </a:p>
          <a:p>
            <a:pPr eaLnBrk="1" hangingPunct="1">
              <a:lnSpc>
                <a:spcPct val="80000"/>
              </a:lnSpc>
              <a:buFontTx/>
              <a:buNone/>
            </a:pPr>
            <a:endParaRPr lang="sl-SI" altLang="sl-SI"/>
          </a:p>
        </p:txBody>
      </p:sp>
      <p:sp>
        <p:nvSpPr>
          <p:cNvPr id="77832" name="Text Box 7">
            <a:extLst>
              <a:ext uri="{FF2B5EF4-FFF2-40B4-BE49-F238E27FC236}">
                <a16:creationId xmlns:a16="http://schemas.microsoft.com/office/drawing/2014/main" id="{EE0EAA94-61AC-4854-BF83-ED02F51E0C6E}"/>
              </a:ext>
            </a:extLst>
          </p:cNvPr>
          <p:cNvSpPr txBox="1">
            <a:spLocks noChangeArrowheads="1"/>
          </p:cNvSpPr>
          <p:nvPr/>
        </p:nvSpPr>
        <p:spPr bwMode="auto">
          <a:xfrm>
            <a:off x="1403350" y="3500438"/>
            <a:ext cx="129698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a:t>lakota</a:t>
            </a:r>
          </a:p>
        </p:txBody>
      </p:sp>
      <p:sp>
        <p:nvSpPr>
          <p:cNvPr id="77833" name="Text Box 8">
            <a:extLst>
              <a:ext uri="{FF2B5EF4-FFF2-40B4-BE49-F238E27FC236}">
                <a16:creationId xmlns:a16="http://schemas.microsoft.com/office/drawing/2014/main" id="{79324AAA-303A-45A3-959D-4A29F97798DC}"/>
              </a:ext>
            </a:extLst>
          </p:cNvPr>
          <p:cNvSpPr txBox="1">
            <a:spLocks noChangeArrowheads="1"/>
          </p:cNvSpPr>
          <p:nvPr/>
        </p:nvSpPr>
        <p:spPr bwMode="auto">
          <a:xfrm>
            <a:off x="5651500" y="3573463"/>
            <a:ext cx="1220788" cy="5794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l-SI" altLang="sl-SI"/>
              <a:t>hrana</a:t>
            </a:r>
          </a:p>
        </p:txBody>
      </p:sp>
      <p:sp>
        <p:nvSpPr>
          <p:cNvPr id="77834" name="Line 9">
            <a:extLst>
              <a:ext uri="{FF2B5EF4-FFF2-40B4-BE49-F238E27FC236}">
                <a16:creationId xmlns:a16="http://schemas.microsoft.com/office/drawing/2014/main" id="{6B25F6EA-493B-49AF-8374-A917FE8504B9}"/>
              </a:ext>
            </a:extLst>
          </p:cNvPr>
          <p:cNvSpPr>
            <a:spLocks noChangeShapeType="1"/>
          </p:cNvSpPr>
          <p:nvPr/>
        </p:nvSpPr>
        <p:spPr bwMode="auto">
          <a:xfrm>
            <a:off x="3419475" y="2133600"/>
            <a:ext cx="14398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77835" name="Oval 10">
            <a:extLst>
              <a:ext uri="{FF2B5EF4-FFF2-40B4-BE49-F238E27FC236}">
                <a16:creationId xmlns:a16="http://schemas.microsoft.com/office/drawing/2014/main" id="{15D891FA-E942-4E1C-B3E0-0CE1050BC425}"/>
              </a:ext>
            </a:extLst>
          </p:cNvPr>
          <p:cNvSpPr>
            <a:spLocks noChangeArrowheads="1"/>
          </p:cNvSpPr>
          <p:nvPr/>
        </p:nvSpPr>
        <p:spPr bwMode="auto">
          <a:xfrm>
            <a:off x="1116013" y="4941888"/>
            <a:ext cx="2087562" cy="1150937"/>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a:t>druženje</a:t>
            </a:r>
          </a:p>
        </p:txBody>
      </p:sp>
      <p:sp>
        <p:nvSpPr>
          <p:cNvPr id="77836" name="Oval 11">
            <a:extLst>
              <a:ext uri="{FF2B5EF4-FFF2-40B4-BE49-F238E27FC236}">
                <a16:creationId xmlns:a16="http://schemas.microsoft.com/office/drawing/2014/main" id="{17C74812-F1DD-46EA-8EBB-941856D8BBFB}"/>
              </a:ext>
            </a:extLst>
          </p:cNvPr>
          <p:cNvSpPr>
            <a:spLocks noChangeArrowheads="1"/>
          </p:cNvSpPr>
          <p:nvPr/>
        </p:nvSpPr>
        <p:spPr bwMode="auto">
          <a:xfrm>
            <a:off x="5219700" y="4941888"/>
            <a:ext cx="2160588" cy="1150937"/>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a:t>prijatelji</a:t>
            </a:r>
          </a:p>
        </p:txBody>
      </p:sp>
      <p:sp>
        <p:nvSpPr>
          <p:cNvPr id="77837" name="Line 12">
            <a:extLst>
              <a:ext uri="{FF2B5EF4-FFF2-40B4-BE49-F238E27FC236}">
                <a16:creationId xmlns:a16="http://schemas.microsoft.com/office/drawing/2014/main" id="{BE9E7DBC-BF55-480B-B1B0-E01EF4F5348F}"/>
              </a:ext>
            </a:extLst>
          </p:cNvPr>
          <p:cNvSpPr>
            <a:spLocks noChangeShapeType="1"/>
          </p:cNvSpPr>
          <p:nvPr/>
        </p:nvSpPr>
        <p:spPr bwMode="auto">
          <a:xfrm>
            <a:off x="3348038" y="5589588"/>
            <a:ext cx="15843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77838" name="Line 14">
            <a:extLst>
              <a:ext uri="{FF2B5EF4-FFF2-40B4-BE49-F238E27FC236}">
                <a16:creationId xmlns:a16="http://schemas.microsoft.com/office/drawing/2014/main" id="{E24CF75A-2451-476F-B46B-C3F7848D21EB}"/>
              </a:ext>
            </a:extLst>
          </p:cNvPr>
          <p:cNvSpPr>
            <a:spLocks noChangeShapeType="1"/>
          </p:cNvSpPr>
          <p:nvPr/>
        </p:nvSpPr>
        <p:spPr bwMode="auto">
          <a:xfrm>
            <a:off x="3276600" y="3573463"/>
            <a:ext cx="16557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Ograda številke diapozitiva 5">
            <a:extLst>
              <a:ext uri="{FF2B5EF4-FFF2-40B4-BE49-F238E27FC236}">
                <a16:creationId xmlns:a16="http://schemas.microsoft.com/office/drawing/2014/main" id="{3FAB515F-D550-4717-A006-7F91A2C47D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CE29647-C77E-4125-9C0C-162F98FE2648}" type="slidenum">
              <a:rPr lang="sl-SI" altLang="sl-SI" sz="1400"/>
              <a:pPr>
                <a:spcBef>
                  <a:spcPct val="0"/>
                </a:spcBef>
                <a:buFontTx/>
                <a:buNone/>
              </a:pPr>
              <a:t>74</a:t>
            </a:fld>
            <a:endParaRPr lang="sl-SI" altLang="sl-SI" sz="1400"/>
          </a:p>
        </p:txBody>
      </p:sp>
      <p:sp>
        <p:nvSpPr>
          <p:cNvPr id="78851" name="Rectangle 2">
            <a:extLst>
              <a:ext uri="{FF2B5EF4-FFF2-40B4-BE49-F238E27FC236}">
                <a16:creationId xmlns:a16="http://schemas.microsoft.com/office/drawing/2014/main" id="{F9EFC000-9C40-448F-A76D-D0934985A9F3}"/>
              </a:ext>
            </a:extLst>
          </p:cNvPr>
          <p:cNvSpPr>
            <a:spLocks noGrp="1" noChangeArrowheads="1"/>
          </p:cNvSpPr>
          <p:nvPr>
            <p:ph type="title"/>
          </p:nvPr>
        </p:nvSpPr>
        <p:spPr/>
        <p:txBody>
          <a:bodyPr/>
          <a:lstStyle/>
          <a:p>
            <a:pPr eaLnBrk="1" hangingPunct="1"/>
            <a:r>
              <a:rPr lang="sl-SI" altLang="sl-SI"/>
              <a:t>Fiziološke potrebe</a:t>
            </a:r>
          </a:p>
        </p:txBody>
      </p:sp>
      <p:sp>
        <p:nvSpPr>
          <p:cNvPr id="78852" name="Rectangle 3">
            <a:extLst>
              <a:ext uri="{FF2B5EF4-FFF2-40B4-BE49-F238E27FC236}">
                <a16:creationId xmlns:a16="http://schemas.microsoft.com/office/drawing/2014/main" id="{7DD6E282-57FB-4608-B085-84116487179C}"/>
              </a:ext>
            </a:extLst>
          </p:cNvPr>
          <p:cNvSpPr>
            <a:spLocks noGrp="1" noChangeArrowheads="1"/>
          </p:cNvSpPr>
          <p:nvPr>
            <p:ph type="body" idx="1"/>
          </p:nvPr>
        </p:nvSpPr>
        <p:spPr/>
        <p:txBody>
          <a:bodyPr/>
          <a:lstStyle/>
          <a:p>
            <a:pPr eaLnBrk="1" hangingPunct="1"/>
            <a:r>
              <a:rPr lang="sl-SI" altLang="sl-SI" b="1" i="1"/>
              <a:t>Fiziološke potrebe</a:t>
            </a:r>
            <a:r>
              <a:rPr lang="sl-SI" altLang="sl-SI"/>
              <a:t> so največkrat potrebe, s katerimi izravnamo primanjkljaj ali presežek v organizmu (po kisiku, po vodi, hrani, izločanju,…).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Ograda številke diapozitiva 5">
            <a:extLst>
              <a:ext uri="{FF2B5EF4-FFF2-40B4-BE49-F238E27FC236}">
                <a16:creationId xmlns:a16="http://schemas.microsoft.com/office/drawing/2014/main" id="{0D12EE5A-B360-4ACD-A02A-F834A958AC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84679B9-D47C-48CE-9692-441E5654ADE3}" type="slidenum">
              <a:rPr lang="sl-SI" altLang="sl-SI" sz="1400"/>
              <a:pPr>
                <a:spcBef>
                  <a:spcPct val="0"/>
                </a:spcBef>
                <a:buFontTx/>
                <a:buNone/>
              </a:pPr>
              <a:t>75</a:t>
            </a:fld>
            <a:endParaRPr lang="sl-SI" altLang="sl-SI" sz="1400"/>
          </a:p>
        </p:txBody>
      </p:sp>
      <p:sp>
        <p:nvSpPr>
          <p:cNvPr id="79875" name="Rectangle 2">
            <a:extLst>
              <a:ext uri="{FF2B5EF4-FFF2-40B4-BE49-F238E27FC236}">
                <a16:creationId xmlns:a16="http://schemas.microsoft.com/office/drawing/2014/main" id="{9F3DBCE6-A64A-4C89-BB1B-EC70802313F2}"/>
              </a:ext>
            </a:extLst>
          </p:cNvPr>
          <p:cNvSpPr>
            <a:spLocks noGrp="1" noChangeArrowheads="1"/>
          </p:cNvSpPr>
          <p:nvPr>
            <p:ph type="title"/>
          </p:nvPr>
        </p:nvSpPr>
        <p:spPr/>
        <p:txBody>
          <a:bodyPr/>
          <a:lstStyle/>
          <a:p>
            <a:pPr eaLnBrk="1" hangingPunct="1"/>
            <a:r>
              <a:rPr lang="sl-SI" altLang="sl-SI"/>
              <a:t>Psihosocialne potrebe</a:t>
            </a:r>
          </a:p>
        </p:txBody>
      </p:sp>
      <p:sp>
        <p:nvSpPr>
          <p:cNvPr id="79876" name="Rectangle 3">
            <a:extLst>
              <a:ext uri="{FF2B5EF4-FFF2-40B4-BE49-F238E27FC236}">
                <a16:creationId xmlns:a16="http://schemas.microsoft.com/office/drawing/2014/main" id="{733E04CD-D916-4427-A6CD-13FCB0995C50}"/>
              </a:ext>
            </a:extLst>
          </p:cNvPr>
          <p:cNvSpPr>
            <a:spLocks noGrp="1" noChangeArrowheads="1"/>
          </p:cNvSpPr>
          <p:nvPr>
            <p:ph type="body" idx="1"/>
          </p:nvPr>
        </p:nvSpPr>
        <p:spPr/>
        <p:txBody>
          <a:bodyPr/>
          <a:lstStyle/>
          <a:p>
            <a:pPr eaLnBrk="1" hangingPunct="1"/>
            <a:r>
              <a:rPr lang="sl-SI" altLang="sl-SI" b="1" i="1"/>
              <a:t>Psihosocialne potrebe</a:t>
            </a:r>
            <a:r>
              <a:rPr lang="sl-SI" altLang="sl-SI"/>
              <a:t> pa sprožijo duševni motivi in cilji. Z njihovim zadovoljevanjem uravnavamo primanjkljaj ali presežek informacij v duševnosti (želja, da bi se nečesa naučili, zmagali na tekmovanju, se družili,…).</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Ograda številke diapozitiva 6">
            <a:extLst>
              <a:ext uri="{FF2B5EF4-FFF2-40B4-BE49-F238E27FC236}">
                <a16:creationId xmlns:a16="http://schemas.microsoft.com/office/drawing/2014/main" id="{5B2A5577-D43C-4265-8807-EF0B51B2F7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AA991D8-7CE4-4444-A595-DD004FBB2A11}" type="slidenum">
              <a:rPr lang="sl-SI" altLang="sl-SI" sz="1400"/>
              <a:pPr>
                <a:spcBef>
                  <a:spcPct val="0"/>
                </a:spcBef>
                <a:buFontTx/>
                <a:buNone/>
              </a:pPr>
              <a:t>76</a:t>
            </a:fld>
            <a:endParaRPr lang="sl-SI" altLang="sl-SI" sz="1400"/>
          </a:p>
        </p:txBody>
      </p:sp>
      <p:sp>
        <p:nvSpPr>
          <p:cNvPr id="80899" name="Rectangle 3">
            <a:extLst>
              <a:ext uri="{FF2B5EF4-FFF2-40B4-BE49-F238E27FC236}">
                <a16:creationId xmlns:a16="http://schemas.microsoft.com/office/drawing/2014/main" id="{288E9C0D-3785-47D2-B670-E0C30A5725A0}"/>
              </a:ext>
            </a:extLst>
          </p:cNvPr>
          <p:cNvSpPr>
            <a:spLocks noGrp="1" noChangeArrowheads="1"/>
          </p:cNvSpPr>
          <p:nvPr>
            <p:ph type="body" sz="half" idx="1"/>
          </p:nvPr>
        </p:nvSpPr>
        <p:spPr>
          <a:xfrm>
            <a:off x="457200" y="260350"/>
            <a:ext cx="4038600" cy="5865813"/>
          </a:xfrm>
        </p:spPr>
        <p:txBody>
          <a:bodyPr/>
          <a:lstStyle/>
          <a:p>
            <a:pPr eaLnBrk="1" hangingPunct="1">
              <a:buFontTx/>
              <a:buNone/>
            </a:pPr>
            <a:r>
              <a:rPr lang="sl-SI" altLang="sl-SI" u="sng">
                <a:solidFill>
                  <a:schemeClr val="tx2"/>
                </a:solidFill>
              </a:rPr>
              <a:t>Fiziološke potrebe in</a:t>
            </a:r>
          </a:p>
          <a:p>
            <a:pPr eaLnBrk="1" hangingPunct="1">
              <a:buFontTx/>
              <a:buNone/>
            </a:pPr>
            <a:r>
              <a:rPr lang="sl-SI" altLang="sl-SI" u="sng">
                <a:solidFill>
                  <a:schemeClr val="tx2"/>
                </a:solidFill>
              </a:rPr>
              <a:t>motivi:</a:t>
            </a:r>
          </a:p>
          <a:p>
            <a:pPr eaLnBrk="1" hangingPunct="1"/>
            <a:endParaRPr lang="sl-SI" altLang="sl-SI" i="1">
              <a:solidFill>
                <a:schemeClr val="tx2"/>
              </a:solidFill>
            </a:endParaRPr>
          </a:p>
          <a:p>
            <a:pPr eaLnBrk="1" hangingPunct="1"/>
            <a:r>
              <a:rPr lang="sl-SI" altLang="sl-SI" i="1"/>
              <a:t>po kisiku;</a:t>
            </a:r>
          </a:p>
          <a:p>
            <a:pPr eaLnBrk="1" hangingPunct="1"/>
            <a:r>
              <a:rPr lang="sl-SI" altLang="sl-SI" i="1"/>
              <a:t>po vodi;</a:t>
            </a:r>
          </a:p>
          <a:p>
            <a:pPr eaLnBrk="1" hangingPunct="1"/>
            <a:r>
              <a:rPr lang="sl-SI" altLang="sl-SI" i="1"/>
              <a:t>po hrani;</a:t>
            </a:r>
          </a:p>
          <a:p>
            <a:pPr eaLnBrk="1" hangingPunct="1"/>
            <a:r>
              <a:rPr lang="sl-SI" altLang="sl-SI" i="1"/>
              <a:t>po izogibanju bolečini;</a:t>
            </a:r>
          </a:p>
          <a:p>
            <a:pPr eaLnBrk="1" hangingPunct="1"/>
            <a:r>
              <a:rPr lang="sl-SI" altLang="sl-SI" i="1"/>
              <a:t>po spolnih stikih;</a:t>
            </a:r>
          </a:p>
          <a:p>
            <a:pPr eaLnBrk="1" hangingPunct="1"/>
            <a:r>
              <a:rPr lang="sl-SI" altLang="sl-SI" i="1"/>
              <a:t>po stalni temperaturi...</a:t>
            </a:r>
          </a:p>
          <a:p>
            <a:pPr eaLnBrk="1" hangingPunct="1">
              <a:buFontTx/>
              <a:buNone/>
            </a:pPr>
            <a:endParaRPr lang="sl-SI" altLang="sl-SI"/>
          </a:p>
        </p:txBody>
      </p:sp>
      <p:sp>
        <p:nvSpPr>
          <p:cNvPr id="80900" name="Rectangle 4">
            <a:extLst>
              <a:ext uri="{FF2B5EF4-FFF2-40B4-BE49-F238E27FC236}">
                <a16:creationId xmlns:a16="http://schemas.microsoft.com/office/drawing/2014/main" id="{9688CC99-353F-42B1-B234-91EBD8264BA4}"/>
              </a:ext>
            </a:extLst>
          </p:cNvPr>
          <p:cNvSpPr>
            <a:spLocks noGrp="1" noChangeArrowheads="1"/>
          </p:cNvSpPr>
          <p:nvPr>
            <p:ph type="body" sz="half" idx="2"/>
          </p:nvPr>
        </p:nvSpPr>
        <p:spPr>
          <a:xfrm>
            <a:off x="4648200" y="260350"/>
            <a:ext cx="4038600" cy="5865813"/>
          </a:xfrm>
        </p:spPr>
        <p:txBody>
          <a:bodyPr/>
          <a:lstStyle/>
          <a:p>
            <a:pPr eaLnBrk="1" hangingPunct="1">
              <a:buFontTx/>
              <a:buNone/>
            </a:pPr>
            <a:r>
              <a:rPr lang="sl-SI" altLang="sl-SI" sz="2400" u="sng">
                <a:solidFill>
                  <a:schemeClr val="tx2"/>
                </a:solidFill>
              </a:rPr>
              <a:t>Psihosocialne potrebe</a:t>
            </a:r>
          </a:p>
          <a:p>
            <a:pPr eaLnBrk="1" hangingPunct="1">
              <a:buFontTx/>
              <a:buNone/>
            </a:pPr>
            <a:r>
              <a:rPr lang="sl-SI" altLang="sl-SI" sz="2400" u="sng">
                <a:solidFill>
                  <a:schemeClr val="tx2"/>
                </a:solidFill>
              </a:rPr>
              <a:t>in motivi:</a:t>
            </a:r>
          </a:p>
          <a:p>
            <a:pPr eaLnBrk="1" hangingPunct="1"/>
            <a:endParaRPr lang="sl-SI" altLang="sl-SI" sz="2400" i="1">
              <a:solidFill>
                <a:schemeClr val="tx2"/>
              </a:solidFill>
            </a:endParaRPr>
          </a:p>
          <a:p>
            <a:pPr eaLnBrk="1" hangingPunct="1"/>
            <a:r>
              <a:rPr lang="sl-SI" altLang="sl-SI" sz="2400" i="1"/>
              <a:t>po varnosti;</a:t>
            </a:r>
          </a:p>
          <a:p>
            <a:pPr eaLnBrk="1" hangingPunct="1"/>
            <a:r>
              <a:rPr lang="sl-SI" altLang="sl-SI" sz="2400" i="1"/>
              <a:t>po ljubezni, naklonjenosti;</a:t>
            </a:r>
          </a:p>
          <a:p>
            <a:pPr eaLnBrk="1" hangingPunct="1"/>
            <a:r>
              <a:rPr lang="sl-SI" altLang="sl-SI" sz="2400" i="1"/>
              <a:t>po znanju, spoznavanju;</a:t>
            </a:r>
          </a:p>
          <a:p>
            <a:pPr eaLnBrk="1" hangingPunct="1"/>
            <a:r>
              <a:rPr lang="sl-SI" altLang="sl-SI" sz="2400" i="1"/>
              <a:t>po veljavi, ugledu;</a:t>
            </a:r>
          </a:p>
          <a:p>
            <a:pPr eaLnBrk="1" hangingPunct="1"/>
            <a:r>
              <a:rPr lang="sl-SI" altLang="sl-SI" sz="2400" i="1"/>
              <a:t>po delu, ustvarjanju;</a:t>
            </a:r>
          </a:p>
          <a:p>
            <a:pPr eaLnBrk="1" hangingPunct="1"/>
            <a:r>
              <a:rPr lang="sl-SI" altLang="sl-SI" sz="2400" i="1"/>
              <a:t>po redu;</a:t>
            </a:r>
          </a:p>
          <a:p>
            <a:pPr eaLnBrk="1" hangingPunct="1"/>
            <a:r>
              <a:rPr lang="sl-SI" altLang="sl-SI" sz="2400" i="1"/>
              <a:t>po lepoti;</a:t>
            </a:r>
          </a:p>
          <a:p>
            <a:pPr eaLnBrk="1" hangingPunct="1"/>
            <a:r>
              <a:rPr lang="sl-SI" altLang="sl-SI" sz="2400" i="1"/>
              <a:t>po samouresničevanju…</a:t>
            </a:r>
          </a:p>
          <a:p>
            <a:pPr eaLnBrk="1" hangingPunct="1"/>
            <a:endParaRPr lang="sl-SI" altLang="sl-SI" sz="24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Ograda številke diapozitiva 5">
            <a:extLst>
              <a:ext uri="{FF2B5EF4-FFF2-40B4-BE49-F238E27FC236}">
                <a16:creationId xmlns:a16="http://schemas.microsoft.com/office/drawing/2014/main" id="{F3DF2635-50C3-474F-AED5-D7DB0C66C3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26C2591-BB8E-4076-8268-2A42E429E3FA}" type="slidenum">
              <a:rPr lang="sl-SI" altLang="sl-SI" sz="1400"/>
              <a:pPr>
                <a:spcBef>
                  <a:spcPct val="0"/>
                </a:spcBef>
                <a:buFontTx/>
                <a:buNone/>
              </a:pPr>
              <a:t>77</a:t>
            </a:fld>
            <a:endParaRPr lang="sl-SI" altLang="sl-SI" sz="1400"/>
          </a:p>
        </p:txBody>
      </p:sp>
      <p:sp>
        <p:nvSpPr>
          <p:cNvPr id="81923" name="Rectangle 2">
            <a:extLst>
              <a:ext uri="{FF2B5EF4-FFF2-40B4-BE49-F238E27FC236}">
                <a16:creationId xmlns:a16="http://schemas.microsoft.com/office/drawing/2014/main" id="{1C6D80D3-AACA-4797-B749-01AF2FE4A6B7}"/>
              </a:ext>
            </a:extLst>
          </p:cNvPr>
          <p:cNvSpPr>
            <a:spLocks noGrp="1" noChangeArrowheads="1"/>
          </p:cNvSpPr>
          <p:nvPr>
            <p:ph type="title"/>
          </p:nvPr>
        </p:nvSpPr>
        <p:spPr/>
        <p:txBody>
          <a:bodyPr/>
          <a:lstStyle/>
          <a:p>
            <a:pPr eaLnBrk="1" hangingPunct="1"/>
            <a:r>
              <a:rPr lang="sl-SI" altLang="sl-SI"/>
              <a:t>Motivacija</a:t>
            </a:r>
          </a:p>
        </p:txBody>
      </p:sp>
      <p:sp>
        <p:nvSpPr>
          <p:cNvPr id="81924" name="Rectangle 3">
            <a:extLst>
              <a:ext uri="{FF2B5EF4-FFF2-40B4-BE49-F238E27FC236}">
                <a16:creationId xmlns:a16="http://schemas.microsoft.com/office/drawing/2014/main" id="{1E396087-0C6E-45C7-9A51-07CF607ECF56}"/>
              </a:ext>
            </a:extLst>
          </p:cNvPr>
          <p:cNvSpPr>
            <a:spLocks noGrp="1" noChangeArrowheads="1"/>
          </p:cNvSpPr>
          <p:nvPr>
            <p:ph type="body" idx="1"/>
          </p:nvPr>
        </p:nvSpPr>
        <p:spPr/>
        <p:txBody>
          <a:bodyPr/>
          <a:lstStyle/>
          <a:p>
            <a:pPr eaLnBrk="1" hangingPunct="1"/>
            <a:r>
              <a:rPr lang="sl-SI" altLang="sl-SI"/>
              <a:t>Če fiziološke potrebe niso zadovoljene, smo življenjsko ogroženi. Če so zadovoljene, nam to ne pomeni dosti. Navadno nam v življenju več pomenijo psihosocialni cilji. Mnogi fiziološki motivi se prepletajo s psihološkimi (hranjenje v družbi v lepi restavraciji).</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Ograda številke diapozitiva 5">
            <a:extLst>
              <a:ext uri="{FF2B5EF4-FFF2-40B4-BE49-F238E27FC236}">
                <a16:creationId xmlns:a16="http://schemas.microsoft.com/office/drawing/2014/main" id="{4638DDFC-DBA2-4B10-A3ED-F48B5273D8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84C691D-BF97-456D-8F42-720F7D2B7395}" type="slidenum">
              <a:rPr lang="sl-SI" altLang="sl-SI" sz="1400"/>
              <a:pPr>
                <a:spcBef>
                  <a:spcPct val="0"/>
                </a:spcBef>
                <a:buFontTx/>
                <a:buNone/>
              </a:pPr>
              <a:t>78</a:t>
            </a:fld>
            <a:endParaRPr lang="sl-SI" altLang="sl-SI" sz="1400"/>
          </a:p>
        </p:txBody>
      </p:sp>
      <p:sp>
        <p:nvSpPr>
          <p:cNvPr id="82947" name="Rectangle 2">
            <a:extLst>
              <a:ext uri="{FF2B5EF4-FFF2-40B4-BE49-F238E27FC236}">
                <a16:creationId xmlns:a16="http://schemas.microsoft.com/office/drawing/2014/main" id="{744B2D02-01A4-4CCB-A3B8-2826B332B563}"/>
              </a:ext>
            </a:extLst>
          </p:cNvPr>
          <p:cNvSpPr>
            <a:spLocks noGrp="1" noChangeArrowheads="1"/>
          </p:cNvSpPr>
          <p:nvPr>
            <p:ph type="title"/>
          </p:nvPr>
        </p:nvSpPr>
        <p:spPr/>
        <p:txBody>
          <a:bodyPr/>
          <a:lstStyle/>
          <a:p>
            <a:pPr eaLnBrk="1" hangingPunct="1"/>
            <a:r>
              <a:rPr lang="sl-SI" altLang="sl-SI" sz="4000"/>
              <a:t>Zadovoljevanje fizioloških potreb</a:t>
            </a:r>
          </a:p>
        </p:txBody>
      </p:sp>
      <p:sp>
        <p:nvSpPr>
          <p:cNvPr id="82948" name="Rectangle 3">
            <a:extLst>
              <a:ext uri="{FF2B5EF4-FFF2-40B4-BE49-F238E27FC236}">
                <a16:creationId xmlns:a16="http://schemas.microsoft.com/office/drawing/2014/main" id="{B68A174A-58D3-4A60-BA0A-B6EBF675F51A}"/>
              </a:ext>
            </a:extLst>
          </p:cNvPr>
          <p:cNvSpPr>
            <a:spLocks noGrp="1" noChangeArrowheads="1"/>
          </p:cNvSpPr>
          <p:nvPr>
            <p:ph type="body" idx="1"/>
          </p:nvPr>
        </p:nvSpPr>
        <p:spPr/>
        <p:txBody>
          <a:bodyPr/>
          <a:lstStyle/>
          <a:p>
            <a:pPr eaLnBrk="1" hangingPunct="1"/>
            <a:r>
              <a:rPr lang="sl-SI" altLang="sl-SI"/>
              <a:t>Fiziološke potrebe pogosto zadovoljujemo </a:t>
            </a:r>
            <a:r>
              <a:rPr lang="sl-SI" altLang="sl-SI" b="1" i="1"/>
              <a:t>nagonsko</a:t>
            </a:r>
            <a:r>
              <a:rPr lang="sl-SI" altLang="sl-SI"/>
              <a:t> (potreba po kisiku), vendar se včasih zavestno usmerjamo celo pri zadovoljevanju fizioloških potreb (kakšno pijačo si bomo pripravili).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Ograda številke diapozitiva 5">
            <a:extLst>
              <a:ext uri="{FF2B5EF4-FFF2-40B4-BE49-F238E27FC236}">
                <a16:creationId xmlns:a16="http://schemas.microsoft.com/office/drawing/2014/main" id="{5D9E8F08-29C3-4A19-A5A6-9195C34F0DC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C91A31B-282B-4085-847F-A07A0F7FEFE7}" type="slidenum">
              <a:rPr lang="sl-SI" altLang="sl-SI" sz="1400"/>
              <a:pPr>
                <a:spcBef>
                  <a:spcPct val="0"/>
                </a:spcBef>
                <a:buFontTx/>
                <a:buNone/>
              </a:pPr>
              <a:t>79</a:t>
            </a:fld>
            <a:endParaRPr lang="sl-SI" altLang="sl-SI" sz="1400"/>
          </a:p>
        </p:txBody>
      </p:sp>
      <p:sp>
        <p:nvSpPr>
          <p:cNvPr id="83971" name="Rectangle 2">
            <a:extLst>
              <a:ext uri="{FF2B5EF4-FFF2-40B4-BE49-F238E27FC236}">
                <a16:creationId xmlns:a16="http://schemas.microsoft.com/office/drawing/2014/main" id="{E4646E11-28CF-4ECD-B65D-C393648397AA}"/>
              </a:ext>
            </a:extLst>
          </p:cNvPr>
          <p:cNvSpPr>
            <a:spLocks noGrp="1" noChangeArrowheads="1"/>
          </p:cNvSpPr>
          <p:nvPr>
            <p:ph type="title"/>
          </p:nvPr>
        </p:nvSpPr>
        <p:spPr/>
        <p:txBody>
          <a:bodyPr/>
          <a:lstStyle/>
          <a:p>
            <a:pPr eaLnBrk="1" hangingPunct="1"/>
            <a:r>
              <a:rPr lang="sl-SI" altLang="sl-SI" sz="4000"/>
              <a:t>Zadovoljevanje psihosocialnih potreb</a:t>
            </a:r>
          </a:p>
        </p:txBody>
      </p:sp>
      <p:sp>
        <p:nvSpPr>
          <p:cNvPr id="83972" name="Rectangle 3">
            <a:extLst>
              <a:ext uri="{FF2B5EF4-FFF2-40B4-BE49-F238E27FC236}">
                <a16:creationId xmlns:a16="http://schemas.microsoft.com/office/drawing/2014/main" id="{19EBF1B4-A547-40D9-A553-73425D97A7EE}"/>
              </a:ext>
            </a:extLst>
          </p:cNvPr>
          <p:cNvSpPr>
            <a:spLocks noGrp="1" noChangeArrowheads="1"/>
          </p:cNvSpPr>
          <p:nvPr>
            <p:ph type="body" idx="1"/>
          </p:nvPr>
        </p:nvSpPr>
        <p:spPr/>
        <p:txBody>
          <a:bodyPr/>
          <a:lstStyle/>
          <a:p>
            <a:pPr eaLnBrk="1" hangingPunct="1"/>
            <a:r>
              <a:rPr lang="sl-SI" altLang="sl-SI"/>
              <a:t>Še pogosteje pa zavestno usmerjamo izpolnjevanje psihosocialnih motivov. </a:t>
            </a:r>
            <a:r>
              <a:rPr lang="sl-SI" altLang="sl-SI" b="1" i="1"/>
              <a:t>Zavestna motivacija</a:t>
            </a:r>
            <a:r>
              <a:rPr lang="sl-SI" altLang="sl-SI"/>
              <a:t> je tesno povezana z voljo. </a:t>
            </a:r>
            <a:r>
              <a:rPr lang="sl-SI" altLang="sl-SI" b="1" i="1"/>
              <a:t>Volja</a:t>
            </a:r>
            <a:r>
              <a:rPr lang="sl-SI" altLang="sl-SI"/>
              <a:t> je proces, v katerem zavestno spodbujamo svojo dejavnost in jo zavestno usmerjamo k ciljem.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grada številke diapozitiva 6">
            <a:extLst>
              <a:ext uri="{FF2B5EF4-FFF2-40B4-BE49-F238E27FC236}">
                <a16:creationId xmlns:a16="http://schemas.microsoft.com/office/drawing/2014/main" id="{E1050F14-E5E2-49B9-94E3-1660D401C33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D19E97D-FBFB-4335-AD42-ADC2230D7035}" type="slidenum">
              <a:rPr lang="sl-SI" altLang="sl-SI" sz="1400"/>
              <a:pPr>
                <a:spcBef>
                  <a:spcPct val="0"/>
                </a:spcBef>
                <a:buFontTx/>
                <a:buNone/>
              </a:pPr>
              <a:t>8</a:t>
            </a:fld>
            <a:endParaRPr lang="sl-SI" altLang="sl-SI" sz="1400"/>
          </a:p>
        </p:txBody>
      </p:sp>
      <p:sp>
        <p:nvSpPr>
          <p:cNvPr id="11267" name="Rectangle 2">
            <a:extLst>
              <a:ext uri="{FF2B5EF4-FFF2-40B4-BE49-F238E27FC236}">
                <a16:creationId xmlns:a16="http://schemas.microsoft.com/office/drawing/2014/main" id="{5901AE17-E4B2-4E7E-B71D-2420DC2A844B}"/>
              </a:ext>
            </a:extLst>
          </p:cNvPr>
          <p:cNvSpPr>
            <a:spLocks noGrp="1" noChangeArrowheads="1"/>
          </p:cNvSpPr>
          <p:nvPr>
            <p:ph type="title"/>
          </p:nvPr>
        </p:nvSpPr>
        <p:spPr/>
        <p:txBody>
          <a:bodyPr/>
          <a:lstStyle/>
          <a:p>
            <a:pPr eaLnBrk="1" hangingPunct="1"/>
            <a:r>
              <a:rPr lang="sl-SI" altLang="sl-SI" sz="3600"/>
              <a:t>znanstveno/neznanstveno pojmovanje duševnosti</a:t>
            </a:r>
            <a:br>
              <a:rPr lang="sl-SI" altLang="sl-SI" sz="2800"/>
            </a:br>
            <a:endParaRPr lang="sl-SI" altLang="sl-SI" sz="2800"/>
          </a:p>
        </p:txBody>
      </p:sp>
      <p:sp>
        <p:nvSpPr>
          <p:cNvPr id="11268" name="Rectangle 3">
            <a:extLst>
              <a:ext uri="{FF2B5EF4-FFF2-40B4-BE49-F238E27FC236}">
                <a16:creationId xmlns:a16="http://schemas.microsoft.com/office/drawing/2014/main" id="{1A85BDA3-0710-4790-A584-0B88C0B98EB3}"/>
              </a:ext>
            </a:extLst>
          </p:cNvPr>
          <p:cNvSpPr>
            <a:spLocks noGrp="1" noChangeArrowheads="1"/>
          </p:cNvSpPr>
          <p:nvPr>
            <p:ph type="body" sz="half" idx="1"/>
          </p:nvPr>
        </p:nvSpPr>
        <p:spPr/>
        <p:txBody>
          <a:bodyPr/>
          <a:lstStyle/>
          <a:p>
            <a:pPr eaLnBrk="1" hangingPunct="1">
              <a:lnSpc>
                <a:spcPct val="90000"/>
              </a:lnSpc>
              <a:buFontTx/>
              <a:buNone/>
            </a:pPr>
            <a:r>
              <a:rPr lang="sl-SI" altLang="sl-SI" sz="2400"/>
              <a:t>ZNANSTVENO</a:t>
            </a:r>
          </a:p>
          <a:p>
            <a:pPr eaLnBrk="1" hangingPunct="1">
              <a:lnSpc>
                <a:spcPct val="90000"/>
              </a:lnSpc>
              <a:buFontTx/>
              <a:buNone/>
            </a:pPr>
            <a:endParaRPr lang="sl-SI" altLang="sl-SI" sz="2400"/>
          </a:p>
          <a:p>
            <a:pPr eaLnBrk="1" hangingPunct="1">
              <a:lnSpc>
                <a:spcPct val="90000"/>
              </a:lnSpc>
            </a:pPr>
            <a:r>
              <a:rPr lang="sl-SI" altLang="sl-SI" sz="2400"/>
              <a:t>Objektivno;</a:t>
            </a:r>
          </a:p>
          <a:p>
            <a:pPr eaLnBrk="1" hangingPunct="1">
              <a:lnSpc>
                <a:spcPct val="90000"/>
              </a:lnSpc>
            </a:pPr>
            <a:r>
              <a:rPr lang="sl-SI" altLang="sl-SI" sz="2400"/>
              <a:t>Kritično;</a:t>
            </a:r>
          </a:p>
          <a:p>
            <a:pPr eaLnBrk="1" hangingPunct="1">
              <a:lnSpc>
                <a:spcPct val="90000"/>
              </a:lnSpc>
            </a:pPr>
            <a:r>
              <a:rPr lang="sl-SI" altLang="sl-SI" sz="2400"/>
              <a:t>Metodično;</a:t>
            </a:r>
          </a:p>
          <a:p>
            <a:pPr eaLnBrk="1" hangingPunct="1">
              <a:lnSpc>
                <a:spcPct val="90000"/>
              </a:lnSpc>
            </a:pPr>
            <a:r>
              <a:rPr lang="sl-SI" altLang="sl-SI" sz="2400"/>
              <a:t>Preverljivo;</a:t>
            </a:r>
          </a:p>
          <a:p>
            <a:pPr eaLnBrk="1" hangingPunct="1">
              <a:lnSpc>
                <a:spcPct val="90000"/>
              </a:lnSpc>
            </a:pPr>
            <a:r>
              <a:rPr lang="sl-SI" altLang="sl-SI" sz="2400"/>
              <a:t>Nadzorovano;</a:t>
            </a:r>
          </a:p>
          <a:p>
            <a:pPr eaLnBrk="1" hangingPunct="1">
              <a:lnSpc>
                <a:spcPct val="90000"/>
              </a:lnSpc>
            </a:pPr>
            <a:r>
              <a:rPr lang="sl-SI" altLang="sl-SI" sz="2400"/>
              <a:t>Sistematično</a:t>
            </a:r>
          </a:p>
          <a:p>
            <a:pPr eaLnBrk="1" hangingPunct="1">
              <a:lnSpc>
                <a:spcPct val="90000"/>
              </a:lnSpc>
              <a:buFontTx/>
              <a:buNone/>
            </a:pPr>
            <a:endParaRPr lang="sl-SI" altLang="sl-SI" sz="2400"/>
          </a:p>
        </p:txBody>
      </p:sp>
      <p:sp>
        <p:nvSpPr>
          <p:cNvPr id="11269" name="Rectangle 4">
            <a:extLst>
              <a:ext uri="{FF2B5EF4-FFF2-40B4-BE49-F238E27FC236}">
                <a16:creationId xmlns:a16="http://schemas.microsoft.com/office/drawing/2014/main" id="{B146C143-BED6-4045-8703-C4E40C8519B4}"/>
              </a:ext>
            </a:extLst>
          </p:cNvPr>
          <p:cNvSpPr>
            <a:spLocks noGrp="1" noChangeArrowheads="1"/>
          </p:cNvSpPr>
          <p:nvPr>
            <p:ph type="body" sz="half" idx="2"/>
          </p:nvPr>
        </p:nvSpPr>
        <p:spPr/>
        <p:txBody>
          <a:bodyPr/>
          <a:lstStyle/>
          <a:p>
            <a:pPr eaLnBrk="1" hangingPunct="1">
              <a:lnSpc>
                <a:spcPct val="90000"/>
              </a:lnSpc>
              <a:buFontTx/>
              <a:buNone/>
            </a:pPr>
            <a:r>
              <a:rPr lang="sl-SI" altLang="sl-SI" sz="2400"/>
              <a:t>NEZNANSTVENO</a:t>
            </a:r>
          </a:p>
          <a:p>
            <a:pPr eaLnBrk="1" hangingPunct="1">
              <a:lnSpc>
                <a:spcPct val="90000"/>
              </a:lnSpc>
              <a:buFontTx/>
              <a:buNone/>
            </a:pPr>
            <a:endParaRPr lang="sl-SI" altLang="sl-SI" sz="2400"/>
          </a:p>
          <a:p>
            <a:pPr eaLnBrk="1" hangingPunct="1">
              <a:lnSpc>
                <a:spcPct val="90000"/>
              </a:lnSpc>
            </a:pPr>
            <a:r>
              <a:rPr lang="sl-SI" altLang="sl-SI" sz="2400"/>
              <a:t>Subjektivno;</a:t>
            </a:r>
          </a:p>
          <a:p>
            <a:pPr eaLnBrk="1" hangingPunct="1">
              <a:lnSpc>
                <a:spcPct val="90000"/>
              </a:lnSpc>
            </a:pPr>
            <a:r>
              <a:rPr lang="sl-SI" altLang="sl-SI" sz="2400"/>
              <a:t>Splošna prepričanja;</a:t>
            </a:r>
          </a:p>
          <a:p>
            <a:pPr eaLnBrk="1" hangingPunct="1">
              <a:lnSpc>
                <a:spcPct val="90000"/>
              </a:lnSpc>
            </a:pPr>
            <a:r>
              <a:rPr lang="sl-SI" altLang="sl-SI" sz="2400"/>
              <a:t>Predsodki;</a:t>
            </a:r>
          </a:p>
          <a:p>
            <a:pPr eaLnBrk="1" hangingPunct="1">
              <a:lnSpc>
                <a:spcPct val="90000"/>
              </a:lnSpc>
            </a:pPr>
            <a:r>
              <a:rPr lang="sl-SI" altLang="sl-SI" sz="2400"/>
              <a:t>Vtisi;</a:t>
            </a:r>
          </a:p>
          <a:p>
            <a:pPr eaLnBrk="1" hangingPunct="1">
              <a:lnSpc>
                <a:spcPct val="90000"/>
              </a:lnSpc>
            </a:pPr>
            <a:r>
              <a:rPr lang="sl-SI" altLang="sl-SI" sz="2400"/>
              <a:t>Pogosto nezanesljive in napačne sodbe;</a:t>
            </a:r>
          </a:p>
          <a:p>
            <a:pPr eaLnBrk="1" hangingPunct="1">
              <a:lnSpc>
                <a:spcPct val="90000"/>
              </a:lnSpc>
            </a:pPr>
            <a:r>
              <a:rPr lang="sl-SI" altLang="sl-SI" sz="2400"/>
              <a:t>Sodbe v skladu s poznavanjem osebe in njenem obnašanju</a:t>
            </a:r>
          </a:p>
          <a:p>
            <a:pPr eaLnBrk="1" hangingPunct="1">
              <a:lnSpc>
                <a:spcPct val="90000"/>
              </a:lnSpc>
              <a:buFontTx/>
              <a:buNone/>
            </a:pPr>
            <a:endParaRPr lang="sl-SI" altLang="sl-SI" sz="2400"/>
          </a:p>
          <a:p>
            <a:pPr eaLnBrk="1" hangingPunct="1">
              <a:lnSpc>
                <a:spcPct val="90000"/>
              </a:lnSpc>
              <a:buFontTx/>
              <a:buNone/>
            </a:pPr>
            <a:endParaRPr lang="sl-SI" altLang="sl-SI"/>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Ograda številke diapozitiva 5">
            <a:extLst>
              <a:ext uri="{FF2B5EF4-FFF2-40B4-BE49-F238E27FC236}">
                <a16:creationId xmlns:a16="http://schemas.microsoft.com/office/drawing/2014/main" id="{C0D4991A-3224-4F66-8EDE-83B49C21D12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7E31F32-8460-49D8-872A-8E2E4986CD11}" type="slidenum">
              <a:rPr lang="sl-SI" altLang="sl-SI" sz="1400"/>
              <a:pPr>
                <a:spcBef>
                  <a:spcPct val="0"/>
                </a:spcBef>
                <a:buFontTx/>
                <a:buNone/>
              </a:pPr>
              <a:t>80</a:t>
            </a:fld>
            <a:endParaRPr lang="sl-SI" altLang="sl-SI" sz="1400"/>
          </a:p>
        </p:txBody>
      </p:sp>
      <p:sp>
        <p:nvSpPr>
          <p:cNvPr id="84995" name="Rectangle 2">
            <a:extLst>
              <a:ext uri="{FF2B5EF4-FFF2-40B4-BE49-F238E27FC236}">
                <a16:creationId xmlns:a16="http://schemas.microsoft.com/office/drawing/2014/main" id="{3B1A86CA-D402-430E-8F9F-420352341A42}"/>
              </a:ext>
            </a:extLst>
          </p:cNvPr>
          <p:cNvSpPr>
            <a:spLocks noGrp="1" noChangeArrowheads="1"/>
          </p:cNvSpPr>
          <p:nvPr>
            <p:ph type="title"/>
          </p:nvPr>
        </p:nvSpPr>
        <p:spPr/>
        <p:txBody>
          <a:bodyPr/>
          <a:lstStyle/>
          <a:p>
            <a:pPr eaLnBrk="1" hangingPunct="1"/>
            <a:r>
              <a:rPr lang="sl-SI" altLang="sl-SI"/>
              <a:t>Motivacija in čustva</a:t>
            </a:r>
          </a:p>
        </p:txBody>
      </p:sp>
      <p:sp>
        <p:nvSpPr>
          <p:cNvPr id="84996" name="Rectangle 3">
            <a:extLst>
              <a:ext uri="{FF2B5EF4-FFF2-40B4-BE49-F238E27FC236}">
                <a16:creationId xmlns:a16="http://schemas.microsoft.com/office/drawing/2014/main" id="{996FDC7E-F4A3-4AFE-B660-2F4901656BE5}"/>
              </a:ext>
            </a:extLst>
          </p:cNvPr>
          <p:cNvSpPr>
            <a:spLocks noGrp="1" noChangeArrowheads="1"/>
          </p:cNvSpPr>
          <p:nvPr>
            <p:ph type="body" idx="1"/>
          </p:nvPr>
        </p:nvSpPr>
        <p:spPr/>
        <p:txBody>
          <a:bodyPr/>
          <a:lstStyle/>
          <a:p>
            <a:pPr eaLnBrk="1" hangingPunct="1">
              <a:lnSpc>
                <a:spcPct val="90000"/>
              </a:lnSpc>
            </a:pPr>
            <a:r>
              <a:rPr lang="sl-SI" altLang="sl-SI"/>
              <a:t>Motivacija se tesno povezuje s čustvi: </a:t>
            </a:r>
          </a:p>
          <a:p>
            <a:pPr eaLnBrk="1" hangingPunct="1">
              <a:lnSpc>
                <a:spcPct val="90000"/>
              </a:lnSpc>
              <a:buFontTx/>
              <a:buNone/>
            </a:pPr>
            <a:r>
              <a:rPr lang="sl-SI" altLang="sl-SI"/>
              <a:t>ko zadovoljimo potrebe in motive ter</a:t>
            </a:r>
          </a:p>
          <a:p>
            <a:pPr eaLnBrk="1" hangingPunct="1">
              <a:lnSpc>
                <a:spcPct val="90000"/>
              </a:lnSpc>
              <a:buFontTx/>
              <a:buNone/>
            </a:pPr>
            <a:r>
              <a:rPr lang="sl-SI" altLang="sl-SI"/>
              <a:t>dosegamo motivacijske cilje, se pojavljajo</a:t>
            </a:r>
          </a:p>
          <a:p>
            <a:pPr eaLnBrk="1" hangingPunct="1">
              <a:lnSpc>
                <a:spcPct val="90000"/>
              </a:lnSpc>
              <a:buFontTx/>
              <a:buNone/>
            </a:pPr>
            <a:r>
              <a:rPr lang="sl-SI" altLang="sl-SI" b="1" i="1"/>
              <a:t>pozitivna čustva</a:t>
            </a:r>
            <a:r>
              <a:rPr lang="sl-SI" altLang="sl-SI"/>
              <a:t> (zadovoljstvo, veselje,</a:t>
            </a:r>
          </a:p>
          <a:p>
            <a:pPr eaLnBrk="1" hangingPunct="1">
              <a:lnSpc>
                <a:spcPct val="90000"/>
              </a:lnSpc>
              <a:buFontTx/>
              <a:buNone/>
            </a:pPr>
            <a:r>
              <a:rPr lang="sl-SI" altLang="sl-SI"/>
              <a:t>ponos,…)in obratno…Ob ovirah in</a:t>
            </a:r>
          </a:p>
          <a:p>
            <a:pPr eaLnBrk="1" hangingPunct="1">
              <a:lnSpc>
                <a:spcPct val="90000"/>
              </a:lnSpc>
              <a:buFontTx/>
              <a:buNone/>
            </a:pPr>
            <a:r>
              <a:rPr lang="sl-SI" altLang="sl-SI"/>
              <a:t>nezadovoljenih potrebah doživljamo</a:t>
            </a:r>
          </a:p>
          <a:p>
            <a:pPr eaLnBrk="1" hangingPunct="1">
              <a:lnSpc>
                <a:spcPct val="90000"/>
              </a:lnSpc>
              <a:buFontTx/>
              <a:buNone/>
            </a:pPr>
            <a:r>
              <a:rPr lang="sl-SI" altLang="sl-SI" b="1" i="1"/>
              <a:t>negativna čustva</a:t>
            </a:r>
            <a:r>
              <a:rPr lang="sl-SI" altLang="sl-SI"/>
              <a:t> (nezadovoljstvo,</a:t>
            </a:r>
          </a:p>
          <a:p>
            <a:pPr eaLnBrk="1" hangingPunct="1">
              <a:lnSpc>
                <a:spcPct val="90000"/>
              </a:lnSpc>
              <a:buFontTx/>
              <a:buNone/>
            </a:pPr>
            <a:r>
              <a:rPr lang="sl-SI" altLang="sl-SI"/>
              <a:t>razočaranje, jezo, strah, sram, krivdo,…)</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Ograda številke diapozitiva 5">
            <a:extLst>
              <a:ext uri="{FF2B5EF4-FFF2-40B4-BE49-F238E27FC236}">
                <a16:creationId xmlns:a16="http://schemas.microsoft.com/office/drawing/2014/main" id="{7E2EBF1A-F0DE-4F04-B930-057F492FD8C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E958770-0DFA-4C4C-A795-5CA2CD301EA2}" type="slidenum">
              <a:rPr lang="sl-SI" altLang="sl-SI" sz="1400"/>
              <a:pPr>
                <a:spcBef>
                  <a:spcPct val="0"/>
                </a:spcBef>
                <a:buFontTx/>
                <a:buNone/>
              </a:pPr>
              <a:t>81</a:t>
            </a:fld>
            <a:endParaRPr lang="sl-SI" altLang="sl-SI" sz="1400"/>
          </a:p>
        </p:txBody>
      </p:sp>
      <p:sp>
        <p:nvSpPr>
          <p:cNvPr id="86019" name="Rectangle 2">
            <a:extLst>
              <a:ext uri="{FF2B5EF4-FFF2-40B4-BE49-F238E27FC236}">
                <a16:creationId xmlns:a16="http://schemas.microsoft.com/office/drawing/2014/main" id="{B0830157-12B3-424F-BDB4-FB2866F85B1E}"/>
              </a:ext>
            </a:extLst>
          </p:cNvPr>
          <p:cNvSpPr>
            <a:spLocks noGrp="1" noChangeArrowheads="1"/>
          </p:cNvSpPr>
          <p:nvPr>
            <p:ph type="title"/>
          </p:nvPr>
        </p:nvSpPr>
        <p:spPr/>
        <p:txBody>
          <a:bodyPr/>
          <a:lstStyle/>
          <a:p>
            <a:pPr eaLnBrk="1" hangingPunct="1"/>
            <a:r>
              <a:rPr lang="sl-SI" altLang="sl-SI"/>
              <a:t>Notranja in zunanja motivacija</a:t>
            </a:r>
          </a:p>
        </p:txBody>
      </p:sp>
      <p:sp>
        <p:nvSpPr>
          <p:cNvPr id="86020" name="Rectangle 3">
            <a:extLst>
              <a:ext uri="{FF2B5EF4-FFF2-40B4-BE49-F238E27FC236}">
                <a16:creationId xmlns:a16="http://schemas.microsoft.com/office/drawing/2014/main" id="{A9FC0D61-ED75-4A8F-B37C-C94DB726FB9E}"/>
              </a:ext>
            </a:extLst>
          </p:cNvPr>
          <p:cNvSpPr>
            <a:spLocks noGrp="1" noChangeArrowheads="1"/>
          </p:cNvSpPr>
          <p:nvPr>
            <p:ph type="body" idx="1"/>
          </p:nvPr>
        </p:nvSpPr>
        <p:spPr/>
        <p:txBody>
          <a:bodyPr/>
          <a:lstStyle/>
          <a:p>
            <a:pPr eaLnBrk="1" hangingPunct="1">
              <a:buFontTx/>
              <a:buNone/>
            </a:pPr>
            <a:r>
              <a:rPr lang="sl-SI" altLang="sl-SI"/>
              <a:t>Naše obnašanje je motivirano – vse, kar</a:t>
            </a:r>
          </a:p>
          <a:p>
            <a:pPr eaLnBrk="1" hangingPunct="1">
              <a:buFontTx/>
              <a:buNone/>
            </a:pPr>
            <a:r>
              <a:rPr lang="sl-SI" altLang="sl-SI"/>
              <a:t>delamo, delamo pod vplivom določenih</a:t>
            </a:r>
          </a:p>
          <a:p>
            <a:pPr eaLnBrk="1" hangingPunct="1">
              <a:buFontTx/>
              <a:buNone/>
            </a:pPr>
            <a:r>
              <a:rPr lang="sl-SI" altLang="sl-SI"/>
              <a:t>motivov</a:t>
            </a:r>
          </a:p>
        </p:txBody>
      </p:sp>
      <p:sp>
        <p:nvSpPr>
          <p:cNvPr id="86021" name="Text Box 4">
            <a:extLst>
              <a:ext uri="{FF2B5EF4-FFF2-40B4-BE49-F238E27FC236}">
                <a16:creationId xmlns:a16="http://schemas.microsoft.com/office/drawing/2014/main" id="{E0F70B92-4397-47B8-8121-7B269C0DCAF3}"/>
              </a:ext>
            </a:extLst>
          </p:cNvPr>
          <p:cNvSpPr txBox="1">
            <a:spLocks noChangeArrowheads="1"/>
          </p:cNvSpPr>
          <p:nvPr/>
        </p:nvSpPr>
        <p:spPr bwMode="auto">
          <a:xfrm>
            <a:off x="1258888" y="40052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sl-SI" altLang="sl-SI" sz="1800"/>
          </a:p>
        </p:txBody>
      </p:sp>
      <p:sp>
        <p:nvSpPr>
          <p:cNvPr id="86022" name="Text Box 5">
            <a:extLst>
              <a:ext uri="{FF2B5EF4-FFF2-40B4-BE49-F238E27FC236}">
                <a16:creationId xmlns:a16="http://schemas.microsoft.com/office/drawing/2014/main" id="{FCB546BA-0593-4A8E-912E-7C5996872570}"/>
              </a:ext>
            </a:extLst>
          </p:cNvPr>
          <p:cNvSpPr txBox="1">
            <a:spLocks noChangeArrowheads="1"/>
          </p:cNvSpPr>
          <p:nvPr/>
        </p:nvSpPr>
        <p:spPr bwMode="auto">
          <a:xfrm>
            <a:off x="323850" y="3860800"/>
            <a:ext cx="44386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l-SI" altLang="sl-SI" sz="2400"/>
              <a:t>NOTRANJA MOTIVACIJA –</a:t>
            </a:r>
          </a:p>
          <a:p>
            <a:pPr eaLnBrk="1" hangingPunct="1">
              <a:spcBef>
                <a:spcPct val="0"/>
              </a:spcBef>
              <a:buFontTx/>
              <a:buNone/>
            </a:pPr>
            <a:r>
              <a:rPr lang="sl-SI" altLang="sl-SI" sz="2400"/>
              <a:t>Nekaj delamo, ker nam je všeč,</a:t>
            </a:r>
          </a:p>
          <a:p>
            <a:pPr eaLnBrk="1" hangingPunct="1">
              <a:spcBef>
                <a:spcPct val="0"/>
              </a:spcBef>
              <a:buFontTx/>
              <a:buNone/>
            </a:pPr>
            <a:r>
              <a:rPr lang="sl-SI" altLang="sl-SI" sz="2400"/>
              <a:t>‘’iz veselja’’</a:t>
            </a:r>
          </a:p>
        </p:txBody>
      </p:sp>
      <p:sp>
        <p:nvSpPr>
          <p:cNvPr id="86023" name="Text Box 6">
            <a:extLst>
              <a:ext uri="{FF2B5EF4-FFF2-40B4-BE49-F238E27FC236}">
                <a16:creationId xmlns:a16="http://schemas.microsoft.com/office/drawing/2014/main" id="{6E44E5CE-B4F5-45E6-B506-2AC90D7323E8}"/>
              </a:ext>
            </a:extLst>
          </p:cNvPr>
          <p:cNvSpPr txBox="1">
            <a:spLocks noChangeArrowheads="1"/>
          </p:cNvSpPr>
          <p:nvPr/>
        </p:nvSpPr>
        <p:spPr bwMode="auto">
          <a:xfrm>
            <a:off x="4954588" y="3933825"/>
            <a:ext cx="41894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l-SI" altLang="sl-SI" sz="2400"/>
              <a:t>ZUNANJA MOTIVACIJA – </a:t>
            </a:r>
          </a:p>
          <a:p>
            <a:pPr eaLnBrk="1" hangingPunct="1">
              <a:spcBef>
                <a:spcPct val="0"/>
              </a:spcBef>
              <a:buFontTx/>
              <a:buNone/>
            </a:pPr>
            <a:r>
              <a:rPr lang="sl-SI" altLang="sl-SI" sz="2400"/>
              <a:t>Nekaj delamo zaradi zunanjih</a:t>
            </a:r>
          </a:p>
          <a:p>
            <a:pPr eaLnBrk="1" hangingPunct="1">
              <a:spcBef>
                <a:spcPct val="0"/>
              </a:spcBef>
              <a:buFontTx/>
              <a:buNone/>
            </a:pPr>
            <a:r>
              <a:rPr lang="sl-SI" altLang="sl-SI" sz="2400"/>
              <a:t>Spodbud, nagrade, denarja, </a:t>
            </a:r>
          </a:p>
          <a:p>
            <a:pPr eaLnBrk="1" hangingPunct="1">
              <a:spcBef>
                <a:spcPct val="0"/>
              </a:spcBef>
              <a:buFontTx/>
              <a:buNone/>
            </a:pPr>
            <a:r>
              <a:rPr lang="sl-SI" altLang="sl-SI" sz="2400"/>
              <a:t>pohvale</a:t>
            </a:r>
          </a:p>
        </p:txBody>
      </p:sp>
      <p:sp>
        <p:nvSpPr>
          <p:cNvPr id="86024" name="Line 7">
            <a:extLst>
              <a:ext uri="{FF2B5EF4-FFF2-40B4-BE49-F238E27FC236}">
                <a16:creationId xmlns:a16="http://schemas.microsoft.com/office/drawing/2014/main" id="{1FFFDC69-30A1-48A5-9548-5E0123B467A3}"/>
              </a:ext>
            </a:extLst>
          </p:cNvPr>
          <p:cNvSpPr>
            <a:spLocks noChangeShapeType="1"/>
          </p:cNvSpPr>
          <p:nvPr/>
        </p:nvSpPr>
        <p:spPr bwMode="auto">
          <a:xfrm flipH="1">
            <a:off x="2411413" y="2781300"/>
            <a:ext cx="1008062" cy="1008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86025" name="Line 8">
            <a:extLst>
              <a:ext uri="{FF2B5EF4-FFF2-40B4-BE49-F238E27FC236}">
                <a16:creationId xmlns:a16="http://schemas.microsoft.com/office/drawing/2014/main" id="{9B2807CD-9C2C-4523-9418-DBF110B349AE}"/>
              </a:ext>
            </a:extLst>
          </p:cNvPr>
          <p:cNvSpPr>
            <a:spLocks noChangeShapeType="1"/>
          </p:cNvSpPr>
          <p:nvPr/>
        </p:nvSpPr>
        <p:spPr bwMode="auto">
          <a:xfrm>
            <a:off x="4932363" y="2781300"/>
            <a:ext cx="1008062" cy="10080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Ograda številke diapozitiva 5">
            <a:extLst>
              <a:ext uri="{FF2B5EF4-FFF2-40B4-BE49-F238E27FC236}">
                <a16:creationId xmlns:a16="http://schemas.microsoft.com/office/drawing/2014/main" id="{01D37CB3-998A-429C-9411-B20C999A365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300C739-79A8-4069-9B9E-55EB16C8D38C}" type="slidenum">
              <a:rPr lang="sl-SI" altLang="sl-SI" sz="1400"/>
              <a:pPr>
                <a:spcBef>
                  <a:spcPct val="0"/>
                </a:spcBef>
                <a:buFontTx/>
                <a:buNone/>
              </a:pPr>
              <a:t>82</a:t>
            </a:fld>
            <a:endParaRPr lang="sl-SI" altLang="sl-SI" sz="1400"/>
          </a:p>
        </p:txBody>
      </p:sp>
      <p:sp>
        <p:nvSpPr>
          <p:cNvPr id="87043" name="Rectangle 2">
            <a:extLst>
              <a:ext uri="{FF2B5EF4-FFF2-40B4-BE49-F238E27FC236}">
                <a16:creationId xmlns:a16="http://schemas.microsoft.com/office/drawing/2014/main" id="{CE0A3CFE-A206-4AB1-98E1-32A0657FA66D}"/>
              </a:ext>
            </a:extLst>
          </p:cNvPr>
          <p:cNvSpPr>
            <a:spLocks noGrp="1" noChangeArrowheads="1"/>
          </p:cNvSpPr>
          <p:nvPr>
            <p:ph type="title"/>
          </p:nvPr>
        </p:nvSpPr>
        <p:spPr/>
        <p:txBody>
          <a:bodyPr/>
          <a:lstStyle/>
          <a:p>
            <a:pPr eaLnBrk="1" hangingPunct="1"/>
            <a:r>
              <a:rPr lang="sl-SI" altLang="sl-SI"/>
              <a:t>Zunanja in notranja motivacija</a:t>
            </a:r>
          </a:p>
        </p:txBody>
      </p:sp>
      <p:sp>
        <p:nvSpPr>
          <p:cNvPr id="87044" name="Rectangle 3">
            <a:extLst>
              <a:ext uri="{FF2B5EF4-FFF2-40B4-BE49-F238E27FC236}">
                <a16:creationId xmlns:a16="http://schemas.microsoft.com/office/drawing/2014/main" id="{63C1FF7E-F11F-46D5-BA29-5F4FC9A73462}"/>
              </a:ext>
            </a:extLst>
          </p:cNvPr>
          <p:cNvSpPr>
            <a:spLocks noGrp="1" noChangeArrowheads="1"/>
          </p:cNvSpPr>
          <p:nvPr>
            <p:ph type="body" idx="1"/>
          </p:nvPr>
        </p:nvSpPr>
        <p:spPr/>
        <p:txBody>
          <a:bodyPr/>
          <a:lstStyle/>
          <a:p>
            <a:pPr eaLnBrk="1" hangingPunct="1">
              <a:lnSpc>
                <a:spcPct val="90000"/>
              </a:lnSpc>
            </a:pPr>
            <a:r>
              <a:rPr lang="sl-SI" altLang="sl-SI" sz="2800"/>
              <a:t>Pri katerih opravilih sta motivacija in čustvovanje najbolj pomembna?</a:t>
            </a:r>
          </a:p>
          <a:p>
            <a:pPr eaLnBrk="1" hangingPunct="1">
              <a:lnSpc>
                <a:spcPct val="90000"/>
              </a:lnSpc>
            </a:pPr>
            <a:endParaRPr lang="sl-SI" altLang="sl-SI" sz="2800"/>
          </a:p>
          <a:p>
            <a:pPr eaLnBrk="1" hangingPunct="1">
              <a:lnSpc>
                <a:spcPct val="90000"/>
              </a:lnSpc>
            </a:pPr>
            <a:r>
              <a:rPr lang="sl-SI" altLang="sl-SI" sz="2800"/>
              <a:t>Ob kakšni motivaciji se bomo bolj potrudili? </a:t>
            </a:r>
          </a:p>
          <a:p>
            <a:pPr eaLnBrk="1" hangingPunct="1">
              <a:lnSpc>
                <a:spcPct val="90000"/>
              </a:lnSpc>
            </a:pPr>
            <a:r>
              <a:rPr lang="sl-SI" altLang="sl-SI" sz="2800"/>
              <a:t>Kdaj je naše delo bolj kakovostno?</a:t>
            </a:r>
          </a:p>
          <a:p>
            <a:pPr eaLnBrk="1" hangingPunct="1">
              <a:lnSpc>
                <a:spcPct val="90000"/>
              </a:lnSpc>
            </a:pPr>
            <a:r>
              <a:rPr lang="sl-SI" altLang="sl-SI" sz="2800"/>
              <a:t>Kakšno motiviranost najdemo pri vrhunskih ustvarjalcih? </a:t>
            </a:r>
          </a:p>
          <a:p>
            <a:pPr eaLnBrk="1" hangingPunct="1">
              <a:lnSpc>
                <a:spcPct val="90000"/>
              </a:lnSpc>
            </a:pPr>
            <a:endParaRPr lang="sl-SI" altLang="sl-SI" sz="2800"/>
          </a:p>
          <a:p>
            <a:pPr eaLnBrk="1" hangingPunct="1">
              <a:lnSpc>
                <a:spcPct val="90000"/>
              </a:lnSpc>
            </a:pPr>
            <a:r>
              <a:rPr lang="sl-SI" altLang="sl-SI" sz="2800"/>
              <a:t>Kaj se lahko zgodi, če se naše učenje ali poklicno delo ne sklada z našimi interesi?</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5DB00F31-27AC-4257-95BA-555AEFC06C52}"/>
              </a:ext>
            </a:extLst>
          </p:cNvPr>
          <p:cNvSpPr>
            <a:spLocks noGrp="1" noChangeArrowheads="1"/>
          </p:cNvSpPr>
          <p:nvPr>
            <p:ph type="title"/>
          </p:nvPr>
        </p:nvSpPr>
        <p:spPr/>
        <p:txBody>
          <a:bodyPr/>
          <a:lstStyle/>
          <a:p>
            <a:r>
              <a:rPr lang="sl-SI" altLang="sl-SI"/>
              <a:t>                     Hierarhija potreb</a:t>
            </a:r>
          </a:p>
        </p:txBody>
      </p:sp>
      <p:sp>
        <p:nvSpPr>
          <p:cNvPr id="88067" name="AutoShape 4">
            <a:extLst>
              <a:ext uri="{FF2B5EF4-FFF2-40B4-BE49-F238E27FC236}">
                <a16:creationId xmlns:a16="http://schemas.microsoft.com/office/drawing/2014/main" id="{0286B637-E9B6-4347-879C-4F721E7350A2}"/>
              </a:ext>
            </a:extLst>
          </p:cNvPr>
          <p:cNvSpPr>
            <a:spLocks noChangeArrowheads="1"/>
          </p:cNvSpPr>
          <p:nvPr/>
        </p:nvSpPr>
        <p:spPr bwMode="auto">
          <a:xfrm>
            <a:off x="1476375" y="333375"/>
            <a:ext cx="4392613" cy="6191250"/>
          </a:xfrm>
          <a:prstGeom prst="flowChartExtra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sl-SI" altLang="sl-SI" sz="1800"/>
          </a:p>
        </p:txBody>
      </p:sp>
      <p:sp>
        <p:nvSpPr>
          <p:cNvPr id="88068" name="Rectangle 5">
            <a:extLst>
              <a:ext uri="{FF2B5EF4-FFF2-40B4-BE49-F238E27FC236}">
                <a16:creationId xmlns:a16="http://schemas.microsoft.com/office/drawing/2014/main" id="{E9BED645-0666-4B4C-A680-35F8E4E9758F}"/>
              </a:ext>
            </a:extLst>
          </p:cNvPr>
          <p:cNvSpPr>
            <a:spLocks noChangeArrowheads="1"/>
          </p:cNvSpPr>
          <p:nvPr/>
        </p:nvSpPr>
        <p:spPr bwMode="auto">
          <a:xfrm>
            <a:off x="395288" y="5876925"/>
            <a:ext cx="6697662"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400"/>
              <a:t>FIZIOLOŠKE POTREBE</a:t>
            </a:r>
          </a:p>
          <a:p>
            <a:pPr algn="ctr" eaLnBrk="1" hangingPunct="1">
              <a:spcBef>
                <a:spcPct val="0"/>
              </a:spcBef>
              <a:buFontTx/>
              <a:buNone/>
            </a:pPr>
            <a:r>
              <a:rPr lang="sl-SI" altLang="sl-SI" sz="1400"/>
              <a:t>Potrebe po hrani, vodi, počitku, gibanju, spolnosti</a:t>
            </a:r>
          </a:p>
        </p:txBody>
      </p:sp>
      <p:sp>
        <p:nvSpPr>
          <p:cNvPr id="88069" name="Rectangle 6">
            <a:extLst>
              <a:ext uri="{FF2B5EF4-FFF2-40B4-BE49-F238E27FC236}">
                <a16:creationId xmlns:a16="http://schemas.microsoft.com/office/drawing/2014/main" id="{36BE5182-E623-4455-A45D-33EC9BC330FD}"/>
              </a:ext>
            </a:extLst>
          </p:cNvPr>
          <p:cNvSpPr>
            <a:spLocks noChangeArrowheads="1"/>
          </p:cNvSpPr>
          <p:nvPr/>
        </p:nvSpPr>
        <p:spPr bwMode="auto">
          <a:xfrm>
            <a:off x="612775" y="5229225"/>
            <a:ext cx="6264275"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400"/>
              <a:t>POTREBE PO VARNOSTI IN ZAŠČITI</a:t>
            </a:r>
          </a:p>
          <a:p>
            <a:pPr algn="ctr" eaLnBrk="1" hangingPunct="1">
              <a:spcBef>
                <a:spcPct val="0"/>
              </a:spcBef>
              <a:buFontTx/>
              <a:buNone/>
            </a:pPr>
            <a:r>
              <a:rPr lang="sl-SI" altLang="sl-SI" sz="1400"/>
              <a:t>Po zaščiti pred nevarnimi predmeti, ogrožajočimi okoliščinami (boleznijo, napadom)</a:t>
            </a:r>
          </a:p>
        </p:txBody>
      </p:sp>
      <p:sp>
        <p:nvSpPr>
          <p:cNvPr id="88070" name="Rectangle 7">
            <a:extLst>
              <a:ext uri="{FF2B5EF4-FFF2-40B4-BE49-F238E27FC236}">
                <a16:creationId xmlns:a16="http://schemas.microsoft.com/office/drawing/2014/main" id="{7BE38E83-6155-480D-AD24-94C50F3C8416}"/>
              </a:ext>
            </a:extLst>
          </p:cNvPr>
          <p:cNvSpPr>
            <a:spLocks noChangeArrowheads="1"/>
          </p:cNvSpPr>
          <p:nvPr/>
        </p:nvSpPr>
        <p:spPr bwMode="auto">
          <a:xfrm>
            <a:off x="179388" y="4508500"/>
            <a:ext cx="7129462" cy="649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400"/>
              <a:t>POTREBE PO LJUBEZNI IN PRIPADNOSTI</a:t>
            </a:r>
            <a:br>
              <a:rPr lang="sl-SI" altLang="sl-SI" sz="1400"/>
            </a:br>
            <a:r>
              <a:rPr lang="sl-SI" altLang="sl-SI" sz="1400"/>
              <a:t>Po dajanju in prejemanju ljubezni, izražanju naklonjenosti, zaupanje v druge ljudi in njihovo </a:t>
            </a:r>
          </a:p>
          <a:p>
            <a:pPr algn="ctr" eaLnBrk="1" hangingPunct="1">
              <a:spcBef>
                <a:spcPct val="0"/>
              </a:spcBef>
              <a:buFontTx/>
              <a:buNone/>
            </a:pPr>
            <a:r>
              <a:rPr lang="sl-SI" altLang="sl-SI" sz="1400"/>
              <a:t>sprejemanje, druženje, potreba po pripadanju neki skupini</a:t>
            </a:r>
          </a:p>
        </p:txBody>
      </p:sp>
      <p:sp>
        <p:nvSpPr>
          <p:cNvPr id="88071" name="Rectangle 8">
            <a:extLst>
              <a:ext uri="{FF2B5EF4-FFF2-40B4-BE49-F238E27FC236}">
                <a16:creationId xmlns:a16="http://schemas.microsoft.com/office/drawing/2014/main" id="{04F5FB4C-5645-411D-B69E-C538D84CCF2B}"/>
              </a:ext>
            </a:extLst>
          </p:cNvPr>
          <p:cNvSpPr>
            <a:spLocks noChangeArrowheads="1"/>
          </p:cNvSpPr>
          <p:nvPr/>
        </p:nvSpPr>
        <p:spPr bwMode="auto">
          <a:xfrm>
            <a:off x="971550" y="3933825"/>
            <a:ext cx="55451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400"/>
              <a:t>POTREBE PO UGLEDU</a:t>
            </a:r>
          </a:p>
          <a:p>
            <a:pPr algn="ctr" eaLnBrk="1" hangingPunct="1">
              <a:spcBef>
                <a:spcPct val="0"/>
              </a:spcBef>
              <a:buFontTx/>
              <a:buNone/>
            </a:pPr>
            <a:r>
              <a:rPr lang="sl-SI" altLang="sl-SI" sz="1400"/>
              <a:t>(po tem, da bi bili cenjeni in spoštovani in bi imeli dobro mnenje o sebi)</a:t>
            </a:r>
          </a:p>
        </p:txBody>
      </p:sp>
      <p:sp>
        <p:nvSpPr>
          <p:cNvPr id="88072" name="Rectangle 9">
            <a:extLst>
              <a:ext uri="{FF2B5EF4-FFF2-40B4-BE49-F238E27FC236}">
                <a16:creationId xmlns:a16="http://schemas.microsoft.com/office/drawing/2014/main" id="{600F1F52-2EA4-451F-8BB8-1EFDA2021F02}"/>
              </a:ext>
            </a:extLst>
          </p:cNvPr>
          <p:cNvSpPr>
            <a:spLocks noChangeArrowheads="1"/>
          </p:cNvSpPr>
          <p:nvPr/>
        </p:nvSpPr>
        <p:spPr bwMode="auto">
          <a:xfrm>
            <a:off x="1187450" y="2924175"/>
            <a:ext cx="51133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400"/>
              <a:t>SPOZNAVNE POTREBE</a:t>
            </a:r>
          </a:p>
          <a:p>
            <a:pPr algn="ctr" eaLnBrk="1" hangingPunct="1">
              <a:spcBef>
                <a:spcPct val="0"/>
              </a:spcBef>
              <a:buFontTx/>
              <a:buNone/>
            </a:pPr>
            <a:r>
              <a:rPr lang="sl-SI" altLang="sl-SI" sz="1400"/>
              <a:t>(potrebe po znanju in razumevanju, radovednost, raziskovanje …)</a:t>
            </a:r>
          </a:p>
        </p:txBody>
      </p:sp>
      <p:sp>
        <p:nvSpPr>
          <p:cNvPr id="88073" name="Rectangle 10">
            <a:extLst>
              <a:ext uri="{FF2B5EF4-FFF2-40B4-BE49-F238E27FC236}">
                <a16:creationId xmlns:a16="http://schemas.microsoft.com/office/drawing/2014/main" id="{2E7CFA81-95D5-477D-844E-DFF85273E37D}"/>
              </a:ext>
            </a:extLst>
          </p:cNvPr>
          <p:cNvSpPr>
            <a:spLocks noChangeArrowheads="1"/>
          </p:cNvSpPr>
          <p:nvPr/>
        </p:nvSpPr>
        <p:spPr bwMode="auto">
          <a:xfrm>
            <a:off x="1331913" y="2133600"/>
            <a:ext cx="4824412"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400"/>
              <a:t>ESTETSKE POTREBE</a:t>
            </a:r>
            <a:br>
              <a:rPr lang="sl-SI" altLang="sl-SI" sz="1400"/>
            </a:br>
            <a:r>
              <a:rPr lang="sl-SI" altLang="sl-SI" sz="1400"/>
              <a:t>(potrebe po lepoti, umetnosti in simetriji)</a:t>
            </a:r>
          </a:p>
        </p:txBody>
      </p:sp>
      <p:sp>
        <p:nvSpPr>
          <p:cNvPr id="88074" name="Rectangle 11">
            <a:extLst>
              <a:ext uri="{FF2B5EF4-FFF2-40B4-BE49-F238E27FC236}">
                <a16:creationId xmlns:a16="http://schemas.microsoft.com/office/drawing/2014/main" id="{E42C0DF4-1EF2-406C-A9E2-DA76128332FE}"/>
              </a:ext>
            </a:extLst>
          </p:cNvPr>
          <p:cNvSpPr>
            <a:spLocks noChangeArrowheads="1"/>
          </p:cNvSpPr>
          <p:nvPr/>
        </p:nvSpPr>
        <p:spPr bwMode="auto">
          <a:xfrm>
            <a:off x="1476375" y="1196975"/>
            <a:ext cx="4537075" cy="6477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l-SI" altLang="sl-SI" sz="1400"/>
              <a:t>POTREBE PO SAMOAKTUALIZACIJI</a:t>
            </a:r>
            <a:br>
              <a:rPr lang="sl-SI" altLang="sl-SI" sz="1400"/>
            </a:br>
            <a:r>
              <a:rPr lang="sl-SI" altLang="sl-SI" sz="1400"/>
              <a:t>(potrebe po uresničevanju potencialov oz. talentov) – najpomembnejše</a:t>
            </a:r>
          </a:p>
          <a:p>
            <a:pPr algn="ctr" eaLnBrk="1" hangingPunct="1">
              <a:spcBef>
                <a:spcPct val="0"/>
              </a:spcBef>
              <a:buFontTx/>
              <a:buNone/>
            </a:pPr>
            <a:r>
              <a:rPr lang="sl-SI" altLang="sl-SI" sz="1400"/>
              <a:t> za njegov razvoj in osebnostno rast</a:t>
            </a:r>
          </a:p>
        </p:txBody>
      </p:sp>
      <p:sp>
        <p:nvSpPr>
          <p:cNvPr id="88075" name="Line 12">
            <a:extLst>
              <a:ext uri="{FF2B5EF4-FFF2-40B4-BE49-F238E27FC236}">
                <a16:creationId xmlns:a16="http://schemas.microsoft.com/office/drawing/2014/main" id="{1F003D7A-9A55-47DB-889B-0C8F26ADA8E1}"/>
              </a:ext>
            </a:extLst>
          </p:cNvPr>
          <p:cNvSpPr>
            <a:spLocks noChangeShapeType="1"/>
          </p:cNvSpPr>
          <p:nvPr/>
        </p:nvSpPr>
        <p:spPr bwMode="auto">
          <a:xfrm>
            <a:off x="395288" y="3860800"/>
            <a:ext cx="6913562" cy="0"/>
          </a:xfrm>
          <a:prstGeom prst="line">
            <a:avLst/>
          </a:prstGeom>
          <a:noFill/>
          <a:ln w="222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88076" name="AutoShape 13">
            <a:extLst>
              <a:ext uri="{FF2B5EF4-FFF2-40B4-BE49-F238E27FC236}">
                <a16:creationId xmlns:a16="http://schemas.microsoft.com/office/drawing/2014/main" id="{C2090DAA-0DC4-4079-A192-7F46795391F1}"/>
              </a:ext>
            </a:extLst>
          </p:cNvPr>
          <p:cNvSpPr>
            <a:spLocks/>
          </p:cNvSpPr>
          <p:nvPr/>
        </p:nvSpPr>
        <p:spPr bwMode="auto">
          <a:xfrm>
            <a:off x="7308850" y="4005263"/>
            <a:ext cx="215900" cy="2232025"/>
          </a:xfrm>
          <a:prstGeom prst="rightBracket">
            <a:avLst>
              <a:gd name="adj" fmla="val 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88077" name="AutoShape 14">
            <a:extLst>
              <a:ext uri="{FF2B5EF4-FFF2-40B4-BE49-F238E27FC236}">
                <a16:creationId xmlns:a16="http://schemas.microsoft.com/office/drawing/2014/main" id="{41FDB59E-4FF4-46A7-BA0E-F6D6A98A3D2A}"/>
              </a:ext>
            </a:extLst>
          </p:cNvPr>
          <p:cNvSpPr>
            <a:spLocks/>
          </p:cNvSpPr>
          <p:nvPr/>
        </p:nvSpPr>
        <p:spPr bwMode="auto">
          <a:xfrm>
            <a:off x="7308850" y="1700213"/>
            <a:ext cx="215900" cy="2089150"/>
          </a:xfrm>
          <a:prstGeom prst="rightBracket">
            <a:avLst>
              <a:gd name="adj" fmla="val 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endParaRPr lang="sl-SI" altLang="sl-SI" sz="2800"/>
          </a:p>
        </p:txBody>
      </p:sp>
      <p:sp>
        <p:nvSpPr>
          <p:cNvPr id="88078" name="Text Box 15">
            <a:extLst>
              <a:ext uri="{FF2B5EF4-FFF2-40B4-BE49-F238E27FC236}">
                <a16:creationId xmlns:a16="http://schemas.microsoft.com/office/drawing/2014/main" id="{E67C656B-F9EA-4599-90AC-D53EA0B66237}"/>
              </a:ext>
            </a:extLst>
          </p:cNvPr>
          <p:cNvSpPr txBox="1">
            <a:spLocks noChangeArrowheads="1"/>
          </p:cNvSpPr>
          <p:nvPr/>
        </p:nvSpPr>
        <p:spPr bwMode="auto">
          <a:xfrm>
            <a:off x="7523163" y="2427288"/>
            <a:ext cx="10810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sl-SI" altLang="sl-SI" sz="1800">
                <a:solidFill>
                  <a:schemeClr val="tx2"/>
                </a:solidFill>
              </a:rPr>
              <a:t>višje potrebe</a:t>
            </a:r>
          </a:p>
        </p:txBody>
      </p:sp>
      <p:sp>
        <p:nvSpPr>
          <p:cNvPr id="88079" name="Text Box 16">
            <a:extLst>
              <a:ext uri="{FF2B5EF4-FFF2-40B4-BE49-F238E27FC236}">
                <a16:creationId xmlns:a16="http://schemas.microsoft.com/office/drawing/2014/main" id="{695DD8C6-313D-4EEF-934B-14321B8F7E35}"/>
              </a:ext>
            </a:extLst>
          </p:cNvPr>
          <p:cNvSpPr txBox="1">
            <a:spLocks noChangeArrowheads="1"/>
          </p:cNvSpPr>
          <p:nvPr/>
        </p:nvSpPr>
        <p:spPr bwMode="auto">
          <a:xfrm>
            <a:off x="7720013" y="4673600"/>
            <a:ext cx="1111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sl-SI" altLang="sl-SI" sz="1800">
                <a:solidFill>
                  <a:schemeClr val="tx2"/>
                </a:solidFill>
              </a:rPr>
              <a:t>osnovne </a:t>
            </a:r>
          </a:p>
          <a:p>
            <a:pPr eaLnBrk="1" hangingPunct="1">
              <a:spcBef>
                <a:spcPct val="0"/>
              </a:spcBef>
              <a:buFontTx/>
              <a:buNone/>
            </a:pPr>
            <a:r>
              <a:rPr lang="sl-SI" altLang="sl-SI" sz="1800">
                <a:solidFill>
                  <a:schemeClr val="tx2"/>
                </a:solidFill>
              </a:rPr>
              <a:t>potrebe</a:t>
            </a:r>
          </a:p>
        </p:txBody>
      </p:sp>
      <p:sp>
        <p:nvSpPr>
          <p:cNvPr id="88080" name="Text Box 17">
            <a:extLst>
              <a:ext uri="{FF2B5EF4-FFF2-40B4-BE49-F238E27FC236}">
                <a16:creationId xmlns:a16="http://schemas.microsoft.com/office/drawing/2014/main" id="{CF945B2A-100A-4DEB-9E60-279281148016}"/>
              </a:ext>
            </a:extLst>
          </p:cNvPr>
          <p:cNvSpPr txBox="1">
            <a:spLocks noChangeArrowheads="1"/>
          </p:cNvSpPr>
          <p:nvPr/>
        </p:nvSpPr>
        <p:spPr bwMode="auto">
          <a:xfrm>
            <a:off x="179388" y="188913"/>
            <a:ext cx="18716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sl-SI" altLang="sl-SI" sz="1800"/>
              <a:t>Avtor: Abraham Maslow</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66E5674A-6CC5-451C-8B96-DD45342A456B}"/>
              </a:ext>
            </a:extLst>
          </p:cNvPr>
          <p:cNvSpPr>
            <a:spLocks noGrp="1" noChangeArrowheads="1"/>
          </p:cNvSpPr>
          <p:nvPr>
            <p:ph type="title"/>
          </p:nvPr>
        </p:nvSpPr>
        <p:spPr/>
        <p:txBody>
          <a:bodyPr/>
          <a:lstStyle/>
          <a:p>
            <a:r>
              <a:rPr lang="sl-SI" altLang="sl-SI"/>
              <a:t>Hierarhija potreb</a:t>
            </a:r>
          </a:p>
        </p:txBody>
      </p:sp>
      <p:sp>
        <p:nvSpPr>
          <p:cNvPr id="89091" name="Rectangle 3">
            <a:extLst>
              <a:ext uri="{FF2B5EF4-FFF2-40B4-BE49-F238E27FC236}">
                <a16:creationId xmlns:a16="http://schemas.microsoft.com/office/drawing/2014/main" id="{F736FC48-01A3-4F9E-9EDD-236E9A6E4B35}"/>
              </a:ext>
            </a:extLst>
          </p:cNvPr>
          <p:cNvSpPr>
            <a:spLocks noGrp="1" noChangeArrowheads="1"/>
          </p:cNvSpPr>
          <p:nvPr>
            <p:ph type="body" idx="1"/>
          </p:nvPr>
        </p:nvSpPr>
        <p:spPr/>
        <p:txBody>
          <a:bodyPr/>
          <a:lstStyle/>
          <a:p>
            <a:pPr>
              <a:lnSpc>
                <a:spcPct val="90000"/>
              </a:lnSpc>
            </a:pPr>
            <a:r>
              <a:rPr lang="sl-SI" altLang="sl-SI"/>
              <a:t>Višje potrebe se razvijejo šele, ko so nižje vsaj približno zadovoljene;</a:t>
            </a:r>
          </a:p>
          <a:p>
            <a:pPr>
              <a:lnSpc>
                <a:spcPct val="90000"/>
              </a:lnSpc>
              <a:buFontTx/>
              <a:buNone/>
            </a:pPr>
            <a:r>
              <a:rPr lang="sl-SI" altLang="sl-SI"/>
              <a:t>    </a:t>
            </a:r>
          </a:p>
          <a:p>
            <a:pPr>
              <a:lnSpc>
                <a:spcPct val="90000"/>
              </a:lnSpc>
              <a:buFontTx/>
              <a:buNone/>
            </a:pPr>
            <a:r>
              <a:rPr lang="sl-SI" altLang="sl-SI"/>
              <a:t>                          VENDAR</a:t>
            </a:r>
          </a:p>
          <a:p>
            <a:pPr>
              <a:lnSpc>
                <a:spcPct val="90000"/>
              </a:lnSpc>
            </a:pPr>
            <a:endParaRPr lang="sl-SI" altLang="sl-SI"/>
          </a:p>
          <a:p>
            <a:pPr>
              <a:lnSpc>
                <a:spcPct val="90000"/>
              </a:lnSpc>
            </a:pPr>
            <a:r>
              <a:rPr lang="sl-SI" altLang="sl-SI"/>
              <a:t>Ko so nižje potrebe zadovoljene, nam to ne pomeni veliko, psihološko in osebnostno so za nas pomembnejše višje potrebe</a:t>
            </a:r>
          </a:p>
        </p:txBody>
      </p:sp>
      <p:sp>
        <p:nvSpPr>
          <p:cNvPr id="89092" name="Line 4">
            <a:extLst>
              <a:ext uri="{FF2B5EF4-FFF2-40B4-BE49-F238E27FC236}">
                <a16:creationId xmlns:a16="http://schemas.microsoft.com/office/drawing/2014/main" id="{ED7C6A2C-33BC-406E-8625-4A5A0FA63517}"/>
              </a:ext>
            </a:extLst>
          </p:cNvPr>
          <p:cNvSpPr>
            <a:spLocks noChangeShapeType="1"/>
          </p:cNvSpPr>
          <p:nvPr/>
        </p:nvSpPr>
        <p:spPr bwMode="auto">
          <a:xfrm>
            <a:off x="4284663" y="25654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89093" name="Line 5">
            <a:extLst>
              <a:ext uri="{FF2B5EF4-FFF2-40B4-BE49-F238E27FC236}">
                <a16:creationId xmlns:a16="http://schemas.microsoft.com/office/drawing/2014/main" id="{06FCCFF8-69B4-4E23-A200-644135FF4ABF}"/>
              </a:ext>
            </a:extLst>
          </p:cNvPr>
          <p:cNvSpPr>
            <a:spLocks noChangeShapeType="1"/>
          </p:cNvSpPr>
          <p:nvPr/>
        </p:nvSpPr>
        <p:spPr bwMode="auto">
          <a:xfrm>
            <a:off x="4284663" y="371633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8D1C97B7-8FED-4089-B8F0-1C2F75ABD335}"/>
              </a:ext>
            </a:extLst>
          </p:cNvPr>
          <p:cNvSpPr>
            <a:spLocks noGrp="1" noChangeArrowheads="1"/>
          </p:cNvSpPr>
          <p:nvPr>
            <p:ph type="title"/>
          </p:nvPr>
        </p:nvSpPr>
        <p:spPr/>
        <p:txBody>
          <a:bodyPr/>
          <a:lstStyle/>
          <a:p>
            <a:endParaRPr lang="sl-SI" altLang="sl-SI"/>
          </a:p>
        </p:txBody>
      </p:sp>
      <p:sp>
        <p:nvSpPr>
          <p:cNvPr id="90115" name="Rectangle 3">
            <a:extLst>
              <a:ext uri="{FF2B5EF4-FFF2-40B4-BE49-F238E27FC236}">
                <a16:creationId xmlns:a16="http://schemas.microsoft.com/office/drawing/2014/main" id="{8F78B360-3E4C-4D09-8D29-41D16BEBEB0D}"/>
              </a:ext>
            </a:extLst>
          </p:cNvPr>
          <p:cNvSpPr>
            <a:spLocks noGrp="1" noChangeArrowheads="1"/>
          </p:cNvSpPr>
          <p:nvPr>
            <p:ph type="body" idx="1"/>
          </p:nvPr>
        </p:nvSpPr>
        <p:spPr/>
        <p:txBody>
          <a:bodyPr/>
          <a:lstStyle/>
          <a:p>
            <a:pPr>
              <a:buFontTx/>
              <a:buNone/>
            </a:pPr>
            <a:endParaRPr lang="sl-SI" altLang="sl-SI"/>
          </a:p>
          <a:p>
            <a:pPr>
              <a:buFontTx/>
              <a:buNone/>
            </a:pPr>
            <a:endParaRPr lang="sl-SI" altLang="sl-SI"/>
          </a:p>
          <a:p>
            <a:pPr algn="ctr">
              <a:buFontTx/>
              <a:buNone/>
            </a:pPr>
            <a:r>
              <a:rPr lang="sl-SI" altLang="sl-SI" sz="3600" b="1"/>
              <a:t>OSEBNOST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Ograda številke diapozitiva 5">
            <a:extLst>
              <a:ext uri="{FF2B5EF4-FFF2-40B4-BE49-F238E27FC236}">
                <a16:creationId xmlns:a16="http://schemas.microsoft.com/office/drawing/2014/main" id="{163FC22D-5D4D-43C6-9035-46FC66460E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CD5268C-9E23-4F9B-8211-7E2A41029086}" type="slidenum">
              <a:rPr lang="sl-SI" altLang="sl-SI" sz="1400"/>
              <a:pPr>
                <a:spcBef>
                  <a:spcPct val="0"/>
                </a:spcBef>
                <a:buFontTx/>
                <a:buNone/>
              </a:pPr>
              <a:t>86</a:t>
            </a:fld>
            <a:endParaRPr lang="sl-SI" altLang="sl-SI" sz="1400"/>
          </a:p>
        </p:txBody>
      </p:sp>
      <p:sp>
        <p:nvSpPr>
          <p:cNvPr id="91139" name="Rectangle 2">
            <a:extLst>
              <a:ext uri="{FF2B5EF4-FFF2-40B4-BE49-F238E27FC236}">
                <a16:creationId xmlns:a16="http://schemas.microsoft.com/office/drawing/2014/main" id="{C9FD6980-10A2-48DA-B939-60C71BBE758A}"/>
              </a:ext>
            </a:extLst>
          </p:cNvPr>
          <p:cNvSpPr>
            <a:spLocks noGrp="1" noChangeArrowheads="1"/>
          </p:cNvSpPr>
          <p:nvPr>
            <p:ph type="title"/>
          </p:nvPr>
        </p:nvSpPr>
        <p:spPr/>
        <p:txBody>
          <a:bodyPr/>
          <a:lstStyle/>
          <a:p>
            <a:pPr eaLnBrk="1" hangingPunct="1"/>
            <a:r>
              <a:rPr lang="sl-SI" altLang="sl-SI"/>
              <a:t>Osebnost</a:t>
            </a:r>
          </a:p>
        </p:txBody>
      </p:sp>
      <p:sp>
        <p:nvSpPr>
          <p:cNvPr id="91140" name="Rectangle 3">
            <a:extLst>
              <a:ext uri="{FF2B5EF4-FFF2-40B4-BE49-F238E27FC236}">
                <a16:creationId xmlns:a16="http://schemas.microsoft.com/office/drawing/2014/main" id="{2E5EC34E-DDBF-418C-B902-5648E265EBE5}"/>
              </a:ext>
            </a:extLst>
          </p:cNvPr>
          <p:cNvSpPr>
            <a:spLocks noGrp="1" noChangeArrowheads="1"/>
          </p:cNvSpPr>
          <p:nvPr>
            <p:ph type="body" idx="1"/>
          </p:nvPr>
        </p:nvSpPr>
        <p:spPr/>
        <p:txBody>
          <a:bodyPr/>
          <a:lstStyle/>
          <a:p>
            <a:pPr eaLnBrk="1" hangingPunct="1">
              <a:lnSpc>
                <a:spcPct val="90000"/>
              </a:lnSpc>
            </a:pPr>
            <a:r>
              <a:rPr lang="sl-SI" altLang="sl-SI"/>
              <a:t>Osebnost je celota vedenjskih, telesnih in duševnih značilnosti, po katerih se posameznik razlikuje od drugih – psihofizična celota.</a:t>
            </a:r>
          </a:p>
          <a:p>
            <a:pPr eaLnBrk="1" hangingPunct="1">
              <a:lnSpc>
                <a:spcPct val="90000"/>
              </a:lnSpc>
            </a:pPr>
            <a:r>
              <a:rPr lang="sl-SI" altLang="sl-SI"/>
              <a:t>Ta celota je relativno trajna in dosledna (po dolgem času srečate starega prijatelja – enake kretnje, enak način govora, enake reakcije – imate občutek, da gre za isto osebnost).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Ograda številke diapozitiva 5">
            <a:extLst>
              <a:ext uri="{FF2B5EF4-FFF2-40B4-BE49-F238E27FC236}">
                <a16:creationId xmlns:a16="http://schemas.microsoft.com/office/drawing/2014/main" id="{3E2406F5-7585-4BCA-B77F-A378E1FF45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B09371-8EA0-4012-B827-D3E581B9F090}" type="slidenum">
              <a:rPr lang="sl-SI" altLang="sl-SI" sz="1400"/>
              <a:pPr>
                <a:spcBef>
                  <a:spcPct val="0"/>
                </a:spcBef>
                <a:buFontTx/>
                <a:buNone/>
              </a:pPr>
              <a:t>87</a:t>
            </a:fld>
            <a:endParaRPr lang="sl-SI" altLang="sl-SI" sz="1400"/>
          </a:p>
        </p:txBody>
      </p:sp>
      <p:sp>
        <p:nvSpPr>
          <p:cNvPr id="92163" name="Rectangle 2">
            <a:extLst>
              <a:ext uri="{FF2B5EF4-FFF2-40B4-BE49-F238E27FC236}">
                <a16:creationId xmlns:a16="http://schemas.microsoft.com/office/drawing/2014/main" id="{7702F590-5B26-4A39-8E3A-E20957648FB7}"/>
              </a:ext>
            </a:extLst>
          </p:cNvPr>
          <p:cNvSpPr>
            <a:spLocks noGrp="1" noChangeArrowheads="1"/>
          </p:cNvSpPr>
          <p:nvPr>
            <p:ph type="title"/>
          </p:nvPr>
        </p:nvSpPr>
        <p:spPr/>
        <p:txBody>
          <a:bodyPr/>
          <a:lstStyle/>
          <a:p>
            <a:pPr eaLnBrk="1" hangingPunct="1"/>
            <a:r>
              <a:rPr lang="sl-SI" altLang="sl-SI"/>
              <a:t>Osebnost</a:t>
            </a:r>
          </a:p>
        </p:txBody>
      </p:sp>
      <p:sp>
        <p:nvSpPr>
          <p:cNvPr id="92164" name="Rectangle 3">
            <a:extLst>
              <a:ext uri="{FF2B5EF4-FFF2-40B4-BE49-F238E27FC236}">
                <a16:creationId xmlns:a16="http://schemas.microsoft.com/office/drawing/2014/main" id="{E72A5783-2E6E-424E-8770-13DC28EA087E}"/>
              </a:ext>
            </a:extLst>
          </p:cNvPr>
          <p:cNvSpPr>
            <a:spLocks noGrp="1" noChangeArrowheads="1"/>
          </p:cNvSpPr>
          <p:nvPr>
            <p:ph type="body" idx="1"/>
          </p:nvPr>
        </p:nvSpPr>
        <p:spPr/>
        <p:txBody>
          <a:bodyPr/>
          <a:lstStyle/>
          <a:p>
            <a:pPr eaLnBrk="1" hangingPunct="1">
              <a:lnSpc>
                <a:spcPct val="90000"/>
              </a:lnSpc>
            </a:pPr>
            <a:r>
              <a:rPr lang="sl-SI" altLang="sl-SI"/>
              <a:t>Vsakdo ohranja svoj osebnostni vzorec, tako v zunanjem videzu, še bolj pa v obnašanju in doživljanju.</a:t>
            </a:r>
          </a:p>
          <a:p>
            <a:pPr eaLnBrk="1" hangingPunct="1">
              <a:lnSpc>
                <a:spcPct val="90000"/>
              </a:lnSpc>
            </a:pPr>
            <a:endParaRPr lang="sl-SI" altLang="sl-SI"/>
          </a:p>
          <a:p>
            <a:pPr eaLnBrk="1" hangingPunct="1">
              <a:lnSpc>
                <a:spcPct val="90000"/>
              </a:lnSpc>
            </a:pPr>
            <a:r>
              <a:rPr lang="sl-SI" altLang="sl-SI"/>
              <a:t>Svojo različnost od drugih običajno zelo jasno občutimo, to je naša individualnost.</a:t>
            </a:r>
          </a:p>
          <a:p>
            <a:pPr eaLnBrk="1" hangingPunct="1">
              <a:lnSpc>
                <a:spcPct val="90000"/>
              </a:lnSpc>
            </a:pPr>
            <a:endParaRPr lang="sl-SI" altLang="sl-SI"/>
          </a:p>
          <a:p>
            <a:pPr eaLnBrk="1" hangingPunct="1">
              <a:lnSpc>
                <a:spcPct val="90000"/>
              </a:lnSpc>
            </a:pPr>
            <a:r>
              <a:rPr lang="sl-SI" altLang="sl-SI"/>
              <a:t>Kaj pa enojajčni dvojčki? (Tudi oni čutijo svojo osebnost kot individualno.)</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Ograda številke diapozitiva 5">
            <a:extLst>
              <a:ext uri="{FF2B5EF4-FFF2-40B4-BE49-F238E27FC236}">
                <a16:creationId xmlns:a16="http://schemas.microsoft.com/office/drawing/2014/main" id="{19FBB48E-8B91-4A91-8062-5DF1C01A9C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A439E42-EE41-4ABF-89C5-C2FDAF296676}" type="slidenum">
              <a:rPr lang="sl-SI" altLang="sl-SI" sz="1400"/>
              <a:pPr>
                <a:spcBef>
                  <a:spcPct val="0"/>
                </a:spcBef>
                <a:buFontTx/>
                <a:buNone/>
              </a:pPr>
              <a:t>88</a:t>
            </a:fld>
            <a:endParaRPr lang="sl-SI" altLang="sl-SI" sz="1400"/>
          </a:p>
        </p:txBody>
      </p:sp>
      <p:sp>
        <p:nvSpPr>
          <p:cNvPr id="93187" name="Rectangle 2">
            <a:extLst>
              <a:ext uri="{FF2B5EF4-FFF2-40B4-BE49-F238E27FC236}">
                <a16:creationId xmlns:a16="http://schemas.microsoft.com/office/drawing/2014/main" id="{DC018556-5EA0-4E33-9098-7BE30F174317}"/>
              </a:ext>
            </a:extLst>
          </p:cNvPr>
          <p:cNvSpPr>
            <a:spLocks noGrp="1" noChangeArrowheads="1"/>
          </p:cNvSpPr>
          <p:nvPr>
            <p:ph type="title"/>
          </p:nvPr>
        </p:nvSpPr>
        <p:spPr/>
        <p:txBody>
          <a:bodyPr/>
          <a:lstStyle/>
          <a:p>
            <a:pPr eaLnBrk="1" hangingPunct="1"/>
            <a:r>
              <a:rPr lang="sl-SI" altLang="sl-SI"/>
              <a:t>Samopodoba</a:t>
            </a:r>
          </a:p>
        </p:txBody>
      </p:sp>
      <p:sp>
        <p:nvSpPr>
          <p:cNvPr id="93188" name="Rectangle 3">
            <a:extLst>
              <a:ext uri="{FF2B5EF4-FFF2-40B4-BE49-F238E27FC236}">
                <a16:creationId xmlns:a16="http://schemas.microsoft.com/office/drawing/2014/main" id="{EDCE9345-5F0E-4A46-8F91-DAE03CBC352B}"/>
              </a:ext>
            </a:extLst>
          </p:cNvPr>
          <p:cNvSpPr>
            <a:spLocks noGrp="1" noChangeArrowheads="1"/>
          </p:cNvSpPr>
          <p:nvPr>
            <p:ph type="body" idx="1"/>
          </p:nvPr>
        </p:nvSpPr>
        <p:spPr/>
        <p:txBody>
          <a:bodyPr/>
          <a:lstStyle/>
          <a:p>
            <a:pPr eaLnBrk="1" hangingPunct="1"/>
            <a:r>
              <a:rPr lang="sl-SI" altLang="sl-SI" b="1"/>
              <a:t>Samopodoba </a:t>
            </a:r>
            <a:r>
              <a:rPr lang="sl-SI" altLang="sl-SI"/>
              <a:t>je skupek pojmovanj in predstav, ki jih imamo o sebi. Z drugimi besedami je to posameznikovo doživljanje samega sebe. Tesno je povezana s </a:t>
            </a:r>
            <a:r>
              <a:rPr lang="sl-SI" altLang="sl-SI" b="1"/>
              <a:t>samospoštovanjem - </a:t>
            </a:r>
            <a:r>
              <a:rPr lang="sl-SI" altLang="sl-SI"/>
              <a:t>vrednostno oceno sebe. Samospoštovanje nam pove, koliko smo zadovoljni s seboj, ali se ocenjujemo pozitivno ali negativno, koliko se sprejemamo, takšni kot smo.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Ograda številke diapozitiva 5">
            <a:extLst>
              <a:ext uri="{FF2B5EF4-FFF2-40B4-BE49-F238E27FC236}">
                <a16:creationId xmlns:a16="http://schemas.microsoft.com/office/drawing/2014/main" id="{EE2A4C66-1109-46F1-A9F5-846BB7C0CC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24586DF-5373-4A43-8C80-E3413340884F}" type="slidenum">
              <a:rPr lang="sl-SI" altLang="sl-SI" sz="1400"/>
              <a:pPr>
                <a:spcBef>
                  <a:spcPct val="0"/>
                </a:spcBef>
                <a:buFontTx/>
                <a:buNone/>
              </a:pPr>
              <a:t>89</a:t>
            </a:fld>
            <a:endParaRPr lang="sl-SI" altLang="sl-SI" sz="1400"/>
          </a:p>
        </p:txBody>
      </p:sp>
      <p:sp>
        <p:nvSpPr>
          <p:cNvPr id="94211" name="Rectangle 2">
            <a:extLst>
              <a:ext uri="{FF2B5EF4-FFF2-40B4-BE49-F238E27FC236}">
                <a16:creationId xmlns:a16="http://schemas.microsoft.com/office/drawing/2014/main" id="{A59AC4AB-E76B-4245-9DD5-7E93B65B1F63}"/>
              </a:ext>
            </a:extLst>
          </p:cNvPr>
          <p:cNvSpPr>
            <a:spLocks noGrp="1" noChangeArrowheads="1"/>
          </p:cNvSpPr>
          <p:nvPr>
            <p:ph type="title"/>
          </p:nvPr>
        </p:nvSpPr>
        <p:spPr/>
        <p:txBody>
          <a:bodyPr/>
          <a:lstStyle/>
          <a:p>
            <a:pPr eaLnBrk="1" hangingPunct="1"/>
            <a:r>
              <a:rPr lang="sl-SI" altLang="sl-SI"/>
              <a:t>Oblikovanje samopodobe</a:t>
            </a:r>
          </a:p>
        </p:txBody>
      </p:sp>
      <p:sp>
        <p:nvSpPr>
          <p:cNvPr id="94212" name="Rectangle 3">
            <a:extLst>
              <a:ext uri="{FF2B5EF4-FFF2-40B4-BE49-F238E27FC236}">
                <a16:creationId xmlns:a16="http://schemas.microsoft.com/office/drawing/2014/main" id="{01037E38-EF4B-44AA-BA81-584B9DF9B491}"/>
              </a:ext>
            </a:extLst>
          </p:cNvPr>
          <p:cNvSpPr>
            <a:spLocks noGrp="1" noChangeArrowheads="1"/>
          </p:cNvSpPr>
          <p:nvPr>
            <p:ph type="body" idx="1"/>
          </p:nvPr>
        </p:nvSpPr>
        <p:spPr/>
        <p:txBody>
          <a:bodyPr/>
          <a:lstStyle/>
          <a:p>
            <a:pPr eaLnBrk="1" hangingPunct="1">
              <a:lnSpc>
                <a:spcPct val="90000"/>
              </a:lnSpc>
            </a:pPr>
            <a:endParaRPr lang="sl-SI" altLang="sl-SI" sz="2400"/>
          </a:p>
          <a:p>
            <a:pPr eaLnBrk="1" hangingPunct="1">
              <a:lnSpc>
                <a:spcPct val="90000"/>
              </a:lnSpc>
            </a:pPr>
            <a:r>
              <a:rPr lang="sl-SI" altLang="sl-SI" sz="2800" b="1"/>
              <a:t>lastne izkušnje </a:t>
            </a:r>
            <a:r>
              <a:rPr lang="sl-SI" altLang="sl-SI" sz="2800"/>
              <a:t>s samim seboj in okoljem; </a:t>
            </a:r>
          </a:p>
          <a:p>
            <a:pPr eaLnBrk="1" hangingPunct="1">
              <a:lnSpc>
                <a:spcPct val="90000"/>
              </a:lnSpc>
            </a:pPr>
            <a:endParaRPr lang="sl-SI" altLang="sl-SI" sz="2800"/>
          </a:p>
          <a:p>
            <a:pPr eaLnBrk="1" hangingPunct="1">
              <a:lnSpc>
                <a:spcPct val="90000"/>
              </a:lnSpc>
            </a:pPr>
            <a:r>
              <a:rPr lang="sl-SI" altLang="sl-SI" sz="2800" b="1"/>
              <a:t>odnosi z drugimi </a:t>
            </a:r>
            <a:r>
              <a:rPr lang="sl-SI" altLang="sl-SI" sz="2800"/>
              <a:t>ljudmi in </a:t>
            </a:r>
            <a:r>
              <a:rPr lang="sl-SI" altLang="sl-SI" sz="2800" b="1"/>
              <a:t>njihovo vrednotenje </a:t>
            </a:r>
            <a:r>
              <a:rPr lang="sl-SI" altLang="sl-SI" sz="2800"/>
              <a:t>nas samih. Drugi nam pogosto besedno, še pogosteje pa nebesedno sporočajo, kako nas vrednotijo: nas opazijo, so pozorni do nas, se družijo in pogovarjajo z nami, nam zaupajo, nas sprejemajo, nas imajo radi ali pa ne. </a:t>
            </a:r>
          </a:p>
          <a:p>
            <a:pPr eaLnBrk="1" hangingPunct="1">
              <a:lnSpc>
                <a:spcPct val="90000"/>
              </a:lnSpc>
              <a:buFontTx/>
              <a:buNone/>
            </a:pPr>
            <a:endParaRPr lang="sl-SI" altLang="sl-SI"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grada številke diapozitiva 5">
            <a:extLst>
              <a:ext uri="{FF2B5EF4-FFF2-40B4-BE49-F238E27FC236}">
                <a16:creationId xmlns:a16="http://schemas.microsoft.com/office/drawing/2014/main" id="{394A356D-6E94-46BE-A36B-F68CBEC52E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1F5C096-4A04-4CE5-BAF6-3D9F20FA5D54}" type="slidenum">
              <a:rPr lang="sl-SI" altLang="sl-SI" sz="1400"/>
              <a:pPr>
                <a:spcBef>
                  <a:spcPct val="0"/>
                </a:spcBef>
                <a:buFontTx/>
                <a:buNone/>
              </a:pPr>
              <a:t>9</a:t>
            </a:fld>
            <a:endParaRPr lang="sl-SI" altLang="sl-SI" sz="1400"/>
          </a:p>
        </p:txBody>
      </p:sp>
      <p:sp>
        <p:nvSpPr>
          <p:cNvPr id="12291" name="Rectangle 2">
            <a:extLst>
              <a:ext uri="{FF2B5EF4-FFF2-40B4-BE49-F238E27FC236}">
                <a16:creationId xmlns:a16="http://schemas.microsoft.com/office/drawing/2014/main" id="{34BC9E8D-2EA0-4069-AD0D-F960B03299F2}"/>
              </a:ext>
            </a:extLst>
          </p:cNvPr>
          <p:cNvSpPr>
            <a:spLocks noGrp="1" noChangeArrowheads="1"/>
          </p:cNvSpPr>
          <p:nvPr>
            <p:ph type="title"/>
          </p:nvPr>
        </p:nvSpPr>
        <p:spPr/>
        <p:txBody>
          <a:bodyPr/>
          <a:lstStyle/>
          <a:p>
            <a:pPr eaLnBrk="1" hangingPunct="1"/>
            <a:r>
              <a:rPr lang="sl-SI" altLang="sl-SI"/>
              <a:t>Metode psihologije</a:t>
            </a:r>
          </a:p>
        </p:txBody>
      </p:sp>
      <p:sp>
        <p:nvSpPr>
          <p:cNvPr id="12292" name="Rectangle 3">
            <a:extLst>
              <a:ext uri="{FF2B5EF4-FFF2-40B4-BE49-F238E27FC236}">
                <a16:creationId xmlns:a16="http://schemas.microsoft.com/office/drawing/2014/main" id="{3FFBA885-D597-4797-98A4-566B9B8B0125}"/>
              </a:ext>
            </a:extLst>
          </p:cNvPr>
          <p:cNvSpPr>
            <a:spLocks noGrp="1" noChangeArrowheads="1"/>
          </p:cNvSpPr>
          <p:nvPr>
            <p:ph type="body" idx="1"/>
          </p:nvPr>
        </p:nvSpPr>
        <p:spPr/>
        <p:txBody>
          <a:bodyPr/>
          <a:lstStyle/>
          <a:p>
            <a:pPr eaLnBrk="1" hangingPunct="1">
              <a:buFontTx/>
              <a:buNone/>
            </a:pPr>
            <a:r>
              <a:rPr lang="sl-SI" altLang="sl-SI"/>
              <a:t>Opazovanje:</a:t>
            </a:r>
          </a:p>
          <a:p>
            <a:pPr eaLnBrk="1" hangingPunct="1"/>
            <a:r>
              <a:rPr lang="sl-SI" altLang="sl-SI"/>
              <a:t>Ekstraspekcija (objektivna, zunanje opazovanje, dobimo osnovne informacije o posamezniku), </a:t>
            </a:r>
          </a:p>
          <a:p>
            <a:pPr eaLnBrk="1" hangingPunct="1"/>
            <a:r>
              <a:rPr lang="sl-SI" altLang="sl-SI"/>
              <a:t>Introspekcija (subjektivna; opazovanje lastnih duševnih pojavov); *vsak lahko dela introspekcijo le sam, odvisna je od pogojev (razpoloženje, utrujenost)</a:t>
            </a:r>
          </a:p>
          <a:p>
            <a:pPr eaLnBrk="1" hangingPunct="1"/>
            <a:endParaRPr lang="sl-SI" altLang="sl-SI"/>
          </a:p>
          <a:p>
            <a:pPr eaLnBrk="1" hangingPunct="1"/>
            <a:endParaRPr lang="sl-SI" altLang="sl-SI"/>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4A07BA0E-C652-4FC1-BB3E-76C2D1D7AF78}"/>
              </a:ext>
            </a:extLst>
          </p:cNvPr>
          <p:cNvSpPr>
            <a:spLocks noGrp="1" noChangeArrowheads="1"/>
          </p:cNvSpPr>
          <p:nvPr>
            <p:ph type="title"/>
          </p:nvPr>
        </p:nvSpPr>
        <p:spPr/>
        <p:txBody>
          <a:bodyPr/>
          <a:lstStyle/>
          <a:p>
            <a:endParaRPr lang="sl-SI" altLang="sl-SI"/>
          </a:p>
        </p:txBody>
      </p:sp>
      <p:sp>
        <p:nvSpPr>
          <p:cNvPr id="95235" name="Rectangle 3">
            <a:extLst>
              <a:ext uri="{FF2B5EF4-FFF2-40B4-BE49-F238E27FC236}">
                <a16:creationId xmlns:a16="http://schemas.microsoft.com/office/drawing/2014/main" id="{A20049EE-C5A0-426F-B2AD-E4470EF86085}"/>
              </a:ext>
            </a:extLst>
          </p:cNvPr>
          <p:cNvSpPr>
            <a:spLocks noGrp="1" noChangeArrowheads="1"/>
          </p:cNvSpPr>
          <p:nvPr>
            <p:ph type="body" idx="1"/>
          </p:nvPr>
        </p:nvSpPr>
        <p:spPr/>
        <p:txBody>
          <a:bodyPr/>
          <a:lstStyle/>
          <a:p>
            <a:pPr algn="ctr">
              <a:buFontTx/>
              <a:buNone/>
            </a:pPr>
            <a:endParaRPr lang="sl-SI" altLang="sl-SI" sz="3600" b="1"/>
          </a:p>
          <a:p>
            <a:pPr algn="ctr">
              <a:buFontTx/>
              <a:buNone/>
            </a:pPr>
            <a:r>
              <a:rPr lang="sl-SI" altLang="sl-SI" sz="3600" b="1"/>
              <a:t>ČLOVEK V DRUŽBENEM IN DELOVNEM OKOLJU</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Ograda številke diapozitiva 5">
            <a:extLst>
              <a:ext uri="{FF2B5EF4-FFF2-40B4-BE49-F238E27FC236}">
                <a16:creationId xmlns:a16="http://schemas.microsoft.com/office/drawing/2014/main" id="{EB9BCF8A-52EB-4EB2-861C-DF8462AA9CE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E2F1AF7-710B-4DC3-B507-802E48597DC5}" type="slidenum">
              <a:rPr lang="sl-SI" altLang="sl-SI" sz="1400"/>
              <a:pPr>
                <a:spcBef>
                  <a:spcPct val="0"/>
                </a:spcBef>
                <a:buFontTx/>
                <a:buNone/>
              </a:pPr>
              <a:t>91</a:t>
            </a:fld>
            <a:endParaRPr lang="sl-SI" altLang="sl-SI" sz="1400"/>
          </a:p>
        </p:txBody>
      </p:sp>
      <p:sp>
        <p:nvSpPr>
          <p:cNvPr id="96259" name="Rectangle 2">
            <a:extLst>
              <a:ext uri="{FF2B5EF4-FFF2-40B4-BE49-F238E27FC236}">
                <a16:creationId xmlns:a16="http://schemas.microsoft.com/office/drawing/2014/main" id="{6D6A2563-6CDA-417D-9C13-823269AD2D26}"/>
              </a:ext>
            </a:extLst>
          </p:cNvPr>
          <p:cNvSpPr>
            <a:spLocks noGrp="1" noChangeArrowheads="1"/>
          </p:cNvSpPr>
          <p:nvPr>
            <p:ph type="title"/>
          </p:nvPr>
        </p:nvSpPr>
        <p:spPr/>
        <p:txBody>
          <a:bodyPr/>
          <a:lstStyle/>
          <a:p>
            <a:pPr eaLnBrk="1" hangingPunct="1"/>
            <a:r>
              <a:rPr lang="sl-SI" altLang="sl-SI"/>
              <a:t>Socializacija</a:t>
            </a:r>
          </a:p>
        </p:txBody>
      </p:sp>
      <p:sp>
        <p:nvSpPr>
          <p:cNvPr id="96260" name="Rectangle 3">
            <a:extLst>
              <a:ext uri="{FF2B5EF4-FFF2-40B4-BE49-F238E27FC236}">
                <a16:creationId xmlns:a16="http://schemas.microsoft.com/office/drawing/2014/main" id="{DE51D94F-5C54-4E6D-AFC2-E24C232E6930}"/>
              </a:ext>
            </a:extLst>
          </p:cNvPr>
          <p:cNvSpPr>
            <a:spLocks noGrp="1" noChangeArrowheads="1"/>
          </p:cNvSpPr>
          <p:nvPr>
            <p:ph type="body" idx="1"/>
          </p:nvPr>
        </p:nvSpPr>
        <p:spPr/>
        <p:txBody>
          <a:bodyPr/>
          <a:lstStyle/>
          <a:p>
            <a:pPr eaLnBrk="1" hangingPunct="1">
              <a:lnSpc>
                <a:spcPct val="90000"/>
              </a:lnSpc>
            </a:pPr>
            <a:r>
              <a:rPr lang="sl-SI" altLang="sl-SI"/>
              <a:t>Proces, ki teče vse življenje in prek katerega se posameznikovi vedenjski vzorci, vrednote, standardi, veščine, stališča, motivi izoblikujejo v skladu s tistimi, ki so zaželeni v določenem socialnem okolju.</a:t>
            </a:r>
          </a:p>
          <a:p>
            <a:pPr eaLnBrk="1" hangingPunct="1">
              <a:lnSpc>
                <a:spcPct val="90000"/>
              </a:lnSpc>
            </a:pPr>
            <a:r>
              <a:rPr lang="sl-SI" altLang="sl-SI"/>
              <a:t>Proces sprejemanja in prevzemanja različnih vedenjskih vzorcev tiste socialne skupine, v kateri posameznik živi.</a:t>
            </a:r>
          </a:p>
          <a:p>
            <a:pPr eaLnBrk="1" hangingPunct="1">
              <a:lnSpc>
                <a:spcPct val="90000"/>
              </a:lnSpc>
            </a:pPr>
            <a:endParaRPr lang="sl-SI" altLang="sl-SI"/>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Ograda številke diapozitiva 5">
            <a:extLst>
              <a:ext uri="{FF2B5EF4-FFF2-40B4-BE49-F238E27FC236}">
                <a16:creationId xmlns:a16="http://schemas.microsoft.com/office/drawing/2014/main" id="{B56D20EB-8B7D-4061-8669-97B566C3526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64E07F8-BFDF-475C-9EE3-E44F6F02D98C}" type="slidenum">
              <a:rPr lang="sl-SI" altLang="sl-SI" sz="1400"/>
              <a:pPr>
                <a:spcBef>
                  <a:spcPct val="0"/>
                </a:spcBef>
                <a:buFontTx/>
                <a:buNone/>
              </a:pPr>
              <a:t>92</a:t>
            </a:fld>
            <a:endParaRPr lang="sl-SI" altLang="sl-SI" sz="1400"/>
          </a:p>
        </p:txBody>
      </p:sp>
      <p:sp>
        <p:nvSpPr>
          <p:cNvPr id="97283" name="Rectangle 2">
            <a:extLst>
              <a:ext uri="{FF2B5EF4-FFF2-40B4-BE49-F238E27FC236}">
                <a16:creationId xmlns:a16="http://schemas.microsoft.com/office/drawing/2014/main" id="{3A756D26-09ED-4299-96D1-01F326C17A1E}"/>
              </a:ext>
            </a:extLst>
          </p:cNvPr>
          <p:cNvSpPr>
            <a:spLocks noGrp="1" noChangeArrowheads="1"/>
          </p:cNvSpPr>
          <p:nvPr>
            <p:ph type="title"/>
          </p:nvPr>
        </p:nvSpPr>
        <p:spPr/>
        <p:txBody>
          <a:bodyPr/>
          <a:lstStyle/>
          <a:p>
            <a:pPr eaLnBrk="1" hangingPunct="1"/>
            <a:r>
              <a:rPr lang="sl-SI" altLang="sl-SI"/>
              <a:t>Socializacija</a:t>
            </a:r>
          </a:p>
        </p:txBody>
      </p:sp>
      <p:sp>
        <p:nvSpPr>
          <p:cNvPr id="97284" name="Rectangle 3">
            <a:extLst>
              <a:ext uri="{FF2B5EF4-FFF2-40B4-BE49-F238E27FC236}">
                <a16:creationId xmlns:a16="http://schemas.microsoft.com/office/drawing/2014/main" id="{BF7BDE74-57B4-403E-9692-29775202E59B}"/>
              </a:ext>
            </a:extLst>
          </p:cNvPr>
          <p:cNvSpPr>
            <a:spLocks noGrp="1" noChangeArrowheads="1"/>
          </p:cNvSpPr>
          <p:nvPr>
            <p:ph type="body" idx="1"/>
          </p:nvPr>
        </p:nvSpPr>
        <p:spPr/>
        <p:txBody>
          <a:bodyPr/>
          <a:lstStyle/>
          <a:p>
            <a:pPr eaLnBrk="1" hangingPunct="1"/>
            <a:r>
              <a:rPr lang="sl-SI" altLang="sl-SI"/>
              <a:t>Vedenjski vzorci v ožjih skupinah (npr. vloga, ki jo ima otrok v svoji družini);</a:t>
            </a:r>
          </a:p>
          <a:p>
            <a:pPr eaLnBrk="1" hangingPunct="1"/>
            <a:r>
              <a:rPr lang="sl-SI" altLang="sl-SI"/>
              <a:t>Vedenjski vzorci v širših skupinah (kultura);</a:t>
            </a:r>
          </a:p>
          <a:p>
            <a:pPr eaLnBrk="1" hangingPunct="1"/>
            <a:r>
              <a:rPr lang="sl-SI" altLang="sl-SI"/>
              <a:t>Vedenjski vzorci, ki veljajo v družbi kot celoti (npr. ne ubijaj, skrbi za otroke)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Ograda številke diapozitiva 5">
            <a:extLst>
              <a:ext uri="{FF2B5EF4-FFF2-40B4-BE49-F238E27FC236}">
                <a16:creationId xmlns:a16="http://schemas.microsoft.com/office/drawing/2014/main" id="{09B5C594-7BD2-4F2C-99FD-794FA6D3D0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5F43EFA-1410-4E33-BD95-D59C3F6614DF}" type="slidenum">
              <a:rPr lang="sl-SI" altLang="sl-SI" sz="1400"/>
              <a:pPr>
                <a:spcBef>
                  <a:spcPct val="0"/>
                </a:spcBef>
                <a:buFontTx/>
                <a:buNone/>
              </a:pPr>
              <a:t>93</a:t>
            </a:fld>
            <a:endParaRPr lang="sl-SI" altLang="sl-SI" sz="1400"/>
          </a:p>
        </p:txBody>
      </p:sp>
      <p:sp>
        <p:nvSpPr>
          <p:cNvPr id="98307" name="Rectangle 2">
            <a:extLst>
              <a:ext uri="{FF2B5EF4-FFF2-40B4-BE49-F238E27FC236}">
                <a16:creationId xmlns:a16="http://schemas.microsoft.com/office/drawing/2014/main" id="{66C38960-D9CA-4F5F-A917-7EACB72D5F0E}"/>
              </a:ext>
            </a:extLst>
          </p:cNvPr>
          <p:cNvSpPr>
            <a:spLocks noGrp="1" noChangeArrowheads="1"/>
          </p:cNvSpPr>
          <p:nvPr>
            <p:ph type="title"/>
          </p:nvPr>
        </p:nvSpPr>
        <p:spPr/>
        <p:txBody>
          <a:bodyPr/>
          <a:lstStyle/>
          <a:p>
            <a:pPr eaLnBrk="1" hangingPunct="1"/>
            <a:r>
              <a:rPr lang="sl-SI" altLang="sl-SI"/>
              <a:t>Socializacija</a:t>
            </a:r>
          </a:p>
        </p:txBody>
      </p:sp>
      <p:sp>
        <p:nvSpPr>
          <p:cNvPr id="98308" name="Rectangle 3">
            <a:extLst>
              <a:ext uri="{FF2B5EF4-FFF2-40B4-BE49-F238E27FC236}">
                <a16:creationId xmlns:a16="http://schemas.microsoft.com/office/drawing/2014/main" id="{0CC5419E-A9BC-4659-ABE4-8C5C5B8CE170}"/>
              </a:ext>
            </a:extLst>
          </p:cNvPr>
          <p:cNvSpPr>
            <a:spLocks noGrp="1" noChangeArrowheads="1"/>
          </p:cNvSpPr>
          <p:nvPr>
            <p:ph type="body" idx="1"/>
          </p:nvPr>
        </p:nvSpPr>
        <p:spPr/>
        <p:txBody>
          <a:bodyPr/>
          <a:lstStyle/>
          <a:p>
            <a:pPr eaLnBrk="1" hangingPunct="1"/>
            <a:r>
              <a:rPr lang="sl-SI" altLang="sl-SI"/>
              <a:t>Posameznik se v svojem razvoju prilagaja družbenim zahtevam – vedenje, ki ga družina in družba ne odobrava, ga prepoveduje in tabuira, postopoma opušča…</a:t>
            </a:r>
          </a:p>
          <a:p>
            <a:pPr eaLnBrk="1" hangingPunct="1"/>
            <a:r>
              <a:rPr lang="sl-SI" altLang="sl-SI"/>
              <a:t>Postopoma prevzema, preizkuša in oblikuje pa tisto vedenje, ki je socialno zaželeno in spodbujano…</a:t>
            </a:r>
          </a:p>
          <a:p>
            <a:pPr eaLnBrk="1" hangingPunct="1"/>
            <a:endParaRPr lang="sl-SI" altLang="sl-SI"/>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Ograda številke diapozitiva 5">
            <a:extLst>
              <a:ext uri="{FF2B5EF4-FFF2-40B4-BE49-F238E27FC236}">
                <a16:creationId xmlns:a16="http://schemas.microsoft.com/office/drawing/2014/main" id="{97DDF7BF-2E6D-4DD7-8E52-8B60F851D40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9E40A6D-3CB7-4F7C-ACB2-680D6587AEB2}" type="slidenum">
              <a:rPr lang="sl-SI" altLang="sl-SI" sz="1400"/>
              <a:pPr>
                <a:spcBef>
                  <a:spcPct val="0"/>
                </a:spcBef>
                <a:buFontTx/>
                <a:buNone/>
              </a:pPr>
              <a:t>94</a:t>
            </a:fld>
            <a:endParaRPr lang="sl-SI" altLang="sl-SI" sz="1400"/>
          </a:p>
        </p:txBody>
      </p:sp>
      <p:sp>
        <p:nvSpPr>
          <p:cNvPr id="99331" name="Rectangle 2">
            <a:extLst>
              <a:ext uri="{FF2B5EF4-FFF2-40B4-BE49-F238E27FC236}">
                <a16:creationId xmlns:a16="http://schemas.microsoft.com/office/drawing/2014/main" id="{29B7F946-9B99-4D8B-BC75-43D323F31B91}"/>
              </a:ext>
            </a:extLst>
          </p:cNvPr>
          <p:cNvSpPr>
            <a:spLocks noGrp="1" noChangeArrowheads="1"/>
          </p:cNvSpPr>
          <p:nvPr>
            <p:ph type="title"/>
          </p:nvPr>
        </p:nvSpPr>
        <p:spPr/>
        <p:txBody>
          <a:bodyPr/>
          <a:lstStyle/>
          <a:p>
            <a:pPr eaLnBrk="1" hangingPunct="1"/>
            <a:r>
              <a:rPr lang="sl-SI" altLang="sl-SI"/>
              <a:t>Primarna socializacija</a:t>
            </a:r>
          </a:p>
        </p:txBody>
      </p:sp>
      <p:sp>
        <p:nvSpPr>
          <p:cNvPr id="99332" name="Rectangle 3">
            <a:extLst>
              <a:ext uri="{FF2B5EF4-FFF2-40B4-BE49-F238E27FC236}">
                <a16:creationId xmlns:a16="http://schemas.microsoft.com/office/drawing/2014/main" id="{FF1FAAE8-607D-45A5-A606-12FE29CEFFB7}"/>
              </a:ext>
            </a:extLst>
          </p:cNvPr>
          <p:cNvSpPr>
            <a:spLocks noGrp="1" noChangeArrowheads="1"/>
          </p:cNvSpPr>
          <p:nvPr>
            <p:ph type="body" idx="1"/>
          </p:nvPr>
        </p:nvSpPr>
        <p:spPr/>
        <p:txBody>
          <a:bodyPr/>
          <a:lstStyle/>
          <a:p>
            <a:pPr eaLnBrk="1" hangingPunct="1"/>
            <a:r>
              <a:rPr lang="sl-SI" altLang="sl-SI"/>
              <a:t>Začne se takoj po rojstvu in poteka v okviru posameznikove družine;</a:t>
            </a:r>
          </a:p>
          <a:p>
            <a:pPr eaLnBrk="1" hangingPunct="1"/>
            <a:r>
              <a:rPr lang="sl-SI" altLang="sl-SI"/>
              <a:t>V tem obdobju se oblikujejo osnove duševne funkcije, npr. zaznave, psihomotorične spretnosti, govor, temeljna znanja, socialne emocije,…</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Ograda številke diapozitiva 5">
            <a:extLst>
              <a:ext uri="{FF2B5EF4-FFF2-40B4-BE49-F238E27FC236}">
                <a16:creationId xmlns:a16="http://schemas.microsoft.com/office/drawing/2014/main" id="{69E280B2-BC75-478C-96FE-D558FC9B862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6F0F8F0-B8C8-4D55-8BA1-448C93C4D943}" type="slidenum">
              <a:rPr lang="sl-SI" altLang="sl-SI" sz="1400"/>
              <a:pPr>
                <a:spcBef>
                  <a:spcPct val="0"/>
                </a:spcBef>
                <a:buFontTx/>
                <a:buNone/>
              </a:pPr>
              <a:t>95</a:t>
            </a:fld>
            <a:endParaRPr lang="sl-SI" altLang="sl-SI" sz="1400"/>
          </a:p>
        </p:txBody>
      </p:sp>
      <p:sp>
        <p:nvSpPr>
          <p:cNvPr id="100355" name="Rectangle 2">
            <a:extLst>
              <a:ext uri="{FF2B5EF4-FFF2-40B4-BE49-F238E27FC236}">
                <a16:creationId xmlns:a16="http://schemas.microsoft.com/office/drawing/2014/main" id="{B60C2410-4143-4FF3-9577-1297409F02F9}"/>
              </a:ext>
            </a:extLst>
          </p:cNvPr>
          <p:cNvSpPr>
            <a:spLocks noGrp="1" noChangeArrowheads="1"/>
          </p:cNvSpPr>
          <p:nvPr>
            <p:ph type="title"/>
          </p:nvPr>
        </p:nvSpPr>
        <p:spPr/>
        <p:txBody>
          <a:bodyPr/>
          <a:lstStyle/>
          <a:p>
            <a:pPr eaLnBrk="1" hangingPunct="1"/>
            <a:r>
              <a:rPr lang="sl-SI" altLang="sl-SI"/>
              <a:t>Sekundarna socializacija</a:t>
            </a:r>
          </a:p>
        </p:txBody>
      </p:sp>
      <p:sp>
        <p:nvSpPr>
          <p:cNvPr id="100356" name="Rectangle 3">
            <a:extLst>
              <a:ext uri="{FF2B5EF4-FFF2-40B4-BE49-F238E27FC236}">
                <a16:creationId xmlns:a16="http://schemas.microsoft.com/office/drawing/2014/main" id="{A612E8CD-BABB-4494-967E-23B4500349BD}"/>
              </a:ext>
            </a:extLst>
          </p:cNvPr>
          <p:cNvSpPr>
            <a:spLocks noGrp="1" noChangeArrowheads="1"/>
          </p:cNvSpPr>
          <p:nvPr>
            <p:ph type="body" idx="1"/>
          </p:nvPr>
        </p:nvSpPr>
        <p:spPr/>
        <p:txBody>
          <a:bodyPr/>
          <a:lstStyle/>
          <a:p>
            <a:pPr eaLnBrk="1" hangingPunct="1"/>
            <a:r>
              <a:rPr lang="sl-SI" altLang="sl-SI"/>
              <a:t>Začetek običajno opredelimo z vstopom v vrtec ali šolo, ko poleg ožje družine postanejo pomembni tudi drugi posamezniki;</a:t>
            </a:r>
          </a:p>
          <a:p>
            <a:pPr eaLnBrk="1" hangingPunct="1"/>
            <a:r>
              <a:rPr lang="sl-SI" altLang="sl-SI"/>
              <a:t>Zlasti v obdobju adolescence imajo običajno večji vpliv na posameznika kot družina njegovi najožji prijatelji (klapa)</a:t>
            </a:r>
          </a:p>
          <a:p>
            <a:pPr eaLnBrk="1" hangingPunct="1"/>
            <a:endParaRPr lang="sl-SI" altLang="sl-SI"/>
          </a:p>
          <a:p>
            <a:pPr eaLnBrk="1" hangingPunct="1"/>
            <a:endParaRPr lang="sl-SI" altLang="sl-SI"/>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Ograda številke diapozitiva 5">
            <a:extLst>
              <a:ext uri="{FF2B5EF4-FFF2-40B4-BE49-F238E27FC236}">
                <a16:creationId xmlns:a16="http://schemas.microsoft.com/office/drawing/2014/main" id="{87E9FEF4-83EA-4F33-91E5-F68700F253A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6D4481A-F54D-4D85-B484-C564F4206BD1}" type="slidenum">
              <a:rPr lang="sl-SI" altLang="sl-SI" sz="1400"/>
              <a:pPr>
                <a:spcBef>
                  <a:spcPct val="0"/>
                </a:spcBef>
                <a:buFontTx/>
                <a:buNone/>
              </a:pPr>
              <a:t>96</a:t>
            </a:fld>
            <a:endParaRPr lang="sl-SI" altLang="sl-SI" sz="1400"/>
          </a:p>
        </p:txBody>
      </p:sp>
      <p:sp>
        <p:nvSpPr>
          <p:cNvPr id="101379" name="Rectangle 2">
            <a:extLst>
              <a:ext uri="{FF2B5EF4-FFF2-40B4-BE49-F238E27FC236}">
                <a16:creationId xmlns:a16="http://schemas.microsoft.com/office/drawing/2014/main" id="{91DC6838-BE2A-42A5-921E-1112A9A0F080}"/>
              </a:ext>
            </a:extLst>
          </p:cNvPr>
          <p:cNvSpPr>
            <a:spLocks noGrp="1" noChangeArrowheads="1"/>
          </p:cNvSpPr>
          <p:nvPr>
            <p:ph type="title"/>
          </p:nvPr>
        </p:nvSpPr>
        <p:spPr/>
        <p:txBody>
          <a:bodyPr/>
          <a:lstStyle/>
          <a:p>
            <a:pPr eaLnBrk="1" hangingPunct="1"/>
            <a:r>
              <a:rPr lang="sl-SI" altLang="sl-SI"/>
              <a:t>Šola – dejavnik socializacije</a:t>
            </a:r>
          </a:p>
        </p:txBody>
      </p:sp>
      <p:sp>
        <p:nvSpPr>
          <p:cNvPr id="101380" name="Rectangle 3">
            <a:extLst>
              <a:ext uri="{FF2B5EF4-FFF2-40B4-BE49-F238E27FC236}">
                <a16:creationId xmlns:a16="http://schemas.microsoft.com/office/drawing/2014/main" id="{BB069B6D-6E3C-4560-A7B9-D56DEE726E6A}"/>
              </a:ext>
            </a:extLst>
          </p:cNvPr>
          <p:cNvSpPr>
            <a:spLocks noGrp="1" noChangeArrowheads="1"/>
          </p:cNvSpPr>
          <p:nvPr>
            <p:ph type="body" idx="1"/>
          </p:nvPr>
        </p:nvSpPr>
        <p:spPr/>
        <p:txBody>
          <a:bodyPr/>
          <a:lstStyle/>
          <a:p>
            <a:pPr eaLnBrk="1" hangingPunct="1"/>
            <a:r>
              <a:rPr lang="sl-SI" altLang="sl-SI"/>
              <a:t>V ospredju je kognitivni razvoj, spodbujanje primerjanja, tekmovanja, uveljavljanja…</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Ograda številke diapozitiva 5">
            <a:extLst>
              <a:ext uri="{FF2B5EF4-FFF2-40B4-BE49-F238E27FC236}">
                <a16:creationId xmlns:a16="http://schemas.microsoft.com/office/drawing/2014/main" id="{27291D75-1ED2-4858-B1B5-C9D361C903B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B5F983D-B109-4A7C-A57C-04FBB0C8EDE7}" type="slidenum">
              <a:rPr lang="sl-SI" altLang="sl-SI" sz="1400"/>
              <a:pPr>
                <a:spcBef>
                  <a:spcPct val="0"/>
                </a:spcBef>
                <a:buFontTx/>
                <a:buNone/>
              </a:pPr>
              <a:t>97</a:t>
            </a:fld>
            <a:endParaRPr lang="sl-SI" altLang="sl-SI" sz="1400"/>
          </a:p>
        </p:txBody>
      </p:sp>
      <p:sp>
        <p:nvSpPr>
          <p:cNvPr id="102403" name="Rectangle 2">
            <a:extLst>
              <a:ext uri="{FF2B5EF4-FFF2-40B4-BE49-F238E27FC236}">
                <a16:creationId xmlns:a16="http://schemas.microsoft.com/office/drawing/2014/main" id="{63232E6F-E506-4EA6-ADA8-4302949A2262}"/>
              </a:ext>
            </a:extLst>
          </p:cNvPr>
          <p:cNvSpPr>
            <a:spLocks noGrp="1" noChangeArrowheads="1"/>
          </p:cNvSpPr>
          <p:nvPr>
            <p:ph type="title"/>
          </p:nvPr>
        </p:nvSpPr>
        <p:spPr/>
        <p:txBody>
          <a:bodyPr/>
          <a:lstStyle/>
          <a:p>
            <a:pPr eaLnBrk="1" hangingPunct="1"/>
            <a:r>
              <a:rPr lang="sl-SI" altLang="sl-SI"/>
              <a:t>Družina</a:t>
            </a:r>
          </a:p>
        </p:txBody>
      </p:sp>
      <p:sp>
        <p:nvSpPr>
          <p:cNvPr id="102404" name="Rectangle 3">
            <a:extLst>
              <a:ext uri="{FF2B5EF4-FFF2-40B4-BE49-F238E27FC236}">
                <a16:creationId xmlns:a16="http://schemas.microsoft.com/office/drawing/2014/main" id="{50702F73-704E-4560-8279-225DF1B2420E}"/>
              </a:ext>
            </a:extLst>
          </p:cNvPr>
          <p:cNvSpPr>
            <a:spLocks noGrp="1" noChangeArrowheads="1"/>
          </p:cNvSpPr>
          <p:nvPr>
            <p:ph type="body" idx="1"/>
          </p:nvPr>
        </p:nvSpPr>
        <p:spPr/>
        <p:txBody>
          <a:bodyPr/>
          <a:lstStyle/>
          <a:p>
            <a:pPr eaLnBrk="1" hangingPunct="1">
              <a:lnSpc>
                <a:spcPct val="90000"/>
              </a:lnSpc>
            </a:pPr>
            <a:r>
              <a:rPr lang="sl-SI" altLang="sl-SI"/>
              <a:t>Družina je skupina ljudi, ki so sorodstveno povezani;</a:t>
            </a:r>
          </a:p>
          <a:p>
            <a:pPr eaLnBrk="1" hangingPunct="1">
              <a:lnSpc>
                <a:spcPct val="90000"/>
              </a:lnSpc>
            </a:pPr>
            <a:r>
              <a:rPr lang="sl-SI" altLang="sl-SI"/>
              <a:t>Družina je naša najpomembnejša skupina, saj nas tisto, kar se zgodi v družini (dogodki, odnosi, čustva,…), trajno zaznamuje		v sebi zato nosimo smernice, kako ravnati, komunicirati, čustvovati (ponotranjena družinska sporočila)		referenčni okvir</a:t>
            </a:r>
          </a:p>
        </p:txBody>
      </p:sp>
      <p:sp>
        <p:nvSpPr>
          <p:cNvPr id="102405" name="Line 4">
            <a:extLst>
              <a:ext uri="{FF2B5EF4-FFF2-40B4-BE49-F238E27FC236}">
                <a16:creationId xmlns:a16="http://schemas.microsoft.com/office/drawing/2014/main" id="{8955BCE2-22D1-49FB-8425-574E4F51FC2E}"/>
              </a:ext>
            </a:extLst>
          </p:cNvPr>
          <p:cNvSpPr>
            <a:spLocks noChangeShapeType="1"/>
          </p:cNvSpPr>
          <p:nvPr/>
        </p:nvSpPr>
        <p:spPr bwMode="auto">
          <a:xfrm>
            <a:off x="2987675" y="4149725"/>
            <a:ext cx="11525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
        <p:nvSpPr>
          <p:cNvPr id="102406" name="Line 5">
            <a:extLst>
              <a:ext uri="{FF2B5EF4-FFF2-40B4-BE49-F238E27FC236}">
                <a16:creationId xmlns:a16="http://schemas.microsoft.com/office/drawing/2014/main" id="{5D006904-E345-45B3-95C5-00FA5F003B0C}"/>
              </a:ext>
            </a:extLst>
          </p:cNvPr>
          <p:cNvSpPr>
            <a:spLocks noChangeShapeType="1"/>
          </p:cNvSpPr>
          <p:nvPr/>
        </p:nvSpPr>
        <p:spPr bwMode="auto">
          <a:xfrm>
            <a:off x="2700338" y="5516563"/>
            <a:ext cx="13668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sl-SI"/>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Ograda številke diapozitiva 5">
            <a:extLst>
              <a:ext uri="{FF2B5EF4-FFF2-40B4-BE49-F238E27FC236}">
                <a16:creationId xmlns:a16="http://schemas.microsoft.com/office/drawing/2014/main" id="{21F82456-C4C1-41EB-9143-FAD17F5EF9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6199984-3EA9-4398-AE57-AC150EF8BC19}" type="slidenum">
              <a:rPr lang="sl-SI" altLang="sl-SI" sz="1400"/>
              <a:pPr>
                <a:spcBef>
                  <a:spcPct val="0"/>
                </a:spcBef>
                <a:buFontTx/>
                <a:buNone/>
              </a:pPr>
              <a:t>98</a:t>
            </a:fld>
            <a:endParaRPr lang="sl-SI" altLang="sl-SI" sz="1400"/>
          </a:p>
        </p:txBody>
      </p:sp>
      <p:sp>
        <p:nvSpPr>
          <p:cNvPr id="103427" name="Rectangle 2">
            <a:extLst>
              <a:ext uri="{FF2B5EF4-FFF2-40B4-BE49-F238E27FC236}">
                <a16:creationId xmlns:a16="http://schemas.microsoft.com/office/drawing/2014/main" id="{98203AE1-8C42-4F46-ADCB-7397989D9644}"/>
              </a:ext>
            </a:extLst>
          </p:cNvPr>
          <p:cNvSpPr>
            <a:spLocks noGrp="1" noChangeArrowheads="1"/>
          </p:cNvSpPr>
          <p:nvPr>
            <p:ph type="title"/>
          </p:nvPr>
        </p:nvSpPr>
        <p:spPr/>
        <p:txBody>
          <a:bodyPr/>
          <a:lstStyle/>
          <a:p>
            <a:pPr eaLnBrk="1" hangingPunct="1"/>
            <a:r>
              <a:rPr lang="sl-SI" altLang="sl-SI"/>
              <a:t>Formalne in neformalne skupine</a:t>
            </a:r>
          </a:p>
        </p:txBody>
      </p:sp>
      <p:sp>
        <p:nvSpPr>
          <p:cNvPr id="103428" name="Rectangle 3">
            <a:extLst>
              <a:ext uri="{FF2B5EF4-FFF2-40B4-BE49-F238E27FC236}">
                <a16:creationId xmlns:a16="http://schemas.microsoft.com/office/drawing/2014/main" id="{55295648-28A5-42FA-8730-AEDE5ED0138A}"/>
              </a:ext>
            </a:extLst>
          </p:cNvPr>
          <p:cNvSpPr>
            <a:spLocks noGrp="1" noChangeArrowheads="1"/>
          </p:cNvSpPr>
          <p:nvPr>
            <p:ph type="body" idx="1"/>
          </p:nvPr>
        </p:nvSpPr>
        <p:spPr/>
        <p:txBody>
          <a:bodyPr/>
          <a:lstStyle/>
          <a:p>
            <a:pPr eaLnBrk="1" hangingPunct="1">
              <a:lnSpc>
                <a:spcPct val="90000"/>
              </a:lnSpc>
            </a:pPr>
            <a:r>
              <a:rPr lang="sl-SI" altLang="sl-SI"/>
              <a:t>Formalne skupine se ravnajo po pravilih, ki določajo sestav skupine, vloge njenih članov, način sporazumevanja in norme vedenja, zato so relativno stabilne (npr. vojska) </a:t>
            </a:r>
          </a:p>
          <a:p>
            <a:pPr eaLnBrk="1" hangingPunct="1">
              <a:lnSpc>
                <a:spcPct val="90000"/>
              </a:lnSpc>
            </a:pPr>
            <a:r>
              <a:rPr lang="sl-SI" altLang="sl-SI"/>
              <a:t>Neformalne skupine pa se oblikujejo spontano in nimajo predpisanih pravil, bolj so odvisne od osebnostnih značilnosti njihovih članov (prijateljska klapa)</a:t>
            </a:r>
          </a:p>
          <a:p>
            <a:pPr eaLnBrk="1" hangingPunct="1">
              <a:lnSpc>
                <a:spcPct val="90000"/>
              </a:lnSpc>
            </a:pPr>
            <a:endParaRPr lang="sl-SI" altLang="sl-SI"/>
          </a:p>
          <a:p>
            <a:pPr eaLnBrk="1" hangingPunct="1">
              <a:lnSpc>
                <a:spcPct val="90000"/>
              </a:lnSpc>
            </a:pPr>
            <a:endParaRPr lang="sl-SI" altLang="sl-SI"/>
          </a:p>
          <a:p>
            <a:pPr eaLnBrk="1" hangingPunct="1">
              <a:lnSpc>
                <a:spcPct val="90000"/>
              </a:lnSpc>
            </a:pPr>
            <a:endParaRPr lang="sl-SI" altLang="sl-SI"/>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Ograda številke diapozitiva 5">
            <a:extLst>
              <a:ext uri="{FF2B5EF4-FFF2-40B4-BE49-F238E27FC236}">
                <a16:creationId xmlns:a16="http://schemas.microsoft.com/office/drawing/2014/main" id="{AB63F80C-3F0D-4FCB-9079-2511A101DD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4778594-B42D-46CA-B221-35E80A68DF83}" type="slidenum">
              <a:rPr lang="sl-SI" altLang="sl-SI" sz="1400"/>
              <a:pPr>
                <a:spcBef>
                  <a:spcPct val="0"/>
                </a:spcBef>
                <a:buFontTx/>
                <a:buNone/>
              </a:pPr>
              <a:t>99</a:t>
            </a:fld>
            <a:endParaRPr lang="sl-SI" altLang="sl-SI" sz="1400"/>
          </a:p>
        </p:txBody>
      </p:sp>
      <p:sp>
        <p:nvSpPr>
          <p:cNvPr id="104451" name="Rectangle 2">
            <a:extLst>
              <a:ext uri="{FF2B5EF4-FFF2-40B4-BE49-F238E27FC236}">
                <a16:creationId xmlns:a16="http://schemas.microsoft.com/office/drawing/2014/main" id="{473EA797-79B9-4850-8B89-A5561B88DFF8}"/>
              </a:ext>
            </a:extLst>
          </p:cNvPr>
          <p:cNvSpPr>
            <a:spLocks noGrp="1" noChangeArrowheads="1"/>
          </p:cNvSpPr>
          <p:nvPr>
            <p:ph type="title"/>
          </p:nvPr>
        </p:nvSpPr>
        <p:spPr/>
        <p:txBody>
          <a:bodyPr/>
          <a:lstStyle/>
          <a:p>
            <a:pPr eaLnBrk="1" hangingPunct="1"/>
            <a:r>
              <a:rPr lang="sl-SI" altLang="sl-SI"/>
              <a:t>Konformizem in nekonformizem</a:t>
            </a:r>
          </a:p>
        </p:txBody>
      </p:sp>
      <p:sp>
        <p:nvSpPr>
          <p:cNvPr id="104452" name="Rectangle 3">
            <a:extLst>
              <a:ext uri="{FF2B5EF4-FFF2-40B4-BE49-F238E27FC236}">
                <a16:creationId xmlns:a16="http://schemas.microsoft.com/office/drawing/2014/main" id="{AA7CE805-B964-4800-B80C-8C394B011886}"/>
              </a:ext>
            </a:extLst>
          </p:cNvPr>
          <p:cNvSpPr>
            <a:spLocks noGrp="1" noChangeArrowheads="1"/>
          </p:cNvSpPr>
          <p:nvPr>
            <p:ph type="body" idx="1"/>
          </p:nvPr>
        </p:nvSpPr>
        <p:spPr/>
        <p:txBody>
          <a:bodyPr/>
          <a:lstStyle/>
          <a:p>
            <a:pPr eaLnBrk="1" hangingPunct="1">
              <a:lnSpc>
                <a:spcPct val="90000"/>
              </a:lnSpc>
            </a:pPr>
            <a:r>
              <a:rPr lang="sl-SI" altLang="sl-SI"/>
              <a:t>V skupini deluje na vsakega njenega člana pritisk, da se ji prilagodi;</a:t>
            </a:r>
          </a:p>
          <a:p>
            <a:pPr eaLnBrk="1" hangingPunct="1">
              <a:lnSpc>
                <a:spcPct val="90000"/>
              </a:lnSpc>
            </a:pPr>
            <a:r>
              <a:rPr lang="sl-SI" altLang="sl-SI"/>
              <a:t>Konformizem pomeni prilagoditev posameznikovih opažanj, mišljenja, stališč in vedenja večini.</a:t>
            </a:r>
          </a:p>
          <a:p>
            <a:pPr eaLnBrk="1" hangingPunct="1">
              <a:lnSpc>
                <a:spcPct val="90000"/>
              </a:lnSpc>
            </a:pPr>
            <a:endParaRPr lang="sl-SI" altLang="sl-SI"/>
          </a:p>
          <a:p>
            <a:pPr eaLnBrk="1" hangingPunct="1">
              <a:lnSpc>
                <a:spcPct val="90000"/>
              </a:lnSpc>
            </a:pPr>
            <a:endParaRPr lang="sl-SI" altLang="sl-SI"/>
          </a:p>
          <a:p>
            <a:pPr eaLnBrk="1" hangingPunct="1">
              <a:lnSpc>
                <a:spcPct val="90000"/>
              </a:lnSpc>
            </a:pPr>
            <a:endParaRPr lang="sl-SI" altLang="sl-SI"/>
          </a:p>
          <a:p>
            <a:pPr eaLnBrk="1" hangingPunct="1">
              <a:lnSpc>
                <a:spcPct val="90000"/>
              </a:lnSpc>
            </a:pPr>
            <a:r>
              <a:rPr lang="sl-SI" altLang="sl-SI"/>
              <a:t>Nekonformizem pomeni obratno…</a:t>
            </a:r>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sl-SI"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sl-SI" sz="2800" b="0" i="0" u="none" strike="noStrike" cap="none" normalizeH="0" baseline="0" smtClean="0">
            <a:ln>
              <a:noFill/>
            </a:ln>
            <a:solidFill>
              <a:schemeClr val="tx1"/>
            </a:solidFill>
            <a:effectLst/>
            <a:latin typeface="Arial" charset="0"/>
          </a:defRPr>
        </a:defPPr>
      </a:lstStyle>
    </a:lnDef>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4670</Words>
  <Application>Microsoft Office PowerPoint</Application>
  <PresentationFormat>On-screen Show (4:3)</PresentationFormat>
  <Paragraphs>599</Paragraphs>
  <Slides>106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106</vt:i4>
      </vt:variant>
    </vt:vector>
  </HeadingPairs>
  <TitlesOfParts>
    <vt:vector size="108" baseType="lpstr">
      <vt:lpstr>Arial</vt:lpstr>
      <vt:lpstr>Privzeti načrt</vt:lpstr>
      <vt:lpstr>Psihologija</vt:lpstr>
      <vt:lpstr>PowerPoint Presentation</vt:lpstr>
      <vt:lpstr>Opredelitev, predmet in cilji psihologije</vt:lpstr>
      <vt:lpstr>Duševnost</vt:lpstr>
      <vt:lpstr>Duševnost</vt:lpstr>
      <vt:lpstr>Obnašanje</vt:lpstr>
      <vt:lpstr>Osebnost   Osebnost predstavlja relativno trajno  kombinacijo vseh značilnosti posameznika. </vt:lpstr>
      <vt:lpstr>znanstveno/neznanstveno pojmovanje duševnosti </vt:lpstr>
      <vt:lpstr>Metode psihologije</vt:lpstr>
      <vt:lpstr>Metode psihologije</vt:lpstr>
      <vt:lpstr>PowerPoint Presentation</vt:lpstr>
      <vt:lpstr>Dednost</vt:lpstr>
      <vt:lpstr>Dednost</vt:lpstr>
      <vt:lpstr>Dednost</vt:lpstr>
      <vt:lpstr>Okolje</vt:lpstr>
      <vt:lpstr>Okolje</vt:lpstr>
      <vt:lpstr>Okolje</vt:lpstr>
      <vt:lpstr>Samodejavnost</vt:lpstr>
      <vt:lpstr>Samodejavnost</vt:lpstr>
      <vt:lpstr>Sovplivanje - interakcija</vt:lpstr>
      <vt:lpstr>Raziskave dvojčkov</vt:lpstr>
      <vt:lpstr>PowerPoint Presentation</vt:lpstr>
      <vt:lpstr>Zaznavanje</vt:lpstr>
      <vt:lpstr>Zaznavanje</vt:lpstr>
      <vt:lpstr>Načela organizacije zaznav</vt:lpstr>
      <vt:lpstr>Načela organizacije zaznav</vt:lpstr>
      <vt:lpstr>Načela organizacije zaznav</vt:lpstr>
      <vt:lpstr>Dejavniki, ki vplivajo zaznavanje</vt:lpstr>
      <vt:lpstr>Dejavniki, ki vplivajo zaznavanje</vt:lpstr>
      <vt:lpstr>Dejavniki, ki vplivajo zaznavanje</vt:lpstr>
      <vt:lpstr>Dejavniki, ki vplivajo zaznavanje</vt:lpstr>
      <vt:lpstr>Dejavniki, ki vplivajo zaznavanje</vt:lpstr>
      <vt:lpstr>Motnje zaznav</vt:lpstr>
      <vt:lpstr>Pozornost</vt:lpstr>
      <vt:lpstr>Pozornost</vt:lpstr>
      <vt:lpstr>Učenje</vt:lpstr>
      <vt:lpstr>Klasično pogojevanje</vt:lpstr>
      <vt:lpstr>Instrumentalno pogojevanje</vt:lpstr>
      <vt:lpstr>Učenje s poskusi in napakami</vt:lpstr>
      <vt:lpstr>Posnemanje in modelno učenje</vt:lpstr>
      <vt:lpstr>Posnemanje in modelno učenje</vt:lpstr>
      <vt:lpstr>Dejavniki učenja</vt:lpstr>
      <vt:lpstr>Dejavniki učenja</vt:lpstr>
      <vt:lpstr>Dejavniki učenja</vt:lpstr>
      <vt:lpstr>Dejavniki učenja</vt:lpstr>
      <vt:lpstr>Dejavniki učenja</vt:lpstr>
      <vt:lpstr>Dejavniki učenja</vt:lpstr>
      <vt:lpstr>Učni tip oz. stil</vt:lpstr>
      <vt:lpstr>Slušni tip</vt:lpstr>
      <vt:lpstr>Vidni tip</vt:lpstr>
      <vt:lpstr>Kinestetični tip</vt:lpstr>
      <vt:lpstr>Mišljenje</vt:lpstr>
      <vt:lpstr>Vrste mišljenja</vt:lpstr>
      <vt:lpstr>Vrste mišljenja</vt:lpstr>
      <vt:lpstr>Ustvarjalnost</vt:lpstr>
      <vt:lpstr>Ustvarjalnost</vt:lpstr>
      <vt:lpstr>Ustvarjalnost</vt:lpstr>
      <vt:lpstr>PowerPoint Presentation</vt:lpstr>
      <vt:lpstr>Čustva</vt:lpstr>
      <vt:lpstr>Izražanje in doživljanje čustev</vt:lpstr>
      <vt:lpstr>Značilnosti in vrste čustev</vt:lpstr>
      <vt:lpstr>Značilnosti in vrste čustev</vt:lpstr>
      <vt:lpstr>Čustvena zrelost</vt:lpstr>
      <vt:lpstr>Čustvena zrelost</vt:lpstr>
      <vt:lpstr>Fiziološke spremembe pri čustvovanju</vt:lpstr>
      <vt:lpstr>Fiziološke spremembe pri čustvovanju</vt:lpstr>
      <vt:lpstr>Izražanje in zaznavanje čustev</vt:lpstr>
      <vt:lpstr>Motivacija</vt:lpstr>
      <vt:lpstr>Motivacija</vt:lpstr>
      <vt:lpstr>Motivi</vt:lpstr>
      <vt:lpstr>Potrebe</vt:lpstr>
      <vt:lpstr>Cilji</vt:lpstr>
      <vt:lpstr>Potreba - cilj</vt:lpstr>
      <vt:lpstr>Fiziološke potrebe</vt:lpstr>
      <vt:lpstr>Psihosocialne potrebe</vt:lpstr>
      <vt:lpstr>PowerPoint Presentation</vt:lpstr>
      <vt:lpstr>Motivacija</vt:lpstr>
      <vt:lpstr>Zadovoljevanje fizioloških potreb</vt:lpstr>
      <vt:lpstr>Zadovoljevanje psihosocialnih potreb</vt:lpstr>
      <vt:lpstr>Motivacija in čustva</vt:lpstr>
      <vt:lpstr>Notranja in zunanja motivacija</vt:lpstr>
      <vt:lpstr>Zunanja in notranja motivacija</vt:lpstr>
      <vt:lpstr>                     Hierarhija potreb</vt:lpstr>
      <vt:lpstr>Hierarhija potreb</vt:lpstr>
      <vt:lpstr>PowerPoint Presentation</vt:lpstr>
      <vt:lpstr>Osebnost</vt:lpstr>
      <vt:lpstr>Osebnost</vt:lpstr>
      <vt:lpstr>Samopodoba</vt:lpstr>
      <vt:lpstr>Oblikovanje samopodobe</vt:lpstr>
      <vt:lpstr>PowerPoint Presentation</vt:lpstr>
      <vt:lpstr>Socializacija</vt:lpstr>
      <vt:lpstr>Socializacija</vt:lpstr>
      <vt:lpstr>Socializacija</vt:lpstr>
      <vt:lpstr>Primarna socializacija</vt:lpstr>
      <vt:lpstr>Sekundarna socializacija</vt:lpstr>
      <vt:lpstr>Šola – dejavnik socializacije</vt:lpstr>
      <vt:lpstr>Družina</vt:lpstr>
      <vt:lpstr>Formalne in neformalne skupine</vt:lpstr>
      <vt:lpstr>Konformizem in nekonformizem</vt:lpstr>
      <vt:lpstr>Konformizem in nekonformizem</vt:lpstr>
      <vt:lpstr>Stališča</vt:lpstr>
      <vt:lpstr>Stališča</vt:lpstr>
      <vt:lpstr>Stereotipi</vt:lpstr>
      <vt:lpstr>Predsodki</vt:lpstr>
      <vt:lpstr>Predsodki</vt:lpstr>
      <vt:lpstr>Vrednote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2019-07-04T11:10:09Z</dcterms:created>
  <dcterms:modified xsi:type="dcterms:W3CDTF">2019-07-04T11:10:09Z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