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sldIdLst>
    <p:sldId id="257" r:id="rId2"/>
    <p:sldId id="258" r:id="rId3"/>
    <p:sldId id="259" r:id="rId4"/>
    <p:sldId id="261" r:id="rId5"/>
    <p:sldId id="262" r:id="rId6"/>
    <p:sldId id="269" r:id="rId7"/>
    <p:sldId id="270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>
            <a:extLst>
              <a:ext uri="{FF2B5EF4-FFF2-40B4-BE49-F238E27FC236}">
                <a16:creationId xmlns:a16="http://schemas.microsoft.com/office/drawing/2014/main" id="{0EE6210A-E302-4119-AEC4-87D1833D31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0419" name="Group 3">
              <a:extLst>
                <a:ext uri="{FF2B5EF4-FFF2-40B4-BE49-F238E27FC236}">
                  <a16:creationId xmlns:a16="http://schemas.microsoft.com/office/drawing/2014/main" id="{404648B2-E132-405E-AE9B-06C1C7E34DF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0420" name="Freeform 4">
                <a:extLst>
                  <a:ext uri="{FF2B5EF4-FFF2-40B4-BE49-F238E27FC236}">
                    <a16:creationId xmlns:a16="http://schemas.microsoft.com/office/drawing/2014/main" id="{6B14E9A8-F78B-456B-A3A8-94F249BB4C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0421" name="Freeform 5">
                <a:extLst>
                  <a:ext uri="{FF2B5EF4-FFF2-40B4-BE49-F238E27FC236}">
                    <a16:creationId xmlns:a16="http://schemas.microsoft.com/office/drawing/2014/main" id="{38561281-5FF9-44CD-92C1-39A1EECCCD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0422" name="Freeform 6">
                <a:extLst>
                  <a:ext uri="{FF2B5EF4-FFF2-40B4-BE49-F238E27FC236}">
                    <a16:creationId xmlns:a16="http://schemas.microsoft.com/office/drawing/2014/main" id="{99D14645-6C4C-4B14-A0B5-0A65E53539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0423" name="Freeform 7">
                <a:extLst>
                  <a:ext uri="{FF2B5EF4-FFF2-40B4-BE49-F238E27FC236}">
                    <a16:creationId xmlns:a16="http://schemas.microsoft.com/office/drawing/2014/main" id="{A2A86262-BAB7-45EA-A927-02B2A32A59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0424" name="Freeform 8">
                <a:extLst>
                  <a:ext uri="{FF2B5EF4-FFF2-40B4-BE49-F238E27FC236}">
                    <a16:creationId xmlns:a16="http://schemas.microsoft.com/office/drawing/2014/main" id="{FEC94A6C-1492-4BB6-9529-344D5074BC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60425" name="Freeform 9">
              <a:extLst>
                <a:ext uri="{FF2B5EF4-FFF2-40B4-BE49-F238E27FC236}">
                  <a16:creationId xmlns:a16="http://schemas.microsoft.com/office/drawing/2014/main" id="{EDC95012-2EFD-42D7-BFFD-E035AEA5FA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0426" name="Freeform 10">
              <a:extLst>
                <a:ext uri="{FF2B5EF4-FFF2-40B4-BE49-F238E27FC236}">
                  <a16:creationId xmlns:a16="http://schemas.microsoft.com/office/drawing/2014/main" id="{404B9B8A-58C8-43E6-80A7-6BDB8A0149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04782054-F9AF-4D5A-8B60-D40C3C2A083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AEF27014-9264-4BA0-8C63-B847E0E8C4E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60429" name="Rectangle 13">
            <a:extLst>
              <a:ext uri="{FF2B5EF4-FFF2-40B4-BE49-F238E27FC236}">
                <a16:creationId xmlns:a16="http://schemas.microsoft.com/office/drawing/2014/main" id="{E3894B80-902D-4258-8F52-02763110D87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0430" name="Rectangle 14">
            <a:extLst>
              <a:ext uri="{FF2B5EF4-FFF2-40B4-BE49-F238E27FC236}">
                <a16:creationId xmlns:a16="http://schemas.microsoft.com/office/drawing/2014/main" id="{D81216B0-03B4-4C09-96F3-AEFDF12887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0431" name="Rectangle 15">
            <a:extLst>
              <a:ext uri="{FF2B5EF4-FFF2-40B4-BE49-F238E27FC236}">
                <a16:creationId xmlns:a16="http://schemas.microsoft.com/office/drawing/2014/main" id="{C5AAAB9F-2C09-426E-89CF-1C89AB4B52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4C4717-BEF8-4EAE-BC13-A92B04B63D4D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build="allAtOnce" animBg="1"/>
      <p:bldP spid="60428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04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D349-63E8-4DB2-9170-1E5909DB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78472-7358-4A37-9968-8B9843701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88E3C-AA90-46F8-B4FE-402786FF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17FF3-8533-4B3A-AD14-2CD72A39F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961C4-B874-4FD3-B846-6DC25CBF2B85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34C-127F-40BD-9561-12983FA8F6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9479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8B526C-57A3-4101-9F54-ADB14DA38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EC6FE-32EB-4303-9552-89D08B242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51E99-3D3D-4AD5-90FB-CE9E3C7D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7E7F6-8A1A-458C-BC26-758DD3225B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9C31D-6BF7-49E0-8030-96BF734BA054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DA9E1-4053-4FA2-A25F-A5AD3DA552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9039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FF93-6A1D-45D9-A19F-2FF31189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22481-B443-4AA7-B6D0-19C07CB0F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07497-0D0B-4488-9FF8-74774523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17F3D-B8C4-4A35-9221-CC5D31290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D1455-76AF-4EF0-ADFF-8F8E8D9C2F35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F737B-C1AB-4A11-8431-F1A839FDFE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2219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9222-9B86-429E-BFB4-08471E6E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B4C38-9593-43ED-8395-59C42E4C9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1A3D8-9F84-46A0-BEA4-5B29B6C7D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F5E7C-D101-426B-A985-A5018CD13F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1ABB5-06AF-4A58-8682-8029A3D7AD05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52F8E-25E5-4D3A-9969-EADF38B402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8545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AC30-BDF9-431A-95A6-DF9607F0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CEDD3-5F71-4AD7-886D-4DE0C0B56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E9500-CF1D-46D8-AB26-F89D23D9D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0264A-AD17-4CEF-99D2-BA60BA0B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2AC7-7DFC-4A6C-807A-83ED4F13E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335094-7B5A-49CF-A0AA-AD5E6C0EDF8C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4B08756-A045-4B7C-99A3-1C414B28D6C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9289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DE9F-BB96-4A25-93DA-273EC5B6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0F974-A04D-4251-BED0-0BF3A36A6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24688-1A6E-49B1-B333-80B791649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7B426-8EBE-4941-A53B-E877D6F82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3B729-3DFD-4DEB-AB4F-10A556869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31ABB2-8B45-4D83-A1C6-1F64FC7D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74666F-7E1C-4D7D-89AB-868529E3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7C5248-283C-418A-9C56-364B89D7D24C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32A9D66-C93D-4678-AF20-66025CFC3C6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0008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0E87-4181-4DBE-A81C-E9D6D2F6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A3E1D-2CA2-40F8-99DD-CC537945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19D89-20A9-4C6E-981A-2D5D5777D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943B82-FF8F-4EA0-9C34-FAF656ED3B10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2368A-4D68-4223-AA64-DBF0698556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7922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C30445-A0B6-46B0-B894-F44D72F6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EC1B16-72A2-4D78-B9F6-F9FDFA6BE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12BC11-690E-446B-918C-7CEE2B41C0CF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EA722-08BD-4C98-BED5-BB49304F38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3443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99DD-94E0-48F4-89C1-508032EA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92353-9E3D-4CCC-AE9E-191B5010B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65D70-0BD2-43E7-A329-5EE314103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85C02-43E6-4514-87D6-E63CE839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5DA4D-4EB6-41B7-AD78-A99C4BAC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EEA2B7-9905-450C-BD3D-12C99509770D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3ED966-B520-47D3-B702-93BEAE2277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9808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21C24-9BA5-4229-83AC-EFAF6E656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8C0B7-37B4-4498-A3AC-1F88D7A58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46863-5D6D-4F95-BA02-48FFF8E1B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98A3B-66DA-49E5-9879-51CE8A8C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F4EAE-294B-4D77-BA02-4D89FD58C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A1AD90-2DD5-4E00-A2DB-E656B17A9F7E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05AB2A6-F4A3-42BE-90F9-DA5415B488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1121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B5647AB-052F-4297-A33B-122F3DA8A3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F48C7D3-9EFE-4CD8-BFE8-2120E3669E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17E11BFB-9759-4FEB-9A52-EB9CF6B893DB}" type="slidenum">
              <a:rPr lang="en-US" altLang="sl-SI"/>
              <a:pPr/>
              <a:t>‹#›</a:t>
            </a:fld>
            <a:endParaRPr lang="en-US" altLang="sl-SI"/>
          </a:p>
        </p:txBody>
      </p:sp>
      <p:grpSp>
        <p:nvGrpSpPr>
          <p:cNvPr id="59396" name="Group 4">
            <a:extLst>
              <a:ext uri="{FF2B5EF4-FFF2-40B4-BE49-F238E27FC236}">
                <a16:creationId xmlns:a16="http://schemas.microsoft.com/office/drawing/2014/main" id="{53223378-B160-4C0E-BAC8-FCF847AC67B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9397" name="Group 5">
              <a:extLst>
                <a:ext uri="{FF2B5EF4-FFF2-40B4-BE49-F238E27FC236}">
                  <a16:creationId xmlns:a16="http://schemas.microsoft.com/office/drawing/2014/main" id="{86A0E224-C7D6-4236-B1F9-30E72855BCD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9398" name="Freeform 6">
                <a:extLst>
                  <a:ext uri="{FF2B5EF4-FFF2-40B4-BE49-F238E27FC236}">
                    <a16:creationId xmlns:a16="http://schemas.microsoft.com/office/drawing/2014/main" id="{F40EE347-E5A8-4043-8B91-58A3B06E5D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399" name="Freeform 7">
                <a:extLst>
                  <a:ext uri="{FF2B5EF4-FFF2-40B4-BE49-F238E27FC236}">
                    <a16:creationId xmlns:a16="http://schemas.microsoft.com/office/drawing/2014/main" id="{D7A53CF1-5482-442C-98DB-C5AAD7CE90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0" name="Freeform 8">
                <a:extLst>
                  <a:ext uri="{FF2B5EF4-FFF2-40B4-BE49-F238E27FC236}">
                    <a16:creationId xmlns:a16="http://schemas.microsoft.com/office/drawing/2014/main" id="{CC054509-3AD4-4E9B-BD59-CA829F2DB0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1" name="Freeform 9">
                <a:extLst>
                  <a:ext uri="{FF2B5EF4-FFF2-40B4-BE49-F238E27FC236}">
                    <a16:creationId xmlns:a16="http://schemas.microsoft.com/office/drawing/2014/main" id="{60512640-966E-454A-B8A7-8DC9E05076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2" name="Freeform 10">
                <a:extLst>
                  <a:ext uri="{FF2B5EF4-FFF2-40B4-BE49-F238E27FC236}">
                    <a16:creationId xmlns:a16="http://schemas.microsoft.com/office/drawing/2014/main" id="{AAD682BD-2295-42BF-8754-785C35150B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59403" name="Freeform 11">
              <a:extLst>
                <a:ext uri="{FF2B5EF4-FFF2-40B4-BE49-F238E27FC236}">
                  <a16:creationId xmlns:a16="http://schemas.microsoft.com/office/drawing/2014/main" id="{0B4031B1-8098-4DEB-938F-242D43D86F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404" name="Freeform 12">
              <a:extLst>
                <a:ext uri="{FF2B5EF4-FFF2-40B4-BE49-F238E27FC236}">
                  <a16:creationId xmlns:a16="http://schemas.microsoft.com/office/drawing/2014/main" id="{8A618AF9-4128-4FDF-814F-A7F4B96053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9405" name="Rectangle 13">
            <a:extLst>
              <a:ext uri="{FF2B5EF4-FFF2-40B4-BE49-F238E27FC236}">
                <a16:creationId xmlns:a16="http://schemas.microsoft.com/office/drawing/2014/main" id="{413467A2-7FC9-465D-8330-18314AC5CBC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59406" name="Rectangle 14">
            <a:extLst>
              <a:ext uri="{FF2B5EF4-FFF2-40B4-BE49-F238E27FC236}">
                <a16:creationId xmlns:a16="http://schemas.microsoft.com/office/drawing/2014/main" id="{B0715F18-4CF4-449B-ABFF-9A8DDE21E9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59407" name="Rectangle 15">
            <a:extLst>
              <a:ext uri="{FF2B5EF4-FFF2-40B4-BE49-F238E27FC236}">
                <a16:creationId xmlns:a16="http://schemas.microsoft.com/office/drawing/2014/main" id="{6BA4CDF5-820D-4A3D-95F5-E157537CE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upload.wikimedia.org/wikipedia/commons/8/85/Apple_Multiple_Scan_20%E2%80%9D_Display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ms.fov.unimb.si/app/Ucbenik/zaslon.htm" TargetMode="External"/><Relationship Id="rId2" Type="http://schemas.openxmlformats.org/officeDocument/2006/relationships/hyperlink" Target="http://sl.wikipedia.org/wiki/CRT_zasl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si/imgres?imgurl=http://www.skole.hr/upload/new/images/newsimg/483/Image/televizor.jpg&amp;imgrefurl=http://www.skole.hr/nastavnici/podrska%3Fnews_id%3D483&amp;h=382&amp;w=336&amp;sz=18&amp;hl=sl&amp;start=4&amp;um=1&amp;usg=__nS8AbGY8nc-KgXvAiwEFvWMItp8=&amp;tbnid=LpAbHz_k1dzetM:&amp;tbnh=123&amp;tbnw=108&amp;prev=/images%3Fq%3Dtelevizor%26um%3D1%26hl%3Dsl%26rls%3DRNWE,RNWE:2005-21,RNWE:en%26sa%3D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e/Egun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fov.uni-mb.si/rsk/images/monitor/RESOL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6495E76-3DCE-4B01-A432-43D676C9B7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r>
              <a:rPr lang="sl-SI" altLang="sl-SI" sz="5400">
                <a:solidFill>
                  <a:srgbClr val="99FFCC"/>
                </a:solidFill>
              </a:rPr>
              <a:t>CRT zaslon</a:t>
            </a:r>
            <a:br>
              <a:rPr lang="sl-SI" altLang="sl-SI" sz="5400">
                <a:solidFill>
                  <a:srgbClr val="99FFCC"/>
                </a:solidFill>
              </a:rPr>
            </a:br>
            <a:endParaRPr lang="en-US" altLang="sl-SI" sz="5400">
              <a:solidFill>
                <a:srgbClr val="99FFCC"/>
              </a:solidFill>
            </a:endParaRPr>
          </a:p>
        </p:txBody>
      </p:sp>
      <p:pic>
        <p:nvPicPr>
          <p:cNvPr id="67588" name="Picture 4" descr="Slika3">
            <a:extLst>
              <a:ext uri="{FF2B5EF4-FFF2-40B4-BE49-F238E27FC236}">
                <a16:creationId xmlns:a16="http://schemas.microsoft.com/office/drawing/2014/main" id="{21F7D81F-B55E-445C-B46F-3C38781D9D8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484313"/>
            <a:ext cx="3286125" cy="2189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89" name="Picture 5" descr="MCj03399000000[1]">
            <a:extLst>
              <a:ext uri="{FF2B5EF4-FFF2-40B4-BE49-F238E27FC236}">
                <a16:creationId xmlns:a16="http://schemas.microsoft.com/office/drawing/2014/main" id="{49C57537-37F7-4C57-85BD-524525205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4313"/>
            <a:ext cx="40322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6" descr="Slika:Apple Multiple Scan 20” Display.jpg">
            <a:hlinkClick r:id="rId4"/>
            <a:extLst>
              <a:ext uri="{FF2B5EF4-FFF2-40B4-BE49-F238E27FC236}">
                <a16:creationId xmlns:a16="http://schemas.microsoft.com/office/drawing/2014/main" id="{A2CB179A-6171-452A-BB72-591037D57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92600"/>
            <a:ext cx="253365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3" name="Rectangle 9">
            <a:extLst>
              <a:ext uri="{FF2B5EF4-FFF2-40B4-BE49-F238E27FC236}">
                <a16:creationId xmlns:a16="http://schemas.microsoft.com/office/drawing/2014/main" id="{C1DA9E9F-6CCB-4050-849E-33EF444EA2F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348038" y="4941888"/>
            <a:ext cx="5997575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endParaRPr lang="sl-SI" altLang="sl-SI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3BF9673-516B-440E-8640-6E49AC0C2F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99FFCC"/>
                </a:solidFill>
              </a:rPr>
              <a:t>Monitor in zdravje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592E8704-F74A-49E9-82E1-C4CC2B49D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86800" cy="4525962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vsi električni aparati so viri elektromagnetnih sevanj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preobremenitev oči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glavoboli</a:t>
            </a:r>
            <a:endParaRPr lang="en-US" altLang="sl-SI"/>
          </a:p>
        </p:txBody>
      </p:sp>
      <p:pic>
        <p:nvPicPr>
          <p:cNvPr id="79877" name="Picture 5" descr="Slika2lll">
            <a:extLst>
              <a:ext uri="{FF2B5EF4-FFF2-40B4-BE49-F238E27FC236}">
                <a16:creationId xmlns:a16="http://schemas.microsoft.com/office/drawing/2014/main" id="{F2BD4037-D0AA-4107-9FE0-85B6B74A2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44900"/>
            <a:ext cx="38893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8" name="Picture 6" descr="MCj04114960000[1]">
            <a:extLst>
              <a:ext uri="{FF2B5EF4-FFF2-40B4-BE49-F238E27FC236}">
                <a16:creationId xmlns:a16="http://schemas.microsoft.com/office/drawing/2014/main" id="{1B5ED29D-A146-45AC-87A9-35578AB7C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44900"/>
            <a:ext cx="24923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A66C343-F6D7-4D94-B096-DEED0F9591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99FFCC"/>
                </a:solidFill>
              </a:rPr>
              <a:t>Zaključek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614CEF70-17E1-4C8B-B36D-4D92BB5D9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374063" cy="48133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Glede na hitrost razvoja bodo plazemski zasloni, zasloni s tekočimi kristali in druge nove tehnologije sčasoma povsem zamenjale zaslone s katodnimi cevmi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sl-SI" b="1"/>
          </a:p>
        </p:txBody>
      </p:sp>
      <p:pic>
        <p:nvPicPr>
          <p:cNvPr id="80900" name="Picture 4" descr="t965">
            <a:extLst>
              <a:ext uri="{FF2B5EF4-FFF2-40B4-BE49-F238E27FC236}">
                <a16:creationId xmlns:a16="http://schemas.microsoft.com/office/drawing/2014/main" id="{FF87FD14-00AA-41DE-AFFC-739AE0C64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22320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3" name="Picture 7" descr="959nf_f">
            <a:extLst>
              <a:ext uri="{FF2B5EF4-FFF2-40B4-BE49-F238E27FC236}">
                <a16:creationId xmlns:a16="http://schemas.microsoft.com/office/drawing/2014/main" id="{2DF32679-D7E9-4171-8726-E3674F281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3463"/>
            <a:ext cx="2881312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FB8AA0F-80B4-4A98-AC64-15A0A8C5AE4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99FFCC"/>
                </a:solidFill>
                <a:effectLst/>
              </a:rPr>
              <a:t>Viri</a:t>
            </a:r>
            <a:endParaRPr lang="en-US" altLang="sl-SI">
              <a:solidFill>
                <a:srgbClr val="99FFCC"/>
              </a:solidFill>
              <a:effectLst/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9498F99-A9C8-43C6-A0EC-B4F5EA660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785225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sl-SI">
                <a:hlinkClick r:id="rId2"/>
              </a:rPr>
              <a:t>http://sl.wikipedia.org/wiki/CRT_zaslon</a:t>
            </a: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sl-SI">
                <a:hlinkClick r:id="rId3"/>
              </a:rPr>
              <a:t>http://mms.fov.unimb.si/app/Ucbenik/zaslon.htm</a:t>
            </a: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Knjiga: Nikolaj Pečenko - Moj</a:t>
            </a:r>
            <a:r>
              <a:rPr lang="en-US" altLang="sl-SI"/>
              <a:t> računalnik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EE08D53-ACD0-4618-84BF-40B9997349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pPr algn="l"/>
            <a:r>
              <a:rPr lang="sl-SI" altLang="sl-SI">
                <a:solidFill>
                  <a:srgbClr val="99FFCC"/>
                </a:solidFill>
              </a:rPr>
              <a:t>Monitor</a:t>
            </a:r>
            <a:br>
              <a:rPr lang="sl-SI" altLang="sl-SI">
                <a:solidFill>
                  <a:srgbClr val="99FFCC"/>
                </a:solidFill>
              </a:rPr>
            </a:b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43A86E64-368C-445E-802F-638AB17C5C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033588"/>
            <a:ext cx="3887788" cy="482441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sz="3600" b="1">
                <a:effectLst/>
              </a:rPr>
              <a:t>izhodna enota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sz="3600" b="1">
                <a:effectLst/>
              </a:rPr>
              <a:t>prikazovalna enota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sz="3600" b="1">
                <a:effectLst/>
              </a:rPr>
              <a:t>omogoča sporazumevanje z računalnikom</a:t>
            </a:r>
          </a:p>
        </p:txBody>
      </p:sp>
      <p:pic>
        <p:nvPicPr>
          <p:cNvPr id="68615" name="Picture 7" descr="MCj02303170000[1]">
            <a:extLst>
              <a:ext uri="{FF2B5EF4-FFF2-40B4-BE49-F238E27FC236}">
                <a16:creationId xmlns:a16="http://schemas.microsoft.com/office/drawing/2014/main" id="{F6E99DC4-5CFB-42F0-948F-F74E4BBA0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628775"/>
            <a:ext cx="3763962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24D5D7F-417B-4BC1-B61F-8930B699EC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>
                <a:solidFill>
                  <a:srgbClr val="99FFCC"/>
                </a:solidFill>
              </a:rPr>
              <a:t>Zgodovina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B8BDC80-382C-407B-8A01-367BB5636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3167062" cy="439261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 </a:t>
            </a:r>
            <a:r>
              <a:rPr lang="sl-SI" altLang="sl-SI" b="1"/>
              <a:t>terminali – omogočali prikazovanje besedil in izris risb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b="1"/>
              <a:t>namesto pravega monitorja so uporabljali kar televizor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sl-SI" b="1"/>
          </a:p>
        </p:txBody>
      </p:sp>
      <p:pic>
        <p:nvPicPr>
          <p:cNvPr id="69636" name="Picture 4" descr="televizor">
            <a:hlinkClick r:id="rId2"/>
            <a:extLst>
              <a:ext uri="{FF2B5EF4-FFF2-40B4-BE49-F238E27FC236}">
                <a16:creationId xmlns:a16="http://schemas.microsoft.com/office/drawing/2014/main" id="{CAC65B7A-082B-4EC1-B700-74DED2920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05038"/>
            <a:ext cx="28448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B7E09FE-25CC-44EB-82B4-A0DC333EB6C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>
                <a:solidFill>
                  <a:srgbClr val="99FFCC"/>
                </a:solidFill>
              </a:rPr>
              <a:t>Glavni deli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AF9ECA9-7A3B-48D1-94C8-3C24B25C0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elektronski top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magnetna zaščita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elektronski žarki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zaslonska maska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lijakasto steklo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okvir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fosforni premaz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steklena plošča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endParaRPr lang="sl-SI" altLang="sl-SI" sz="2800" b="1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endParaRPr lang="sl-SI" altLang="sl-SI" sz="2800" b="1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v"/>
            </a:pPr>
            <a:endParaRPr lang="en-US" altLang="sl-SI" sz="2800" b="1"/>
          </a:p>
        </p:txBody>
      </p:sp>
      <p:pic>
        <p:nvPicPr>
          <p:cNvPr id="71685" name="Picture 5" descr="Slika1">
            <a:extLst>
              <a:ext uri="{FF2B5EF4-FFF2-40B4-BE49-F238E27FC236}">
                <a16:creationId xmlns:a16="http://schemas.microsoft.com/office/drawing/2014/main" id="{BC96194D-9162-43E6-AFAF-0A462E0BC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844675"/>
            <a:ext cx="5118100" cy="384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DEFC0CC4-B217-40E0-851F-4E5E3E5D7F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>
                <a:solidFill>
                  <a:srgbClr val="99FFCC"/>
                </a:solidFill>
              </a:rPr>
              <a:t>Katodna cev</a:t>
            </a:r>
            <a:br>
              <a:rPr lang="sl-SI" altLang="sl-SI">
                <a:solidFill>
                  <a:srgbClr val="99FFCC"/>
                </a:solidFill>
              </a:rPr>
            </a:b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B00F9C3-75AD-496D-A9D0-6DC2C0A1B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b="1"/>
              <a:t>nahaja se znotraj barvnega monitorja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b="1"/>
              <a:t>sestavljena je iz: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elektronskih topov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zaslonske maske	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stekla	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sl-SI" b="1"/>
          </a:p>
        </p:txBody>
      </p:sp>
      <p:pic>
        <p:nvPicPr>
          <p:cNvPr id="72710" name="Picture 6" descr="Slika3kmuk">
            <a:extLst>
              <a:ext uri="{FF2B5EF4-FFF2-40B4-BE49-F238E27FC236}">
                <a16:creationId xmlns:a16="http://schemas.microsoft.com/office/drawing/2014/main" id="{B4BB32A2-25FD-4BE0-B87F-8FC9FFEB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21163"/>
            <a:ext cx="4329112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Picture 8" descr="Slika:Egun.jpg">
            <a:hlinkClick r:id="rId3"/>
            <a:extLst>
              <a:ext uri="{FF2B5EF4-FFF2-40B4-BE49-F238E27FC236}">
                <a16:creationId xmlns:a16="http://schemas.microsoft.com/office/drawing/2014/main" id="{7B1F4CA9-134A-4966-B023-2A384C91E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87925" y="2940050"/>
            <a:ext cx="57245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E3A3231C-BAFD-4DA7-A0A9-42AE7F582D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47813" y="115888"/>
            <a:ext cx="8229600" cy="1143000"/>
          </a:xfrm>
        </p:spPr>
        <p:txBody>
          <a:bodyPr/>
          <a:lstStyle/>
          <a:p>
            <a:pPr algn="l"/>
            <a:r>
              <a:rPr lang="sl-SI" altLang="sl-SI">
                <a:solidFill>
                  <a:srgbClr val="99FFCC"/>
                </a:solidFill>
              </a:rPr>
              <a:t>Nastavitve</a:t>
            </a:r>
            <a:endParaRPr lang="en-US" altLang="sl-SI">
              <a:solidFill>
                <a:srgbClr val="99FFCC"/>
              </a:solidFill>
            </a:endParaRPr>
          </a:p>
        </p:txBody>
      </p:sp>
      <p:pic>
        <p:nvPicPr>
          <p:cNvPr id="83972" name="Picture 4" descr="NASTAVITVE">
            <a:extLst>
              <a:ext uri="{FF2B5EF4-FFF2-40B4-BE49-F238E27FC236}">
                <a16:creationId xmlns:a16="http://schemas.microsoft.com/office/drawing/2014/main" id="{B1133805-AB6A-4FBA-8C1D-05DD50ED2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852738"/>
            <a:ext cx="41402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Rectangle 6">
            <a:extLst>
              <a:ext uri="{FF2B5EF4-FFF2-40B4-BE49-F238E27FC236}">
                <a16:creationId xmlns:a16="http://schemas.microsoft.com/office/drawing/2014/main" id="{BC994E42-5032-462D-860B-0E32C93D7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229600" cy="452596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b="1"/>
              <a:t>nastavimo lahko: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geometrijo oz. obliko slik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kontrast in osvetlitev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ostrino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b="1"/>
              <a:t>		temperaturo barv</a:t>
            </a:r>
            <a:endParaRPr lang="en-US" altLang="sl-SI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1042D9E1-146D-4123-8635-7CFE0C95973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>
                <a:solidFill>
                  <a:srgbClr val="99FFCC"/>
                </a:solidFill>
              </a:rPr>
              <a:t>Zaslonska maska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799BC5C-CF40-4755-A926-AE9A57309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b="1"/>
              <a:t>kovinska plošča z luknjicami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b="1"/>
              <a:t>usmerja elektronske žarke</a:t>
            </a:r>
            <a:endParaRPr lang="en-US" altLang="sl-SI" b="1"/>
          </a:p>
        </p:txBody>
      </p:sp>
      <p:pic>
        <p:nvPicPr>
          <p:cNvPr id="84997" name="Picture 5" descr="maska_CRT">
            <a:extLst>
              <a:ext uri="{FF2B5EF4-FFF2-40B4-BE49-F238E27FC236}">
                <a16:creationId xmlns:a16="http://schemas.microsoft.com/office/drawing/2014/main" id="{7FD7ED73-BA5C-4602-BB10-B944EB3F4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781300"/>
            <a:ext cx="6015038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8C590D4-B7C6-4696-80DA-0F82EC6FC1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99FFCC"/>
                </a:solidFill>
              </a:rPr>
              <a:t>Kakovost prikaza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93AC5BC-675F-4BC4-B768-595B3C91E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izražena s številom pik (pikslov)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 sz="2800" b="1"/>
              <a:t>Manjši je piksel večja je ločljivost</a:t>
            </a:r>
            <a:endParaRPr lang="en-US" altLang="sl-SI" sz="2800" b="1"/>
          </a:p>
        </p:txBody>
      </p:sp>
      <p:pic>
        <p:nvPicPr>
          <p:cNvPr id="75780" name="Picture 4" descr="http://www.fov.uni-mb.si/rsk/images/monitor/RESOL.gif">
            <a:extLst>
              <a:ext uri="{FF2B5EF4-FFF2-40B4-BE49-F238E27FC236}">
                <a16:creationId xmlns:a16="http://schemas.microsoft.com/office/drawing/2014/main" id="{8B63C3CC-FD37-4B61-AEDF-AD32D3E97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24175"/>
            <a:ext cx="4824412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738D3C5-BAA0-4833-9BD1-B8217925B8A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99FFCC"/>
                </a:solidFill>
              </a:rPr>
              <a:t>Dobre in slabe lastnosti</a:t>
            </a:r>
            <a:endParaRPr lang="en-US" altLang="sl-SI">
              <a:solidFill>
                <a:srgbClr val="99FFCC"/>
              </a:solidFill>
            </a:endParaRPr>
          </a:p>
        </p:txBody>
      </p:sp>
      <p:sp>
        <p:nvSpPr>
          <p:cNvPr id="78852" name="Line 4">
            <a:extLst>
              <a:ext uri="{FF2B5EF4-FFF2-40B4-BE49-F238E27FC236}">
                <a16:creationId xmlns:a16="http://schemas.microsoft.com/office/drawing/2014/main" id="{9E64B353-1AB7-49C8-B89C-4B0111588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1700213"/>
            <a:ext cx="1081087" cy="10810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B7852C53-1BBA-4041-879B-8D7D3BBAF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6375" y="1844675"/>
            <a:ext cx="1511300" cy="10080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8854" name="Line 6">
            <a:extLst>
              <a:ext uri="{FF2B5EF4-FFF2-40B4-BE49-F238E27FC236}">
                <a16:creationId xmlns:a16="http://schemas.microsoft.com/office/drawing/2014/main" id="{C2DF8346-1A8A-4295-892A-A7AAA1AD4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1844675"/>
            <a:ext cx="1008062" cy="647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8855" name="AutoShape 7">
            <a:extLst>
              <a:ext uri="{FF2B5EF4-FFF2-40B4-BE49-F238E27FC236}">
                <a16:creationId xmlns:a16="http://schemas.microsoft.com/office/drawing/2014/main" id="{B066215B-6A4F-43D1-A2C8-E615837A2C6D}"/>
              </a:ext>
            </a:extLst>
          </p:cNvPr>
          <p:cNvSpPr>
            <a:spLocks noChangeArrowheads="1"/>
          </p:cNvSpPr>
          <p:nvPr/>
        </p:nvSpPr>
        <p:spPr bwMode="auto">
          <a:xfrm rot="2599247">
            <a:off x="5492750" y="1768475"/>
            <a:ext cx="1081088" cy="576263"/>
          </a:xfrm>
          <a:prstGeom prst="rightArrow">
            <a:avLst>
              <a:gd name="adj1" fmla="val 50000"/>
              <a:gd name="adj2" fmla="val 46901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8858" name="AutoShape 10">
            <a:extLst>
              <a:ext uri="{FF2B5EF4-FFF2-40B4-BE49-F238E27FC236}">
                <a16:creationId xmlns:a16="http://schemas.microsoft.com/office/drawing/2014/main" id="{0302823C-E683-4FE6-837F-DAA2CAAE3F0B}"/>
              </a:ext>
            </a:extLst>
          </p:cNvPr>
          <p:cNvSpPr>
            <a:spLocks noChangeArrowheads="1"/>
          </p:cNvSpPr>
          <p:nvPr/>
        </p:nvSpPr>
        <p:spPr bwMode="auto">
          <a:xfrm rot="2916380">
            <a:off x="1619251" y="2060575"/>
            <a:ext cx="576262" cy="1512887"/>
          </a:xfrm>
          <a:prstGeom prst="downArrow">
            <a:avLst>
              <a:gd name="adj1" fmla="val 50000"/>
              <a:gd name="adj2" fmla="val 6563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8859" name="AutoShape 11">
            <a:extLst>
              <a:ext uri="{FF2B5EF4-FFF2-40B4-BE49-F238E27FC236}">
                <a16:creationId xmlns:a16="http://schemas.microsoft.com/office/drawing/2014/main" id="{3798F2AD-0B52-4A95-8541-942ADB3BEC52}"/>
              </a:ext>
            </a:extLst>
          </p:cNvPr>
          <p:cNvSpPr>
            <a:spLocks noChangeArrowheads="1"/>
          </p:cNvSpPr>
          <p:nvPr/>
        </p:nvSpPr>
        <p:spPr bwMode="auto">
          <a:xfrm rot="7611696">
            <a:off x="2281238" y="1801812"/>
            <a:ext cx="1042988" cy="576263"/>
          </a:xfrm>
          <a:prstGeom prst="rightArrow">
            <a:avLst>
              <a:gd name="adj1" fmla="val 50000"/>
              <a:gd name="adj2" fmla="val 45248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8860" name="Rectangle 12">
            <a:extLst>
              <a:ext uri="{FF2B5EF4-FFF2-40B4-BE49-F238E27FC236}">
                <a16:creationId xmlns:a16="http://schemas.microsoft.com/office/drawing/2014/main" id="{10CED1B5-9035-4E0E-9B87-924F1AA8B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76713" y="2492375"/>
            <a:ext cx="4967287" cy="2519363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zavzame veliko prostornine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velika poraba energije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nekoliko zvita prikazovalna površina</a:t>
            </a:r>
            <a:endParaRPr lang="en-US" altLang="sl-SI"/>
          </a:p>
        </p:txBody>
      </p:sp>
      <p:sp>
        <p:nvSpPr>
          <p:cNvPr id="78861" name="Rectangle 13">
            <a:extLst>
              <a:ext uri="{FF2B5EF4-FFF2-40B4-BE49-F238E27FC236}">
                <a16:creationId xmlns:a16="http://schemas.microsoft.com/office/drawing/2014/main" id="{3065E2CD-23BD-4D56-9D58-6615116B5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24175"/>
            <a:ext cx="3671887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sl-SI" altLang="sl-SI"/>
          </a:p>
        </p:txBody>
      </p:sp>
      <p:sp>
        <p:nvSpPr>
          <p:cNvPr id="78862" name="Rectangle 14">
            <a:extLst>
              <a:ext uri="{FF2B5EF4-FFF2-40B4-BE49-F238E27FC236}">
                <a16:creationId xmlns:a16="http://schemas.microsoft.com/office/drawing/2014/main" id="{A815FAC4-8361-4E74-875D-55F545EFD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492375"/>
            <a:ext cx="3671887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dobra čitljivost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neomejeno št. barv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stabilna slika</a:t>
            </a:r>
            <a:endParaRPr lang="en-US" altLang="sl-SI"/>
          </a:p>
        </p:txBody>
      </p:sp>
      <p:pic>
        <p:nvPicPr>
          <p:cNvPr id="78863" name="Picture 15" descr="crt_lcd">
            <a:extLst>
              <a:ext uri="{FF2B5EF4-FFF2-40B4-BE49-F238E27FC236}">
                <a16:creationId xmlns:a16="http://schemas.microsoft.com/office/drawing/2014/main" id="{88AE6D45-B82D-412A-8A46-CD49BA896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2600"/>
            <a:ext cx="31686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65" name="Picture 17" descr="17 crt">
            <a:extLst>
              <a:ext uri="{FF2B5EF4-FFF2-40B4-BE49-F238E27FC236}">
                <a16:creationId xmlns:a16="http://schemas.microsoft.com/office/drawing/2014/main" id="{06AC3DA1-7D73-4C12-8624-EB9F0DC76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365625"/>
            <a:ext cx="2425700" cy="228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ok">
  <a:themeElements>
    <a:clrScheme name="Tok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o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en-US" altLang="sl-S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en-US" altLang="sl-S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181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Garamond</vt:lpstr>
      <vt:lpstr>Wingdings</vt:lpstr>
      <vt:lpstr>Tok</vt:lpstr>
      <vt:lpstr>CRT zaslon </vt:lpstr>
      <vt:lpstr>Monitor </vt:lpstr>
      <vt:lpstr>Zgodovina</vt:lpstr>
      <vt:lpstr>Glavni deli</vt:lpstr>
      <vt:lpstr>Katodna cev </vt:lpstr>
      <vt:lpstr>Nastavitve</vt:lpstr>
      <vt:lpstr>Zaslonska maska</vt:lpstr>
      <vt:lpstr>Kakovost prikaza</vt:lpstr>
      <vt:lpstr>Dobre in slabe lastnosti</vt:lpstr>
      <vt:lpstr>Monitor in zdravje</vt:lpstr>
      <vt:lpstr>Zaključek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2019-06-03T09:06:51Z</dcterms:created>
  <dcterms:modified xsi:type="dcterms:W3CDTF">2019-06-03T09:06:51Z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