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9"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1" r:id="rId16"/>
    <p:sldId id="272" r:id="rId17"/>
    <p:sldId id="270" r:id="rId18"/>
  </p:sldIdLst>
  <p:sldSz cx="9144000" cy="6858000" type="screen4x3"/>
  <p:notesSz cx="6858000" cy="9144000"/>
  <p:defaultTextStyle>
    <a:defPPr>
      <a:defRPr lang="sl-SI"/>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96" d="100"/>
          <a:sy n="96" d="100"/>
        </p:scale>
        <p:origin x="84" y="2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C8BCD32-15D5-4F61-8F8E-7B9452A09271}"/>
              </a:ext>
            </a:extLst>
          </p:cNvPr>
          <p:cNvSpPr>
            <a:spLocks noChangeArrowheads="1"/>
          </p:cNvSpPr>
          <p:nvPr/>
        </p:nvSpPr>
        <p:spPr bwMode="auto">
          <a:xfrm>
            <a:off x="0" y="0"/>
            <a:ext cx="4572000" cy="6858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1507" name="AutoShape 3">
            <a:extLst>
              <a:ext uri="{FF2B5EF4-FFF2-40B4-BE49-F238E27FC236}">
                <a16:creationId xmlns:a16="http://schemas.microsoft.com/office/drawing/2014/main" id="{DE0264C1-5DA5-4DE4-AE8C-6237B9F3A5DC}"/>
              </a:ext>
            </a:extLst>
          </p:cNvPr>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1508" name="Rectangle 4">
            <a:extLst>
              <a:ext uri="{FF2B5EF4-FFF2-40B4-BE49-F238E27FC236}">
                <a16:creationId xmlns:a16="http://schemas.microsoft.com/office/drawing/2014/main" id="{C0B60C35-1FA3-469E-AF09-A9812A29124F}"/>
              </a:ext>
            </a:extLst>
          </p:cNvPr>
          <p:cNvSpPr>
            <a:spLocks noGrp="1" noChangeArrowheads="1"/>
          </p:cNvSpPr>
          <p:nvPr>
            <p:ph type="subTitle" idx="1"/>
          </p:nvPr>
        </p:nvSpPr>
        <p:spPr>
          <a:xfrm>
            <a:off x="4673600" y="2927350"/>
            <a:ext cx="3657600" cy="1822450"/>
          </a:xfrm>
        </p:spPr>
        <p:txBody>
          <a:bodyPr anchor="b"/>
          <a:lstStyle>
            <a:lvl1pPr marL="0" indent="0">
              <a:buFont typeface="Wingdings" panose="05000000000000000000" pitchFamily="2" charset="2"/>
              <a:buNone/>
              <a:defRPr>
                <a:solidFill>
                  <a:schemeClr val="tx2"/>
                </a:solidFill>
              </a:defRPr>
            </a:lvl1pPr>
          </a:lstStyle>
          <a:p>
            <a:pPr lvl="0"/>
            <a:r>
              <a:rPr lang="sl-SI" altLang="sl-SI" noProof="0"/>
              <a:t>Click to edit Master subtitle style</a:t>
            </a:r>
          </a:p>
        </p:txBody>
      </p:sp>
      <p:grpSp>
        <p:nvGrpSpPr>
          <p:cNvPr id="21509" name="Group 5">
            <a:extLst>
              <a:ext uri="{FF2B5EF4-FFF2-40B4-BE49-F238E27FC236}">
                <a16:creationId xmlns:a16="http://schemas.microsoft.com/office/drawing/2014/main" id="{D6B8BA27-350A-4590-AF53-CC6E0F029CA0}"/>
              </a:ext>
            </a:extLst>
          </p:cNvPr>
          <p:cNvGrpSpPr>
            <a:grpSpLocks/>
          </p:cNvGrpSpPr>
          <p:nvPr/>
        </p:nvGrpSpPr>
        <p:grpSpPr bwMode="auto">
          <a:xfrm>
            <a:off x="3632200" y="4889500"/>
            <a:ext cx="4876800" cy="319088"/>
            <a:chOff x="2288" y="3080"/>
            <a:chExt cx="3072" cy="201"/>
          </a:xfrm>
        </p:grpSpPr>
        <p:sp>
          <p:nvSpPr>
            <p:cNvPr id="21510" name="AutoShape 6">
              <a:extLst>
                <a:ext uri="{FF2B5EF4-FFF2-40B4-BE49-F238E27FC236}">
                  <a16:creationId xmlns:a16="http://schemas.microsoft.com/office/drawing/2014/main" id="{6DEFB68C-82B6-41AA-9AA4-796E3E117414}"/>
                </a:ext>
              </a:extLst>
            </p:cNvPr>
            <p:cNvSpPr>
              <a:spLocks noChangeArrowheads="1"/>
            </p:cNvSpPr>
            <p:nvPr/>
          </p:nvSpPr>
          <p:spPr bwMode="auto">
            <a:xfrm flipH="1">
              <a:off x="2288" y="3080"/>
              <a:ext cx="2914"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1511" name="AutoShape 7">
              <a:extLst>
                <a:ext uri="{FF2B5EF4-FFF2-40B4-BE49-F238E27FC236}">
                  <a16:creationId xmlns:a16="http://schemas.microsoft.com/office/drawing/2014/main" id="{B0BB6400-77AC-4D8D-82F5-2DBA889ACBBE}"/>
                </a:ext>
              </a:extLst>
            </p:cNvPr>
            <p:cNvSpPr>
              <a:spLocks noChangeArrowheads="1"/>
            </p:cNvSpPr>
            <p:nvPr/>
          </p:nvSpPr>
          <p:spPr bwMode="auto">
            <a:xfrm>
              <a:off x="5196" y="3080"/>
              <a:ext cx="164"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21512" name="Rectangle 8">
            <a:extLst>
              <a:ext uri="{FF2B5EF4-FFF2-40B4-BE49-F238E27FC236}">
                <a16:creationId xmlns:a16="http://schemas.microsoft.com/office/drawing/2014/main" id="{F5A5C297-54C5-4DA4-BF5B-EAADE30AC42D}"/>
              </a:ext>
            </a:extLst>
          </p:cNvPr>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sl-SI" altLang="sl-SI"/>
          </a:p>
        </p:txBody>
      </p:sp>
      <p:sp>
        <p:nvSpPr>
          <p:cNvPr id="21513" name="Rectangle 9">
            <a:extLst>
              <a:ext uri="{FF2B5EF4-FFF2-40B4-BE49-F238E27FC236}">
                <a16:creationId xmlns:a16="http://schemas.microsoft.com/office/drawing/2014/main" id="{703983A9-36BF-42F4-B7BD-A547D24AD29A}"/>
              </a:ext>
            </a:extLst>
          </p:cNvPr>
          <p:cNvSpPr>
            <a:spLocks noGrp="1" noChangeArrowheads="1"/>
          </p:cNvSpPr>
          <p:nvPr>
            <p:ph type="ftr" sz="quarter" idx="3"/>
          </p:nvPr>
        </p:nvSpPr>
        <p:spPr>
          <a:xfrm>
            <a:off x="5195888" y="6553200"/>
            <a:ext cx="3279775" cy="304800"/>
          </a:xfrm>
        </p:spPr>
        <p:txBody>
          <a:bodyPr/>
          <a:lstStyle>
            <a:lvl1pPr algn="r">
              <a:defRPr/>
            </a:lvl1pPr>
          </a:lstStyle>
          <a:p>
            <a:endParaRPr lang="sl-SI" altLang="sl-SI"/>
          </a:p>
        </p:txBody>
      </p:sp>
      <p:sp>
        <p:nvSpPr>
          <p:cNvPr id="21514" name="Rectangle 10">
            <a:extLst>
              <a:ext uri="{FF2B5EF4-FFF2-40B4-BE49-F238E27FC236}">
                <a16:creationId xmlns:a16="http://schemas.microsoft.com/office/drawing/2014/main" id="{7F104566-AB3B-43D5-A186-B00800A7767A}"/>
              </a:ext>
            </a:extLst>
          </p:cNvPr>
          <p:cNvSpPr>
            <a:spLocks noGrp="1" noChangeArrowheads="1"/>
          </p:cNvSpPr>
          <p:nvPr>
            <p:ph type="sldNum" sz="quarter" idx="4"/>
          </p:nvPr>
        </p:nvSpPr>
        <p:spPr>
          <a:xfrm>
            <a:off x="9525" y="6359525"/>
            <a:ext cx="587375" cy="488950"/>
          </a:xfrm>
        </p:spPr>
        <p:txBody>
          <a:bodyPr anchorCtr="0"/>
          <a:lstStyle>
            <a:lvl1pPr>
              <a:defRPr/>
            </a:lvl1pPr>
          </a:lstStyle>
          <a:p>
            <a:fld id="{AED6F45E-3768-4C5B-8AEA-107A35C85C74}" type="slidenum">
              <a:rPr lang="sl-SI" altLang="sl-SI"/>
              <a:pPr/>
              <a:t>‹#›</a:t>
            </a:fld>
            <a:endParaRPr lang="sl-SI" altLang="sl-SI"/>
          </a:p>
        </p:txBody>
      </p:sp>
      <p:sp>
        <p:nvSpPr>
          <p:cNvPr id="21515" name="Rectangle 11">
            <a:extLst>
              <a:ext uri="{FF2B5EF4-FFF2-40B4-BE49-F238E27FC236}">
                <a16:creationId xmlns:a16="http://schemas.microsoft.com/office/drawing/2014/main" id="{5E5464B7-62D2-4B8C-9C72-F27F45534353}"/>
              </a:ext>
            </a:extLst>
          </p:cNvPr>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pPr lvl="0"/>
            <a:r>
              <a:rPr lang="sl-SI" altLang="sl-SI"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BA6DC-A4A1-48DC-843C-98C53083211C}"/>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927A4082-B73E-4C66-A2EA-BB76BB41C2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D89B063E-B7DB-4EED-AE90-1985CDD88C4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0EE63AF3-B578-4CCC-B67F-8510080F908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A36331C-9EAF-4411-B971-A604D935FBCD}"/>
              </a:ext>
            </a:extLst>
          </p:cNvPr>
          <p:cNvSpPr>
            <a:spLocks noGrp="1"/>
          </p:cNvSpPr>
          <p:nvPr>
            <p:ph type="sldNum" sz="quarter" idx="12"/>
          </p:nvPr>
        </p:nvSpPr>
        <p:spPr/>
        <p:txBody>
          <a:bodyPr/>
          <a:lstStyle>
            <a:lvl1pPr>
              <a:defRPr/>
            </a:lvl1pPr>
          </a:lstStyle>
          <a:p>
            <a:fld id="{0A66732F-7BF6-4664-A143-E60826A5415A}" type="slidenum">
              <a:rPr lang="sl-SI" altLang="sl-SI"/>
              <a:pPr/>
              <a:t>‹#›</a:t>
            </a:fld>
            <a:endParaRPr lang="sl-SI" altLang="sl-SI"/>
          </a:p>
        </p:txBody>
      </p:sp>
    </p:spTree>
    <p:extLst>
      <p:ext uri="{BB962C8B-B14F-4D97-AF65-F5344CB8AC3E}">
        <p14:creationId xmlns:p14="http://schemas.microsoft.com/office/powerpoint/2010/main" val="3499856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94B482-8F58-424C-B41E-309FDA48BB6F}"/>
              </a:ext>
            </a:extLst>
          </p:cNvPr>
          <p:cNvSpPr>
            <a:spLocks noGrp="1"/>
          </p:cNvSpPr>
          <p:nvPr>
            <p:ph type="title" orient="vert"/>
          </p:nvPr>
        </p:nvSpPr>
        <p:spPr>
          <a:xfrm>
            <a:off x="6915150" y="762000"/>
            <a:ext cx="2000250" cy="53340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A680A6EB-AFE7-46AF-88F1-F7ABC3D42451}"/>
              </a:ext>
            </a:extLst>
          </p:cNvPr>
          <p:cNvSpPr>
            <a:spLocks noGrp="1"/>
          </p:cNvSpPr>
          <p:nvPr>
            <p:ph type="body" orient="vert" idx="1"/>
          </p:nvPr>
        </p:nvSpPr>
        <p:spPr>
          <a:xfrm>
            <a:off x="914400" y="762000"/>
            <a:ext cx="58483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1BF5C75-EA7A-465A-9715-97D4AA38C8D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875873A-21D3-47E9-AD86-610632D8C1FE}"/>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01259BD-A2C5-48B5-9426-E2111EBE070A}"/>
              </a:ext>
            </a:extLst>
          </p:cNvPr>
          <p:cNvSpPr>
            <a:spLocks noGrp="1"/>
          </p:cNvSpPr>
          <p:nvPr>
            <p:ph type="sldNum" sz="quarter" idx="12"/>
          </p:nvPr>
        </p:nvSpPr>
        <p:spPr/>
        <p:txBody>
          <a:bodyPr/>
          <a:lstStyle>
            <a:lvl1pPr>
              <a:defRPr/>
            </a:lvl1pPr>
          </a:lstStyle>
          <a:p>
            <a:fld id="{145B01A1-68CD-4AAD-B650-E780A2745EEF}" type="slidenum">
              <a:rPr lang="sl-SI" altLang="sl-SI"/>
              <a:pPr/>
              <a:t>‹#›</a:t>
            </a:fld>
            <a:endParaRPr lang="sl-SI" altLang="sl-SI"/>
          </a:p>
        </p:txBody>
      </p:sp>
    </p:spTree>
    <p:extLst>
      <p:ext uri="{BB962C8B-B14F-4D97-AF65-F5344CB8AC3E}">
        <p14:creationId xmlns:p14="http://schemas.microsoft.com/office/powerpoint/2010/main" val="320895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1529-2455-45E5-B2F9-88ED762C647D}"/>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5D9A9A0-6360-4DD1-8375-508CB3C2B2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7EAEC37-F0B1-4FFD-A1B3-9C7B1E0F43A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5F2A322-C3E1-44E8-B05B-EB06971E3B9D}"/>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A08412C-0DF3-4DE6-8F2C-C5AC01261C6F}"/>
              </a:ext>
            </a:extLst>
          </p:cNvPr>
          <p:cNvSpPr>
            <a:spLocks noGrp="1"/>
          </p:cNvSpPr>
          <p:nvPr>
            <p:ph type="sldNum" sz="quarter" idx="12"/>
          </p:nvPr>
        </p:nvSpPr>
        <p:spPr/>
        <p:txBody>
          <a:bodyPr/>
          <a:lstStyle>
            <a:lvl1pPr>
              <a:defRPr/>
            </a:lvl1pPr>
          </a:lstStyle>
          <a:p>
            <a:fld id="{336F74C4-1F2D-4B37-9C50-4F9C0EAD80F3}" type="slidenum">
              <a:rPr lang="sl-SI" altLang="sl-SI"/>
              <a:pPr/>
              <a:t>‹#›</a:t>
            </a:fld>
            <a:endParaRPr lang="sl-SI" altLang="sl-SI"/>
          </a:p>
        </p:txBody>
      </p:sp>
    </p:spTree>
    <p:extLst>
      <p:ext uri="{BB962C8B-B14F-4D97-AF65-F5344CB8AC3E}">
        <p14:creationId xmlns:p14="http://schemas.microsoft.com/office/powerpoint/2010/main" val="8261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6E2E8-8620-4597-B789-49BF10B238CE}"/>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5767ECB-8CC8-46A1-B3DD-DA43A998585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FC76463-78B6-4313-822E-532FCFD19DDE}"/>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6E71631B-820C-4CA4-A249-69E4B30AF638}"/>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D5B3701-5F03-448B-A13C-37E63F1B809B}"/>
              </a:ext>
            </a:extLst>
          </p:cNvPr>
          <p:cNvSpPr>
            <a:spLocks noGrp="1"/>
          </p:cNvSpPr>
          <p:nvPr>
            <p:ph type="sldNum" sz="quarter" idx="12"/>
          </p:nvPr>
        </p:nvSpPr>
        <p:spPr/>
        <p:txBody>
          <a:bodyPr/>
          <a:lstStyle>
            <a:lvl1pPr>
              <a:defRPr/>
            </a:lvl1pPr>
          </a:lstStyle>
          <a:p>
            <a:fld id="{57C6E788-6D28-4EBB-A9CB-0579EE0B72F3}" type="slidenum">
              <a:rPr lang="sl-SI" altLang="sl-SI"/>
              <a:pPr/>
              <a:t>‹#›</a:t>
            </a:fld>
            <a:endParaRPr lang="sl-SI" altLang="sl-SI"/>
          </a:p>
        </p:txBody>
      </p:sp>
    </p:spTree>
    <p:extLst>
      <p:ext uri="{BB962C8B-B14F-4D97-AF65-F5344CB8AC3E}">
        <p14:creationId xmlns:p14="http://schemas.microsoft.com/office/powerpoint/2010/main" val="3686346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C7990-7152-47F0-84D2-A7B5753F303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ECC7F57E-5EAC-4F57-8263-8575C1481A43}"/>
              </a:ext>
            </a:extLst>
          </p:cNvPr>
          <p:cNvSpPr>
            <a:spLocks noGrp="1"/>
          </p:cNvSpPr>
          <p:nvPr>
            <p:ph sz="half" idx="1"/>
          </p:nvPr>
        </p:nvSpPr>
        <p:spPr>
          <a:xfrm>
            <a:off x="9144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0059965-3597-4DDE-9B78-709DBB4B0207}"/>
              </a:ext>
            </a:extLst>
          </p:cNvPr>
          <p:cNvSpPr>
            <a:spLocks noGrp="1"/>
          </p:cNvSpPr>
          <p:nvPr>
            <p:ph sz="half" idx="2"/>
          </p:nvPr>
        </p:nvSpPr>
        <p:spPr>
          <a:xfrm>
            <a:off x="4991100" y="2362200"/>
            <a:ext cx="39243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018FE0E-5855-404A-8486-062819E9123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84FFF4-0FEC-45C4-BE87-416E164F345C}"/>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FA535AE-3952-454A-98A9-C6D9DF4DB511}"/>
              </a:ext>
            </a:extLst>
          </p:cNvPr>
          <p:cNvSpPr>
            <a:spLocks noGrp="1"/>
          </p:cNvSpPr>
          <p:nvPr>
            <p:ph type="sldNum" sz="quarter" idx="12"/>
          </p:nvPr>
        </p:nvSpPr>
        <p:spPr/>
        <p:txBody>
          <a:bodyPr/>
          <a:lstStyle>
            <a:lvl1pPr>
              <a:defRPr/>
            </a:lvl1pPr>
          </a:lstStyle>
          <a:p>
            <a:fld id="{FC327FCD-C3D7-4F4F-B91F-D010BC51E9C1}" type="slidenum">
              <a:rPr lang="sl-SI" altLang="sl-SI"/>
              <a:pPr/>
              <a:t>‹#›</a:t>
            </a:fld>
            <a:endParaRPr lang="sl-SI" altLang="sl-SI"/>
          </a:p>
        </p:txBody>
      </p:sp>
    </p:spTree>
    <p:extLst>
      <p:ext uri="{BB962C8B-B14F-4D97-AF65-F5344CB8AC3E}">
        <p14:creationId xmlns:p14="http://schemas.microsoft.com/office/powerpoint/2010/main" val="14816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3CBB4-5545-48A3-BA70-100BD59EE1D4}"/>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A59DB2A7-1500-4852-9881-047CEEF595F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8D84FB-C3F3-4A04-A282-68FDEEA49D9F}"/>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30C31F8E-31DC-43AE-813D-E698EA1F5B8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4512E0-87DD-4819-AB4C-9FD3FA6B36B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8965ACFA-16B5-45E1-A9F7-7EA9C480726E}"/>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6BCC23EB-0EE4-48FD-B672-30E034796C20}"/>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AC47A2E0-CCE5-4ECE-B4B7-6D81E9855653}"/>
              </a:ext>
            </a:extLst>
          </p:cNvPr>
          <p:cNvSpPr>
            <a:spLocks noGrp="1"/>
          </p:cNvSpPr>
          <p:nvPr>
            <p:ph type="sldNum" sz="quarter" idx="12"/>
          </p:nvPr>
        </p:nvSpPr>
        <p:spPr/>
        <p:txBody>
          <a:bodyPr/>
          <a:lstStyle>
            <a:lvl1pPr>
              <a:defRPr/>
            </a:lvl1pPr>
          </a:lstStyle>
          <a:p>
            <a:fld id="{A7EAF36D-8340-4F57-BEE4-E85A380FF0D3}" type="slidenum">
              <a:rPr lang="sl-SI" altLang="sl-SI"/>
              <a:pPr/>
              <a:t>‹#›</a:t>
            </a:fld>
            <a:endParaRPr lang="sl-SI" altLang="sl-SI"/>
          </a:p>
        </p:txBody>
      </p:sp>
    </p:spTree>
    <p:extLst>
      <p:ext uri="{BB962C8B-B14F-4D97-AF65-F5344CB8AC3E}">
        <p14:creationId xmlns:p14="http://schemas.microsoft.com/office/powerpoint/2010/main" val="207646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070D-B04A-4484-ABDF-A81CDD95553D}"/>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705F4B73-8A2F-4FEA-9E4C-DC90B772EB5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FDC325E-11B4-4C6B-AC0C-2FFE378565A7}"/>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16C5B740-BE1A-4C4E-BC46-72DA4EBF7683}"/>
              </a:ext>
            </a:extLst>
          </p:cNvPr>
          <p:cNvSpPr>
            <a:spLocks noGrp="1"/>
          </p:cNvSpPr>
          <p:nvPr>
            <p:ph type="sldNum" sz="quarter" idx="12"/>
          </p:nvPr>
        </p:nvSpPr>
        <p:spPr/>
        <p:txBody>
          <a:bodyPr/>
          <a:lstStyle>
            <a:lvl1pPr>
              <a:defRPr/>
            </a:lvl1pPr>
          </a:lstStyle>
          <a:p>
            <a:fld id="{60B48367-B859-4B85-8893-52D8DE4C7188}" type="slidenum">
              <a:rPr lang="sl-SI" altLang="sl-SI"/>
              <a:pPr/>
              <a:t>‹#›</a:t>
            </a:fld>
            <a:endParaRPr lang="sl-SI" altLang="sl-SI"/>
          </a:p>
        </p:txBody>
      </p:sp>
    </p:spTree>
    <p:extLst>
      <p:ext uri="{BB962C8B-B14F-4D97-AF65-F5344CB8AC3E}">
        <p14:creationId xmlns:p14="http://schemas.microsoft.com/office/powerpoint/2010/main" val="3266436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6D8934-60D3-4455-A493-C0547E4EA07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7A0BB2CB-51C0-4C79-BD2A-3FF2590F7E20}"/>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B70F4E1-4E3E-43F7-8CF4-5EA08691B090}"/>
              </a:ext>
            </a:extLst>
          </p:cNvPr>
          <p:cNvSpPr>
            <a:spLocks noGrp="1"/>
          </p:cNvSpPr>
          <p:nvPr>
            <p:ph type="sldNum" sz="quarter" idx="12"/>
          </p:nvPr>
        </p:nvSpPr>
        <p:spPr/>
        <p:txBody>
          <a:bodyPr/>
          <a:lstStyle>
            <a:lvl1pPr>
              <a:defRPr/>
            </a:lvl1pPr>
          </a:lstStyle>
          <a:p>
            <a:fld id="{B41CB6F5-3355-4F77-8E54-768ED4657C33}" type="slidenum">
              <a:rPr lang="sl-SI" altLang="sl-SI"/>
              <a:pPr/>
              <a:t>‹#›</a:t>
            </a:fld>
            <a:endParaRPr lang="sl-SI" altLang="sl-SI"/>
          </a:p>
        </p:txBody>
      </p:sp>
    </p:spTree>
    <p:extLst>
      <p:ext uri="{BB962C8B-B14F-4D97-AF65-F5344CB8AC3E}">
        <p14:creationId xmlns:p14="http://schemas.microsoft.com/office/powerpoint/2010/main" val="126506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6B4E-6657-48A0-8AA8-7FEB3EE9E9B8}"/>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2E5DEDC-760C-49DB-A95B-9BD6C074172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FEFEFDE1-B546-4868-AC5E-3F72C11F23A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0462B0-2711-4B60-96B0-7123F6264E83}"/>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EE413A3-1437-48C7-9F69-9844DFE3152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D1994571-63BB-47D4-AF0D-448CB81D2773}"/>
              </a:ext>
            </a:extLst>
          </p:cNvPr>
          <p:cNvSpPr>
            <a:spLocks noGrp="1"/>
          </p:cNvSpPr>
          <p:nvPr>
            <p:ph type="sldNum" sz="quarter" idx="12"/>
          </p:nvPr>
        </p:nvSpPr>
        <p:spPr/>
        <p:txBody>
          <a:bodyPr/>
          <a:lstStyle>
            <a:lvl1pPr>
              <a:defRPr/>
            </a:lvl1pPr>
          </a:lstStyle>
          <a:p>
            <a:fld id="{8B25D7A5-73ED-48F6-B25D-46F5096FDA6C}" type="slidenum">
              <a:rPr lang="sl-SI" altLang="sl-SI"/>
              <a:pPr/>
              <a:t>‹#›</a:t>
            </a:fld>
            <a:endParaRPr lang="sl-SI" altLang="sl-SI"/>
          </a:p>
        </p:txBody>
      </p:sp>
    </p:spTree>
    <p:extLst>
      <p:ext uri="{BB962C8B-B14F-4D97-AF65-F5344CB8AC3E}">
        <p14:creationId xmlns:p14="http://schemas.microsoft.com/office/powerpoint/2010/main" val="1657604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2DE4-2EDA-4098-9BA5-1966C41203EC}"/>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E20CD4E0-4F69-4F89-9E8B-0E9B9B4381B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9323309C-A1BF-4412-919C-14895525357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198328-FD31-4C4D-AA7D-E448F3946E3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EAA07EB-D56F-40F5-A145-3B5A9D6C3F5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285275C-D247-46C3-870E-224A176EBF3D}"/>
              </a:ext>
            </a:extLst>
          </p:cNvPr>
          <p:cNvSpPr>
            <a:spLocks noGrp="1"/>
          </p:cNvSpPr>
          <p:nvPr>
            <p:ph type="sldNum" sz="quarter" idx="12"/>
          </p:nvPr>
        </p:nvSpPr>
        <p:spPr/>
        <p:txBody>
          <a:bodyPr/>
          <a:lstStyle>
            <a:lvl1pPr>
              <a:defRPr/>
            </a:lvl1pPr>
          </a:lstStyle>
          <a:p>
            <a:fld id="{6934639A-FA25-4CF8-BB48-DFA88572082B}" type="slidenum">
              <a:rPr lang="sl-SI" altLang="sl-SI"/>
              <a:pPr/>
              <a:t>‹#›</a:t>
            </a:fld>
            <a:endParaRPr lang="sl-SI" altLang="sl-SI"/>
          </a:p>
        </p:txBody>
      </p:sp>
    </p:spTree>
    <p:extLst>
      <p:ext uri="{BB962C8B-B14F-4D97-AF65-F5344CB8AC3E}">
        <p14:creationId xmlns:p14="http://schemas.microsoft.com/office/powerpoint/2010/main" val="1179022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482" name="Group 2">
            <a:extLst>
              <a:ext uri="{FF2B5EF4-FFF2-40B4-BE49-F238E27FC236}">
                <a16:creationId xmlns:a16="http://schemas.microsoft.com/office/drawing/2014/main" id="{47EE08A5-03D9-4C33-9413-9D96CFFFBF78}"/>
              </a:ext>
            </a:extLst>
          </p:cNvPr>
          <p:cNvGrpSpPr>
            <a:grpSpLocks/>
          </p:cNvGrpSpPr>
          <p:nvPr/>
        </p:nvGrpSpPr>
        <p:grpSpPr bwMode="auto">
          <a:xfrm>
            <a:off x="0" y="0"/>
            <a:ext cx="3200400" cy="6858000"/>
            <a:chOff x="0" y="0"/>
            <a:chExt cx="2016" cy="4320"/>
          </a:xfrm>
        </p:grpSpPr>
        <p:sp>
          <p:nvSpPr>
            <p:cNvPr id="20483" name="Rectangle 3">
              <a:extLst>
                <a:ext uri="{FF2B5EF4-FFF2-40B4-BE49-F238E27FC236}">
                  <a16:creationId xmlns:a16="http://schemas.microsoft.com/office/drawing/2014/main" id="{CB363C64-32D5-4BA3-A73D-21439122CDB9}"/>
                </a:ext>
              </a:extLst>
            </p:cNvPr>
            <p:cNvSpPr>
              <a:spLocks noChangeArrowheads="1"/>
            </p:cNvSpPr>
            <p:nvPr/>
          </p:nvSpPr>
          <p:spPr bwMode="auto">
            <a:xfrm>
              <a:off x="0" y="0"/>
              <a:ext cx="480" cy="432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0484" name="Rectangle 4">
              <a:extLst>
                <a:ext uri="{FF2B5EF4-FFF2-40B4-BE49-F238E27FC236}">
                  <a16:creationId xmlns:a16="http://schemas.microsoft.com/office/drawing/2014/main" id="{306D89E8-90DB-4E6D-B52F-DE2155F2F152}"/>
                </a:ext>
              </a:extLst>
            </p:cNvPr>
            <p:cNvSpPr>
              <a:spLocks noChangeArrowheads="1"/>
            </p:cNvSpPr>
            <p:nvPr/>
          </p:nvSpPr>
          <p:spPr bwMode="auto">
            <a:xfrm>
              <a:off x="432" y="0"/>
              <a:ext cx="1584" cy="67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
        <p:nvSpPr>
          <p:cNvPr id="20485" name="AutoShape 5">
            <a:extLst>
              <a:ext uri="{FF2B5EF4-FFF2-40B4-BE49-F238E27FC236}">
                <a16:creationId xmlns:a16="http://schemas.microsoft.com/office/drawing/2014/main" id="{3FFA7288-9DFC-44AF-8CC9-EB4D74637092}"/>
              </a:ext>
            </a:extLst>
          </p:cNvPr>
          <p:cNvSpPr>
            <a:spLocks noChangeArrowheads="1"/>
          </p:cNvSpPr>
          <p:nvPr/>
        </p:nvSpPr>
        <p:spPr bwMode="auto">
          <a:xfrm>
            <a:off x="762000" y="762000"/>
            <a:ext cx="5105400" cy="6096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sl-SI" altLang="sl-SI"/>
          </a:p>
        </p:txBody>
      </p:sp>
      <p:sp>
        <p:nvSpPr>
          <p:cNvPr id="20486" name="Rectangle 6">
            <a:extLst>
              <a:ext uri="{FF2B5EF4-FFF2-40B4-BE49-F238E27FC236}">
                <a16:creationId xmlns:a16="http://schemas.microsoft.com/office/drawing/2014/main" id="{01691849-CB39-44A5-BAD7-020BAFC559F0}"/>
              </a:ext>
            </a:extLst>
          </p:cNvPr>
          <p:cNvSpPr>
            <a:spLocks noGrp="1" noChangeArrowheads="1"/>
          </p:cNvSpPr>
          <p:nvPr>
            <p:ph type="title"/>
          </p:nvPr>
        </p:nvSpPr>
        <p:spPr bwMode="auto">
          <a:xfrm>
            <a:off x="914400" y="762000"/>
            <a:ext cx="8001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sl-SI" altLang="sl-SI"/>
              <a:t>Click to edit Master title style</a:t>
            </a:r>
          </a:p>
        </p:txBody>
      </p:sp>
      <p:sp>
        <p:nvSpPr>
          <p:cNvPr id="20487" name="Rectangle 7">
            <a:extLst>
              <a:ext uri="{FF2B5EF4-FFF2-40B4-BE49-F238E27FC236}">
                <a16:creationId xmlns:a16="http://schemas.microsoft.com/office/drawing/2014/main" id="{5E353699-BC5D-4CE7-BE76-B820B806E0DF}"/>
              </a:ext>
            </a:extLst>
          </p:cNvPr>
          <p:cNvSpPr>
            <a:spLocks noGrp="1" noChangeArrowheads="1"/>
          </p:cNvSpPr>
          <p:nvPr>
            <p:ph type="body" idx="1"/>
          </p:nvPr>
        </p:nvSpPr>
        <p:spPr bwMode="auto">
          <a:xfrm>
            <a:off x="914400" y="2362200"/>
            <a:ext cx="80010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20488" name="Rectangle 8">
            <a:extLst>
              <a:ext uri="{FF2B5EF4-FFF2-40B4-BE49-F238E27FC236}">
                <a16:creationId xmlns:a16="http://schemas.microsoft.com/office/drawing/2014/main" id="{3BCC51DC-C4E7-407B-8191-722C52CDED7E}"/>
              </a:ext>
            </a:extLst>
          </p:cNvPr>
          <p:cNvSpPr>
            <a:spLocks noGrp="1" noChangeArrowheads="1"/>
          </p:cNvSpPr>
          <p:nvPr>
            <p:ph type="dt" sz="half" idx="2"/>
          </p:nvPr>
        </p:nvSpPr>
        <p:spPr bwMode="auto">
          <a:xfrm>
            <a:off x="7010400" y="65532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r">
              <a:defRPr sz="1400">
                <a:latin typeface="+mn-lt"/>
              </a:defRPr>
            </a:lvl1pPr>
          </a:lstStyle>
          <a:p>
            <a:endParaRPr lang="sl-SI" altLang="sl-SI"/>
          </a:p>
        </p:txBody>
      </p:sp>
      <p:sp>
        <p:nvSpPr>
          <p:cNvPr id="20489" name="Rectangle 9">
            <a:extLst>
              <a:ext uri="{FF2B5EF4-FFF2-40B4-BE49-F238E27FC236}">
                <a16:creationId xmlns:a16="http://schemas.microsoft.com/office/drawing/2014/main" id="{E7DB6018-560D-4EC5-945A-02469FC0ED6B}"/>
              </a:ext>
            </a:extLst>
          </p:cNvPr>
          <p:cNvSpPr>
            <a:spLocks noGrp="1" noChangeArrowheads="1"/>
          </p:cNvSpPr>
          <p:nvPr>
            <p:ph type="ftr" sz="quarter" idx="3"/>
          </p:nvPr>
        </p:nvSpPr>
        <p:spPr bwMode="auto">
          <a:xfrm>
            <a:off x="2936875" y="6529388"/>
            <a:ext cx="2895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lvl1pPr algn="ctr">
              <a:defRPr sz="1400">
                <a:latin typeface="+mn-lt"/>
              </a:defRPr>
            </a:lvl1pPr>
          </a:lstStyle>
          <a:p>
            <a:endParaRPr lang="sl-SI" altLang="sl-SI"/>
          </a:p>
        </p:txBody>
      </p:sp>
      <p:sp>
        <p:nvSpPr>
          <p:cNvPr id="20490" name="Rectangle 10">
            <a:extLst>
              <a:ext uri="{FF2B5EF4-FFF2-40B4-BE49-F238E27FC236}">
                <a16:creationId xmlns:a16="http://schemas.microsoft.com/office/drawing/2014/main" id="{BDC18A75-F1E1-4C9F-98FA-AE00B835CB2F}"/>
              </a:ext>
            </a:extLst>
          </p:cNvPr>
          <p:cNvSpPr>
            <a:spLocks noGrp="1" noChangeArrowheads="1"/>
          </p:cNvSpPr>
          <p:nvPr>
            <p:ph type="sldNum" sz="quarter" idx="4"/>
          </p:nvPr>
        </p:nvSpPr>
        <p:spPr bwMode="auto">
          <a:xfrm>
            <a:off x="84138" y="63436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spAutoFit/>
          </a:bodyPr>
          <a:lstStyle>
            <a:lvl1pPr>
              <a:defRPr sz="2600" b="1">
                <a:solidFill>
                  <a:schemeClr val="bg1"/>
                </a:solidFill>
                <a:latin typeface="+mn-lt"/>
              </a:defRPr>
            </a:lvl1pPr>
          </a:lstStyle>
          <a:p>
            <a:fld id="{FE8D8873-443A-4F68-8E3E-837E0825BCBD}" type="slidenum">
              <a:rPr lang="sl-SI" altLang="sl-SI"/>
              <a:pPr/>
              <a:t>‹#›</a:t>
            </a:fld>
            <a:endParaRPr lang="sl-SI" altLang="sl-SI"/>
          </a:p>
        </p:txBody>
      </p:sp>
      <p:grpSp>
        <p:nvGrpSpPr>
          <p:cNvPr id="20491" name="Group 11">
            <a:extLst>
              <a:ext uri="{FF2B5EF4-FFF2-40B4-BE49-F238E27FC236}">
                <a16:creationId xmlns:a16="http://schemas.microsoft.com/office/drawing/2014/main" id="{DBB5DCE3-E578-4B23-AC4F-0EBB24C7F7E0}"/>
              </a:ext>
            </a:extLst>
          </p:cNvPr>
          <p:cNvGrpSpPr>
            <a:grpSpLocks/>
          </p:cNvGrpSpPr>
          <p:nvPr/>
        </p:nvGrpSpPr>
        <p:grpSpPr bwMode="auto">
          <a:xfrm>
            <a:off x="228600" y="1981200"/>
            <a:ext cx="7391400" cy="319088"/>
            <a:chOff x="144" y="1248"/>
            <a:chExt cx="4656" cy="201"/>
          </a:xfrm>
        </p:grpSpPr>
        <p:sp>
          <p:nvSpPr>
            <p:cNvPr id="20492" name="AutoShape 12">
              <a:extLst>
                <a:ext uri="{FF2B5EF4-FFF2-40B4-BE49-F238E27FC236}">
                  <a16:creationId xmlns:a16="http://schemas.microsoft.com/office/drawing/2014/main" id="{AA981A88-BB30-462C-A071-9045E8A8165D}"/>
                </a:ext>
              </a:extLst>
            </p:cNvPr>
            <p:cNvSpPr>
              <a:spLocks noChangeArrowheads="1"/>
            </p:cNvSpPr>
            <p:nvPr/>
          </p:nvSpPr>
          <p:spPr bwMode="auto">
            <a:xfrm>
              <a:off x="384" y="1248"/>
              <a:ext cx="4416" cy="200"/>
            </a:xfrm>
            <a:prstGeom prst="roundRect">
              <a:avLst>
                <a:gd name="adj" fmla="val 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sp>
          <p:nvSpPr>
            <p:cNvPr id="20493" name="AutoShape 13">
              <a:extLst>
                <a:ext uri="{FF2B5EF4-FFF2-40B4-BE49-F238E27FC236}">
                  <a16:creationId xmlns:a16="http://schemas.microsoft.com/office/drawing/2014/main" id="{B1992139-790B-460D-8370-996A53451BC3}"/>
                </a:ext>
              </a:extLst>
            </p:cNvPr>
            <p:cNvSpPr>
              <a:spLocks noChangeArrowheads="1"/>
            </p:cNvSpPr>
            <p:nvPr/>
          </p:nvSpPr>
          <p:spPr bwMode="auto">
            <a:xfrm flipH="1">
              <a:off x="144" y="1248"/>
              <a:ext cx="248" cy="201"/>
            </a:xfrm>
            <a:prstGeom prst="flowChartDelay">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sl-SI"/>
            </a:p>
          </p:txBody>
        </p:sp>
      </p:gr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lnSpc>
          <a:spcPct val="90000"/>
        </a:lnSpc>
        <a:spcBef>
          <a:spcPct val="0"/>
        </a:spcBef>
        <a:spcAft>
          <a:spcPct val="0"/>
        </a:spcAft>
        <a:defRPr sz="3600" b="1" kern="1200">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panose="020B0604020202020204" pitchFamily="34" charset="0"/>
        </a:defRPr>
      </a:lvl2pPr>
      <a:lvl3pPr algn="l" rtl="0" fontAlgn="base">
        <a:lnSpc>
          <a:spcPct val="90000"/>
        </a:lnSpc>
        <a:spcBef>
          <a:spcPct val="0"/>
        </a:spcBef>
        <a:spcAft>
          <a:spcPct val="0"/>
        </a:spcAft>
        <a:defRPr sz="3600" b="1">
          <a:solidFill>
            <a:schemeClr val="tx2"/>
          </a:solidFill>
          <a:latin typeface="Arial" panose="020B0604020202020204" pitchFamily="34" charset="0"/>
        </a:defRPr>
      </a:lvl3pPr>
      <a:lvl4pPr algn="l" rtl="0" fontAlgn="base">
        <a:lnSpc>
          <a:spcPct val="90000"/>
        </a:lnSpc>
        <a:spcBef>
          <a:spcPct val="0"/>
        </a:spcBef>
        <a:spcAft>
          <a:spcPct val="0"/>
        </a:spcAft>
        <a:defRPr sz="3600" b="1">
          <a:solidFill>
            <a:schemeClr val="tx2"/>
          </a:solidFill>
          <a:latin typeface="Arial" panose="020B0604020202020204" pitchFamily="34" charset="0"/>
        </a:defRPr>
      </a:lvl4pPr>
      <a:lvl5pPr algn="l" rtl="0" fontAlgn="base">
        <a:lnSpc>
          <a:spcPct val="90000"/>
        </a:lnSpc>
        <a:spcBef>
          <a:spcPct val="0"/>
        </a:spcBef>
        <a:spcAft>
          <a:spcPct val="0"/>
        </a:spcAft>
        <a:defRPr sz="3600" b="1">
          <a:solidFill>
            <a:schemeClr val="tx2"/>
          </a:solidFill>
          <a:latin typeface="Arial" panose="020B0604020202020204" pitchFamily="34" charset="0"/>
        </a:defRPr>
      </a:lvl5pPr>
      <a:lvl6pPr marL="457200" algn="l" rtl="0" fontAlgn="base">
        <a:lnSpc>
          <a:spcPct val="90000"/>
        </a:lnSpc>
        <a:spcBef>
          <a:spcPct val="0"/>
        </a:spcBef>
        <a:spcAft>
          <a:spcPct val="0"/>
        </a:spcAft>
        <a:defRPr sz="3600" b="1">
          <a:solidFill>
            <a:schemeClr val="tx2"/>
          </a:solidFill>
          <a:latin typeface="Arial" panose="020B0604020202020204" pitchFamily="34" charset="0"/>
        </a:defRPr>
      </a:lvl6pPr>
      <a:lvl7pPr marL="914400" algn="l" rtl="0" fontAlgn="base">
        <a:lnSpc>
          <a:spcPct val="90000"/>
        </a:lnSpc>
        <a:spcBef>
          <a:spcPct val="0"/>
        </a:spcBef>
        <a:spcAft>
          <a:spcPct val="0"/>
        </a:spcAft>
        <a:defRPr sz="3600" b="1">
          <a:solidFill>
            <a:schemeClr val="tx2"/>
          </a:solidFill>
          <a:latin typeface="Arial" panose="020B0604020202020204" pitchFamily="34" charset="0"/>
        </a:defRPr>
      </a:lvl7pPr>
      <a:lvl8pPr marL="1371600" algn="l" rtl="0" fontAlgn="base">
        <a:lnSpc>
          <a:spcPct val="90000"/>
        </a:lnSpc>
        <a:spcBef>
          <a:spcPct val="0"/>
        </a:spcBef>
        <a:spcAft>
          <a:spcPct val="0"/>
        </a:spcAft>
        <a:defRPr sz="3600" b="1">
          <a:solidFill>
            <a:schemeClr val="tx2"/>
          </a:solidFill>
          <a:latin typeface="Arial" panose="020B0604020202020204" pitchFamily="34" charset="0"/>
        </a:defRPr>
      </a:lvl8pPr>
      <a:lvl9pPr marL="1828800" algn="l" rtl="0" fontAlgn="base">
        <a:lnSpc>
          <a:spcPct val="90000"/>
        </a:lnSpc>
        <a:spcBef>
          <a:spcPct val="0"/>
        </a:spcBef>
        <a:spcAft>
          <a:spcPct val="0"/>
        </a:spcAft>
        <a:defRPr sz="36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tx1"/>
        </a:buClr>
        <a:buSzPct val="75000"/>
        <a:buFont typeface="Wingdings" panose="05000000000000000000" pitchFamily="2" charset="2"/>
        <a:buChar char="l"/>
        <a:defRPr sz="28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SzPct val="75000"/>
        <a:buFont typeface="Wingdings" panose="05000000000000000000" pitchFamily="2" charset="2"/>
        <a:buChar char="l"/>
        <a:defRPr sz="2000" kern="1200">
          <a:solidFill>
            <a:schemeClr val="tx1"/>
          </a:solidFill>
          <a:latin typeface="+mn-lt"/>
          <a:ea typeface="+mn-ea"/>
          <a:cs typeface="+mn-cs"/>
        </a:defRPr>
      </a:lvl3pPr>
      <a:lvl4pPr marL="1600200" indent="-228600" algn="l" rtl="0" fontAlgn="base">
        <a:spcBef>
          <a:spcPct val="20000"/>
        </a:spcBef>
        <a:spcAft>
          <a:spcPct val="0"/>
        </a:spcAft>
        <a:buClr>
          <a:schemeClr val="tx1"/>
        </a:buClr>
        <a:buSzPct val="80000"/>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65000"/>
        <a:buFont typeface="Wingdings" panose="05000000000000000000" pitchFamily="2" charset="2"/>
        <a:buChar char="l"/>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105B423-48F1-42B3-91B3-D4193FD5E5AF}"/>
              </a:ext>
            </a:extLst>
          </p:cNvPr>
          <p:cNvSpPr>
            <a:spLocks noGrp="1" noChangeArrowheads="1"/>
          </p:cNvSpPr>
          <p:nvPr>
            <p:ph type="ctrTitle"/>
          </p:nvPr>
        </p:nvSpPr>
        <p:spPr/>
        <p:txBody>
          <a:bodyPr/>
          <a:lstStyle/>
          <a:p>
            <a:r>
              <a:rPr lang="sl-SI" altLang="sl-SI" sz="4000" b="0"/>
              <a:t>DVD enote</a:t>
            </a:r>
          </a:p>
        </p:txBody>
      </p:sp>
      <p:sp>
        <p:nvSpPr>
          <p:cNvPr id="2051" name="Rectangle 3">
            <a:extLst>
              <a:ext uri="{FF2B5EF4-FFF2-40B4-BE49-F238E27FC236}">
                <a16:creationId xmlns:a16="http://schemas.microsoft.com/office/drawing/2014/main" id="{AE5F22EE-7953-4BF7-9D6D-B77179722A6D}"/>
              </a:ext>
            </a:extLst>
          </p:cNvPr>
          <p:cNvSpPr>
            <a:spLocks noGrp="1" noChangeArrowheads="1"/>
          </p:cNvSpPr>
          <p:nvPr>
            <p:ph type="subTitle" idx="1"/>
          </p:nvPr>
        </p:nvSpPr>
        <p:spPr/>
        <p:txBody>
          <a:bodyPr/>
          <a:lstStyle/>
          <a:p>
            <a:r>
              <a:rPr lang="sl-SI" altLang="sl-SI"/>
              <a:t> </a:t>
            </a:r>
            <a:endParaRPr lang="sl-SI" altLang="sl-SI" dirty="0"/>
          </a:p>
        </p:txBody>
      </p:sp>
      <p:pic>
        <p:nvPicPr>
          <p:cNvPr id="2054" name="Picture 6" descr="http://www.monitor.si/slike/5kyhpgabih.jpeg">
            <a:extLst>
              <a:ext uri="{FF2B5EF4-FFF2-40B4-BE49-F238E27FC236}">
                <a16:creationId xmlns:a16="http://schemas.microsoft.com/office/drawing/2014/main" id="{1B9BA124-1C2A-42BC-BA92-EBDA7313C3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295400"/>
            <a:ext cx="22098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7" descr="http://www.dvd-si.com/clanki/3_dvdplayer4.jpg">
            <a:extLst>
              <a:ext uri="{FF2B5EF4-FFF2-40B4-BE49-F238E27FC236}">
                <a16:creationId xmlns:a16="http://schemas.microsoft.com/office/drawing/2014/main" id="{AC84CCBD-3538-461B-A64F-DFDDB64079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1676400"/>
            <a:ext cx="22098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1A917164-6344-4881-A107-A6C9634A3165}"/>
              </a:ext>
            </a:extLst>
          </p:cNvPr>
          <p:cNvSpPr>
            <a:spLocks noGrp="1" noChangeArrowheads="1"/>
          </p:cNvSpPr>
          <p:nvPr>
            <p:ph type="title"/>
          </p:nvPr>
        </p:nvSpPr>
        <p:spPr/>
        <p:txBody>
          <a:bodyPr/>
          <a:lstStyle/>
          <a:p>
            <a:r>
              <a:rPr lang="sl-SI" altLang="sl-SI">
                <a:cs typeface="Times New Roman" panose="02020603050405020304" pitchFamily="18" charset="0"/>
              </a:rPr>
              <a:t>DVD-9 (8.5GB) enostranski/dvoslojni</a:t>
            </a:r>
            <a:r>
              <a:rPr lang="sl-SI" altLang="sl-SI"/>
              <a:t> </a:t>
            </a:r>
          </a:p>
        </p:txBody>
      </p:sp>
      <p:sp>
        <p:nvSpPr>
          <p:cNvPr id="24579" name="Rectangle 3">
            <a:extLst>
              <a:ext uri="{FF2B5EF4-FFF2-40B4-BE49-F238E27FC236}">
                <a16:creationId xmlns:a16="http://schemas.microsoft.com/office/drawing/2014/main" id="{E83DE427-A907-4B76-8BD3-4073755098A4}"/>
              </a:ext>
            </a:extLst>
          </p:cNvPr>
          <p:cNvSpPr>
            <a:spLocks noGrp="1" noChangeArrowheads="1"/>
          </p:cNvSpPr>
          <p:nvPr>
            <p:ph type="body" idx="1"/>
          </p:nvPr>
        </p:nvSpPr>
        <p:spPr/>
        <p:txBody>
          <a:bodyPr/>
          <a:lstStyle/>
          <a:p>
            <a:r>
              <a:rPr lang="sl-SI" altLang="sl-SI" sz="2400">
                <a:cs typeface="Times New Roman" panose="02020603050405020304" pitchFamily="18" charset="0"/>
              </a:rPr>
              <a:t>Ta verzija ploščka ima kapaciteto 8,5GB, kar je malenkost manj kot ponujata dva enoslojna ploščka. Vdolbinice na obeh slojih so za 10% daljše kot pri DVD-5 ali DVD-10.</a:t>
            </a:r>
            <a:r>
              <a:rPr lang="sl-SI" altLang="sl-SI" sz="2400"/>
              <a:t> </a:t>
            </a:r>
            <a:r>
              <a:rPr lang="sl-SI" altLang="sl-SI" sz="2400">
                <a:cs typeface="Times New Roman" panose="02020603050405020304" pitchFamily="18" charset="0"/>
              </a:rPr>
              <a:t>Oba sloja sta vlita v eni plasti, ločuje pa ju optično</a:t>
            </a:r>
            <a:r>
              <a:rPr lang="sl-SI" altLang="sl-SI" sz="2400"/>
              <a:t> </a:t>
            </a:r>
            <a:r>
              <a:rPr lang="sl-SI" altLang="sl-SI" sz="2400">
                <a:cs typeface="Times New Roman" panose="02020603050405020304" pitchFamily="18" charset="0"/>
              </a:rPr>
              <a:t>transparenten (oz. propusten) sloj. </a:t>
            </a:r>
          </a:p>
        </p:txBody>
      </p:sp>
      <p:pic>
        <p:nvPicPr>
          <p:cNvPr id="24580" name="Picture 4" descr="C:\Moji dokumenti\DVD_datoteke\image006.jpg">
            <a:extLst>
              <a:ext uri="{FF2B5EF4-FFF2-40B4-BE49-F238E27FC236}">
                <a16:creationId xmlns:a16="http://schemas.microsoft.com/office/drawing/2014/main" id="{BC9659FA-7F2B-4DE2-9294-0E621DAEE6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419600"/>
            <a:ext cx="5016500" cy="142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arn(outVertical)">
                                      <p:cBhvr>
                                        <p:cTn id="7" dur="500"/>
                                        <p:tgtEl>
                                          <p:spTgt spid="2458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linds(horizontal)">
                                      <p:cBhvr>
                                        <p:cTn id="12" dur="500"/>
                                        <p:tgtEl>
                                          <p:spTgt spid="245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C96C7D71-DF91-41D0-84E1-FBBB3857B186}"/>
              </a:ext>
            </a:extLst>
          </p:cNvPr>
          <p:cNvSpPr>
            <a:spLocks noGrp="1" noChangeArrowheads="1"/>
          </p:cNvSpPr>
          <p:nvPr>
            <p:ph type="title"/>
          </p:nvPr>
        </p:nvSpPr>
        <p:spPr/>
        <p:txBody>
          <a:bodyPr/>
          <a:lstStyle/>
          <a:p>
            <a:r>
              <a:rPr lang="sl-SI" altLang="sl-SI">
                <a:cs typeface="Times New Roman" panose="02020603050405020304" pitchFamily="18" charset="0"/>
              </a:rPr>
              <a:t>DVD-10 (9.4GB) dvostranski/enoslojni</a:t>
            </a:r>
            <a:r>
              <a:rPr lang="sl-SI" altLang="sl-SI"/>
              <a:t> </a:t>
            </a:r>
          </a:p>
        </p:txBody>
      </p:sp>
      <p:sp>
        <p:nvSpPr>
          <p:cNvPr id="25603" name="Rectangle 3">
            <a:extLst>
              <a:ext uri="{FF2B5EF4-FFF2-40B4-BE49-F238E27FC236}">
                <a16:creationId xmlns:a16="http://schemas.microsoft.com/office/drawing/2014/main" id="{F760802C-F245-4874-9870-63B6E57E61BD}"/>
              </a:ext>
            </a:extLst>
          </p:cNvPr>
          <p:cNvSpPr>
            <a:spLocks noGrp="1" noChangeArrowheads="1"/>
          </p:cNvSpPr>
          <p:nvPr>
            <p:ph type="body" idx="1"/>
          </p:nvPr>
        </p:nvSpPr>
        <p:spPr/>
        <p:txBody>
          <a:bodyPr/>
          <a:lstStyle/>
          <a:p>
            <a:r>
              <a:rPr lang="sl-SI" altLang="sl-SI" sz="1900">
                <a:cs typeface="Times New Roman" panose="02020603050405020304" pitchFamily="18" charset="0"/>
              </a:rPr>
              <a:t>Ta plošček je sestavljen iz dveh plasti, na vsaki izmed njih pa je en sloj podatkov. Za večino DVD</a:t>
            </a:r>
            <a:r>
              <a:rPr lang="sl-SI" altLang="sl-SI" sz="1900"/>
              <a:t> </a:t>
            </a:r>
            <a:r>
              <a:rPr lang="sl-SI" altLang="sl-SI" sz="1900">
                <a:cs typeface="Times New Roman" panose="02020603050405020304" pitchFamily="18" charset="0"/>
              </a:rPr>
              <a:t>predvajalnikov to pomeni, da se mora plošček na določeni točki predvajanja obrniti. Kapaciteta znaša 9,4GB, kar je dvakrat toliko kot pri ploščku DVD-5.</a:t>
            </a:r>
            <a:r>
              <a:rPr lang="sl-SI" altLang="sl-SI" sz="1900"/>
              <a:t> </a:t>
            </a:r>
            <a:r>
              <a:rPr lang="sl-SI" altLang="sl-SI" sz="1900">
                <a:cs typeface="Times New Roman" panose="02020603050405020304" pitchFamily="18" charset="0"/>
              </a:rPr>
              <a:t>Po dvostranskih ploščkih se ne da tiskati, razen na najbolj notranjem predelu, ki še ne vsebuje podatkov. Označevanje teh ploščkov tako predstavlja manjši problem in prav zaradi tega v zabavni industriji niso posebej popularni.</a:t>
            </a:r>
          </a:p>
          <a:p>
            <a:endParaRPr lang="sl-SI" altLang="sl-SI" sz="1900"/>
          </a:p>
        </p:txBody>
      </p:sp>
      <p:pic>
        <p:nvPicPr>
          <p:cNvPr id="25604" name="Picture 4" descr="C:\Moji dokumenti\DVD_datoteke\image007.jpg">
            <a:extLst>
              <a:ext uri="{FF2B5EF4-FFF2-40B4-BE49-F238E27FC236}">
                <a16:creationId xmlns:a16="http://schemas.microsoft.com/office/drawing/2014/main" id="{A88D1D86-807F-4C22-A914-3150E4BE9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4572000"/>
            <a:ext cx="5003800" cy="1219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25604"/>
                                        </p:tgtEl>
                                        <p:attrNameLst>
                                          <p:attrName>style.visibility</p:attrName>
                                        </p:attrNameLst>
                                      </p:cBhvr>
                                      <p:to>
                                        <p:strVal val="visible"/>
                                      </p:to>
                                    </p:set>
                                    <p:anim calcmode="lin" valueType="num">
                                      <p:cBhvr>
                                        <p:cTn id="13" dur="500" fill="hold"/>
                                        <p:tgtEl>
                                          <p:spTgt spid="25604"/>
                                        </p:tgtEl>
                                        <p:attrNameLst>
                                          <p:attrName>ppt_w</p:attrName>
                                        </p:attrNameLst>
                                      </p:cBhvr>
                                      <p:tavLst>
                                        <p:tav tm="0">
                                          <p:val>
                                            <p:fltVal val="0"/>
                                          </p:val>
                                        </p:tav>
                                        <p:tav tm="100000">
                                          <p:val>
                                            <p:strVal val="#ppt_w"/>
                                          </p:val>
                                        </p:tav>
                                      </p:tavLst>
                                    </p:anim>
                                    <p:anim calcmode="lin" valueType="num">
                                      <p:cBhvr>
                                        <p:cTn id="14" dur="500" fill="hold"/>
                                        <p:tgtEl>
                                          <p:spTgt spid="256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92F6196-1C2C-419D-B427-E3E9AC5F3245}"/>
              </a:ext>
            </a:extLst>
          </p:cNvPr>
          <p:cNvSpPr>
            <a:spLocks noGrp="1" noChangeArrowheads="1"/>
          </p:cNvSpPr>
          <p:nvPr>
            <p:ph type="title"/>
          </p:nvPr>
        </p:nvSpPr>
        <p:spPr/>
        <p:txBody>
          <a:bodyPr/>
          <a:lstStyle/>
          <a:p>
            <a:r>
              <a:rPr lang="sl-SI" altLang="sl-SI">
                <a:cs typeface="Times New Roman" panose="02020603050405020304" pitchFamily="18" charset="0"/>
              </a:rPr>
              <a:t>DVD-18 (17.1GB) dvostranski/dvoslojni</a:t>
            </a:r>
            <a:r>
              <a:rPr lang="sl-SI" altLang="sl-SI"/>
              <a:t> </a:t>
            </a:r>
          </a:p>
        </p:txBody>
      </p:sp>
      <p:sp>
        <p:nvSpPr>
          <p:cNvPr id="26627" name="Rectangle 3">
            <a:extLst>
              <a:ext uri="{FF2B5EF4-FFF2-40B4-BE49-F238E27FC236}">
                <a16:creationId xmlns:a16="http://schemas.microsoft.com/office/drawing/2014/main" id="{D76EA670-A3B9-4E58-BFE1-96C469ED0050}"/>
              </a:ext>
            </a:extLst>
          </p:cNvPr>
          <p:cNvSpPr>
            <a:spLocks noGrp="1" noChangeArrowheads="1"/>
          </p:cNvSpPr>
          <p:nvPr>
            <p:ph type="body" idx="1"/>
          </p:nvPr>
        </p:nvSpPr>
        <p:spPr/>
        <p:txBody>
          <a:bodyPr/>
          <a:lstStyle/>
          <a:p>
            <a:r>
              <a:rPr lang="sl-SI" altLang="sl-SI" sz="1900">
                <a:cs typeface="Times New Roman" panose="02020603050405020304" pitchFamily="18" charset="0"/>
              </a:rPr>
              <a:t> Ta plošček je sestavljen iz dveh plasti, na vsaki izmed njih pa sta po dva sloja podatkov. Oba sloja posamezne strani morata biti proizvedena na eni sami polikarbonatni podlagi, in sicer s procesom</a:t>
            </a:r>
            <a:r>
              <a:rPr lang="sl-SI" altLang="sl-SI" sz="1900"/>
              <a:t> </a:t>
            </a:r>
            <a:r>
              <a:rPr lang="sl-SI" altLang="sl-SI" sz="1900">
                <a:cs typeface="Times New Roman" panose="02020603050405020304" pitchFamily="18" charset="0"/>
              </a:rPr>
              <a:t>imenovanim 2P . Izmed vseh ima največjo kapaciteto (kar 17,1GB), vendar ga je tudi najtežje proizvesti. Zaradi kompleksnosti proizvodnje je tudi najdražji izmed vseh, tako da se ga proizvajalci polastijo le v primerih, ko mora biti veliko podatkov shranjenih na enem mestu.</a:t>
            </a:r>
          </a:p>
          <a:p>
            <a:pPr>
              <a:buFont typeface="Wingdings" panose="05000000000000000000" pitchFamily="2" charset="2"/>
              <a:buNone/>
            </a:pPr>
            <a:endParaRPr lang="sl-SI" altLang="sl-SI" sz="1900"/>
          </a:p>
        </p:txBody>
      </p:sp>
      <p:pic>
        <p:nvPicPr>
          <p:cNvPr id="26628" name="Picture 4" descr="C:\Moji dokumenti\DVD_datoteke\image008.jpg">
            <a:extLst>
              <a:ext uri="{FF2B5EF4-FFF2-40B4-BE49-F238E27FC236}">
                <a16:creationId xmlns:a16="http://schemas.microsoft.com/office/drawing/2014/main" id="{3222F791-8C1D-4D04-9781-285DEF4D0A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495800"/>
            <a:ext cx="4902200" cy="162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36" fill="hold" nodeType="clickEffect">
                                  <p:stCondLst>
                                    <p:cond delay="0"/>
                                  </p:stCondLst>
                                  <p:childTnLst>
                                    <p:set>
                                      <p:cBhvr>
                                        <p:cTn id="12" dur="1" fill="hold">
                                          <p:stCondLst>
                                            <p:cond delay="0"/>
                                          </p:stCondLst>
                                        </p:cTn>
                                        <p:tgtEl>
                                          <p:spTgt spid="26628"/>
                                        </p:tgtEl>
                                        <p:attrNameLst>
                                          <p:attrName>style.visibility</p:attrName>
                                        </p:attrNameLst>
                                      </p:cBhvr>
                                      <p:to>
                                        <p:strVal val="visible"/>
                                      </p:to>
                                    </p:set>
                                    <p:anim calcmode="lin" valueType="num">
                                      <p:cBhvr>
                                        <p:cTn id="13" dur="500" fill="hold"/>
                                        <p:tgtEl>
                                          <p:spTgt spid="26628"/>
                                        </p:tgtEl>
                                        <p:attrNameLst>
                                          <p:attrName>ppt_w</p:attrName>
                                        </p:attrNameLst>
                                      </p:cBhvr>
                                      <p:tavLst>
                                        <p:tav tm="0">
                                          <p:val>
                                            <p:strVal val="(6*min(max(#ppt_w*#ppt_h,.3),1)-7.4)/-.7*#ppt_w"/>
                                          </p:val>
                                        </p:tav>
                                        <p:tav tm="100000">
                                          <p:val>
                                            <p:strVal val="#ppt_w"/>
                                          </p:val>
                                        </p:tav>
                                      </p:tavLst>
                                    </p:anim>
                                    <p:anim calcmode="lin" valueType="num">
                                      <p:cBhvr>
                                        <p:cTn id="14" dur="500" fill="hold"/>
                                        <p:tgtEl>
                                          <p:spTgt spid="26628"/>
                                        </p:tgtEl>
                                        <p:attrNameLst>
                                          <p:attrName>ppt_h</p:attrName>
                                        </p:attrNameLst>
                                      </p:cBhvr>
                                      <p:tavLst>
                                        <p:tav tm="0">
                                          <p:val>
                                            <p:strVal val="(6*min(max(#ppt_w*#ppt_h,.3),1)-7.4)/-.7*#ppt_h"/>
                                          </p:val>
                                        </p:tav>
                                        <p:tav tm="100000">
                                          <p:val>
                                            <p:strVal val="#ppt_h"/>
                                          </p:val>
                                        </p:tav>
                                      </p:tavLst>
                                    </p:anim>
                                    <p:anim calcmode="lin" valueType="num">
                                      <p:cBhvr>
                                        <p:cTn id="15" dur="500" fill="hold"/>
                                        <p:tgtEl>
                                          <p:spTgt spid="26628"/>
                                        </p:tgtEl>
                                        <p:attrNameLst>
                                          <p:attrName>ppt_x</p:attrName>
                                        </p:attrNameLst>
                                      </p:cBhvr>
                                      <p:tavLst>
                                        <p:tav tm="0">
                                          <p:val>
                                            <p:fltVal val="0.5"/>
                                          </p:val>
                                        </p:tav>
                                        <p:tav tm="100000">
                                          <p:val>
                                            <p:strVal val="#ppt_x"/>
                                          </p:val>
                                        </p:tav>
                                      </p:tavLst>
                                    </p:anim>
                                    <p:anim calcmode="lin" valueType="num">
                                      <p:cBhvr>
                                        <p:cTn id="16" dur="500" fill="hold"/>
                                        <p:tgtEl>
                                          <p:spTgt spid="26628"/>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84089B22-2EF2-4BD6-B8F3-B68658A52CF6}"/>
              </a:ext>
            </a:extLst>
          </p:cNvPr>
          <p:cNvSpPr>
            <a:spLocks noGrp="1" noChangeArrowheads="1"/>
          </p:cNvSpPr>
          <p:nvPr>
            <p:ph type="title"/>
          </p:nvPr>
        </p:nvSpPr>
        <p:spPr/>
        <p:txBody>
          <a:bodyPr/>
          <a:lstStyle/>
          <a:p>
            <a:r>
              <a:rPr lang="sl-SI" altLang="sl-SI">
                <a:cs typeface="Times New Roman" panose="02020603050405020304" pitchFamily="18" charset="0"/>
              </a:rPr>
              <a:t>Stanje v letu 2003</a:t>
            </a:r>
            <a:r>
              <a:rPr lang="sl-SI" altLang="sl-SI"/>
              <a:t> </a:t>
            </a:r>
          </a:p>
        </p:txBody>
      </p:sp>
      <p:sp>
        <p:nvSpPr>
          <p:cNvPr id="27651" name="Rectangle 3">
            <a:extLst>
              <a:ext uri="{FF2B5EF4-FFF2-40B4-BE49-F238E27FC236}">
                <a16:creationId xmlns:a16="http://schemas.microsoft.com/office/drawing/2014/main" id="{F96B04AA-70D3-41E6-B940-3677AC33FF36}"/>
              </a:ext>
            </a:extLst>
          </p:cNvPr>
          <p:cNvSpPr>
            <a:spLocks noGrp="1" noChangeArrowheads="1"/>
          </p:cNvSpPr>
          <p:nvPr>
            <p:ph type="body" idx="1"/>
          </p:nvPr>
        </p:nvSpPr>
        <p:spPr/>
        <p:txBody>
          <a:bodyPr/>
          <a:lstStyle/>
          <a:p>
            <a:pPr>
              <a:lnSpc>
                <a:spcPct val="90000"/>
              </a:lnSpc>
            </a:pPr>
            <a:r>
              <a:rPr lang="sl-SI" altLang="sl-SI" sz="2400">
                <a:cs typeface="Times New Roman" panose="02020603050405020304" pitchFamily="18" charset="0"/>
              </a:rPr>
              <a:t>V letu 2003 so se najbolj razširili DVD zapisovalniki, saj so zaradi ugodne cene postali dostopni skoraj vsakomur. Povprečen DVD zapisovalnik tako stane  okrog 40.000 tolarjev</a:t>
            </a:r>
            <a:r>
              <a:rPr lang="sl-SI" altLang="sl-SI" sz="2400"/>
              <a:t> (danes že okrog 30.000)</a:t>
            </a:r>
            <a:r>
              <a:rPr lang="sl-SI" altLang="sl-SI" sz="2400">
                <a:cs typeface="Times New Roman" panose="02020603050405020304" pitchFamily="18" charset="0"/>
              </a:rPr>
              <a:t>, vendar je pričakovati, da se bo ta cena še spustila. V letu 2003 smo dobili prvi 8-kratni zapisovalnik DVD+R, ki zapisuje s skoraj 11MB/s, medtem ko na ploščke DVD-R lahko zaenkrat zapisujemo le z 4 kratno hitrostjo.  Zelo so se razširile tudi enote za gledanje DVD-jev po televiziji, tako imenovan domači kino, če dodamo še ustrezno ozvočenje.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08281D7-E26E-4699-8243-75EAC6D8B5C2}"/>
              </a:ext>
            </a:extLst>
          </p:cNvPr>
          <p:cNvSpPr>
            <a:spLocks noGrp="1" noChangeArrowheads="1"/>
          </p:cNvSpPr>
          <p:nvPr>
            <p:ph type="title"/>
          </p:nvPr>
        </p:nvSpPr>
        <p:spPr/>
        <p:txBody>
          <a:bodyPr/>
          <a:lstStyle/>
          <a:p>
            <a:r>
              <a:rPr lang="sl-SI" altLang="sl-SI">
                <a:cs typeface="Times New Roman" panose="02020603050405020304" pitchFamily="18" charset="0"/>
              </a:rPr>
              <a:t>Napovedi</a:t>
            </a:r>
            <a:r>
              <a:rPr lang="sl-SI" altLang="sl-SI"/>
              <a:t> </a:t>
            </a:r>
          </a:p>
        </p:txBody>
      </p:sp>
      <p:sp>
        <p:nvSpPr>
          <p:cNvPr id="28675" name="Rectangle 3">
            <a:extLst>
              <a:ext uri="{FF2B5EF4-FFF2-40B4-BE49-F238E27FC236}">
                <a16:creationId xmlns:a16="http://schemas.microsoft.com/office/drawing/2014/main" id="{276B7B2E-AD95-457E-A684-ABC6724C9A43}"/>
              </a:ext>
            </a:extLst>
          </p:cNvPr>
          <p:cNvSpPr>
            <a:spLocks noGrp="1" noChangeArrowheads="1"/>
          </p:cNvSpPr>
          <p:nvPr>
            <p:ph type="body" idx="1"/>
          </p:nvPr>
        </p:nvSpPr>
        <p:spPr/>
        <p:txBody>
          <a:bodyPr/>
          <a:lstStyle/>
          <a:p>
            <a:r>
              <a:rPr lang="sl-SI" altLang="sl-SI" sz="2400"/>
              <a:t>Vse kaže, </a:t>
            </a:r>
            <a:r>
              <a:rPr lang="sl-SI" altLang="sl-SI" sz="2400">
                <a:cs typeface="Times New Roman" panose="02020603050405020304" pitchFamily="18" charset="0"/>
              </a:rPr>
              <a:t>da bomo čez 20 let še ve</a:t>
            </a:r>
            <a:r>
              <a:rPr lang="sl-SI" altLang="sl-SI" sz="2400"/>
              <a:t>d</a:t>
            </a:r>
            <a:r>
              <a:rPr lang="sl-SI" altLang="sl-SI" sz="2400">
                <a:cs typeface="Times New Roman" panose="02020603050405020304" pitchFamily="18" charset="0"/>
              </a:rPr>
              <a:t>no uporabljali 12 cm optične plošče, ki jih bo med vrtenjem osvetljeval laser</a:t>
            </a:r>
            <a:r>
              <a:rPr lang="sl-SI" altLang="sl-SI" sz="2400"/>
              <a:t>, vendar se bo njihova kapaciteta močno povečala.</a:t>
            </a:r>
          </a:p>
          <a:p>
            <a:r>
              <a:rPr lang="sl-SI" altLang="sl-SI" sz="2400">
                <a:cs typeface="Times New Roman" panose="02020603050405020304" pitchFamily="18" charset="0"/>
              </a:rPr>
              <a:t>Zato so znanstveniki leta izpopolnjevali modro diodo, ki se ponaša s precej krajšo valovno dolžino. Tako je nastal Blu-ray disc</a:t>
            </a:r>
            <a:r>
              <a:rPr lang="sl-SI" altLang="sl-SI" sz="2400"/>
              <a:t> </a:t>
            </a:r>
          </a:p>
        </p:txBody>
      </p:sp>
      <p:pic>
        <p:nvPicPr>
          <p:cNvPr id="28676" name="Picture 4" descr="C:\Moji dokumenti\DVD_datoteke\image009.png">
            <a:extLst>
              <a:ext uri="{FF2B5EF4-FFF2-40B4-BE49-F238E27FC236}">
                <a16:creationId xmlns:a16="http://schemas.microsoft.com/office/drawing/2014/main" id="{B6270061-7737-4064-AED3-082860B0E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5029200"/>
            <a:ext cx="1752600" cy="110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box(in)">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8676"/>
                                        </p:tgtEl>
                                        <p:attrNameLst>
                                          <p:attrName>style.visibility</p:attrName>
                                        </p:attrNameLst>
                                      </p:cBhvr>
                                      <p:to>
                                        <p:strVal val="visible"/>
                                      </p:to>
                                    </p:set>
                                    <p:anim calcmode="lin" valueType="num">
                                      <p:cBhvr additive="base">
                                        <p:cTn id="17" dur="500"/>
                                        <p:tgtEl>
                                          <p:spTgt spid="28676"/>
                                        </p:tgtEl>
                                        <p:attrNameLst>
                                          <p:attrName>ppt_y</p:attrName>
                                        </p:attrNameLst>
                                      </p:cBhvr>
                                      <p:tavLst>
                                        <p:tav tm="0">
                                          <p:val>
                                            <p:strVal val="#ppt_y+#ppt_h*1.125000"/>
                                          </p:val>
                                        </p:tav>
                                        <p:tav tm="100000">
                                          <p:val>
                                            <p:strVal val="#ppt_y"/>
                                          </p:val>
                                        </p:tav>
                                      </p:tavLst>
                                    </p:anim>
                                    <p:animEffect transition="in" filter="wipe(up)">
                                      <p:cBhvr>
                                        <p:cTn id="18" dur="5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6B7C20A2-D062-4791-8848-9078BCDF674C}"/>
              </a:ext>
            </a:extLst>
          </p:cNvPr>
          <p:cNvSpPr>
            <a:spLocks noGrp="1" noChangeArrowheads="1"/>
          </p:cNvSpPr>
          <p:nvPr>
            <p:ph type="title"/>
          </p:nvPr>
        </p:nvSpPr>
        <p:spPr/>
        <p:txBody>
          <a:bodyPr/>
          <a:lstStyle/>
          <a:p>
            <a:r>
              <a:rPr lang="sl-SI" altLang="sl-SI"/>
              <a:t>Blu (blue) ray disc</a:t>
            </a:r>
          </a:p>
        </p:txBody>
      </p:sp>
      <p:sp>
        <p:nvSpPr>
          <p:cNvPr id="30723" name="Rectangle 3">
            <a:extLst>
              <a:ext uri="{FF2B5EF4-FFF2-40B4-BE49-F238E27FC236}">
                <a16:creationId xmlns:a16="http://schemas.microsoft.com/office/drawing/2014/main" id="{84CE114D-80F5-4FB8-87B1-B1371AA81700}"/>
              </a:ext>
            </a:extLst>
          </p:cNvPr>
          <p:cNvSpPr>
            <a:spLocks noGrp="1" noChangeArrowheads="1"/>
          </p:cNvSpPr>
          <p:nvPr>
            <p:ph type="body" idx="1"/>
          </p:nvPr>
        </p:nvSpPr>
        <p:spPr/>
        <p:txBody>
          <a:bodyPr/>
          <a:lstStyle/>
          <a:p>
            <a:r>
              <a:rPr lang="sl-SI" altLang="sl-SI" sz="1600">
                <a:cs typeface="Times New Roman" panose="02020603050405020304" pitchFamily="18" charset="0"/>
              </a:rPr>
              <a:t>Že 19. februarja 2002 so predstavili to novo tehnologijo in objavili nekaj končnih podatkov. Disc bo takoj namenjen pisanju in prepisovanju. Ena stran bo imela kapaciteto 25GB podatkov, kar so dosegli z modro-vijoličnim žarkom, valove dolžine 405 nanometrov, medtem ko ima CD skoraj še enkrat večjo valovno dolžino, veliko večji razmak med vrsticami in daljše vdolbine.</a:t>
            </a:r>
          </a:p>
          <a:p>
            <a:r>
              <a:rPr lang="sl-SI" altLang="sl-SI" sz="1600">
                <a:cs typeface="Times New Roman" panose="02020603050405020304" pitchFamily="18" charset="0"/>
              </a:rPr>
              <a:t>Vendar kljub vsemu Blu-ray ni tekmec CD-ju in DVD-ju, vsaj zaenkrat še ne, saj so ga razvili samo z enim ciljem: da se bo uporabljal kot snemalni medij za televizijo prihodnosti. Prvi namen tehnologije Blu-ray bo torej domače snemanje programa HDTV (High Definition TV), to je tehnologija kjer je ločljivost slike zelo visoka, omogoča prikazovanje do 60 slik na sekundo, zvok in slika pa sta v digitalni obliki in sicer v zapisu MPEG-2. S tako kvaliteto ,bi prišlo na plošček Blu-ray samo 2 uri videa. Blu-ray v tej fazi ni namenjen kot zapisovalnik za filme in glasbo, niti ne kot nosilec računalniških podatkov, čeprav se bodo računalniški pogoni nedvomno pojavili.</a:t>
            </a:r>
          </a:p>
          <a:p>
            <a:endParaRPr lang="sl-SI" altLang="sl-SI" sz="16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500" fill="hold"/>
                                        <p:tgtEl>
                                          <p:spTgt spid="3072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072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p:cTn id="13" dur="500" fill="hold"/>
                                        <p:tgtEl>
                                          <p:spTgt spid="307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072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6C79C54B-34D5-4626-B29C-4F18385203BE}"/>
              </a:ext>
            </a:extLst>
          </p:cNvPr>
          <p:cNvSpPr>
            <a:spLocks noGrp="1" noChangeArrowheads="1"/>
          </p:cNvSpPr>
          <p:nvPr>
            <p:ph type="title"/>
          </p:nvPr>
        </p:nvSpPr>
        <p:spPr/>
        <p:txBody>
          <a:bodyPr/>
          <a:lstStyle/>
          <a:p>
            <a:r>
              <a:rPr lang="sl-SI" altLang="sl-SI"/>
              <a:t>Napovedi</a:t>
            </a:r>
          </a:p>
        </p:txBody>
      </p:sp>
      <p:sp>
        <p:nvSpPr>
          <p:cNvPr id="31747" name="Rectangle 3">
            <a:extLst>
              <a:ext uri="{FF2B5EF4-FFF2-40B4-BE49-F238E27FC236}">
                <a16:creationId xmlns:a16="http://schemas.microsoft.com/office/drawing/2014/main" id="{7C228753-D9D7-4AA7-A29E-31B9DFFD4063}"/>
              </a:ext>
            </a:extLst>
          </p:cNvPr>
          <p:cNvSpPr>
            <a:spLocks noGrp="1" noChangeArrowheads="1"/>
          </p:cNvSpPr>
          <p:nvPr>
            <p:ph type="body" idx="1"/>
          </p:nvPr>
        </p:nvSpPr>
        <p:spPr/>
        <p:txBody>
          <a:bodyPr/>
          <a:lstStyle/>
          <a:p>
            <a:pPr>
              <a:lnSpc>
                <a:spcPct val="90000"/>
              </a:lnSpc>
            </a:pPr>
            <a:r>
              <a:rPr lang="sl-SI" altLang="sl-SI" sz="2100">
                <a:cs typeface="Times New Roman" panose="02020603050405020304" pitchFamily="18" charset="0"/>
              </a:rPr>
              <a:t>Poleg blu-raya se je pojavil še FMD (Fluorescent Multilayered Disc), kjer gre za nekaj deset plastni DVD</a:t>
            </a:r>
            <a:r>
              <a:rPr lang="sl-SI" altLang="sl-SI" sz="2100"/>
              <a:t>. </a:t>
            </a:r>
            <a:r>
              <a:rPr lang="sl-SI" altLang="sl-SI" sz="2100">
                <a:cs typeface="Times New Roman" panose="02020603050405020304" pitchFamily="18" charset="0"/>
              </a:rPr>
              <a:t>Te medije izdelujejo na drugačen način kot DVD-je saj jih flourescirajo. Pri tej izdelavi lahko shranimo od 24GB – 150GB podatkov na en plošček. </a:t>
            </a:r>
          </a:p>
          <a:p>
            <a:pPr>
              <a:lnSpc>
                <a:spcPct val="90000"/>
              </a:lnSpc>
            </a:pPr>
            <a:r>
              <a:rPr lang="sl-SI" altLang="sl-SI" sz="2100">
                <a:cs typeface="Times New Roman" panose="02020603050405020304" pitchFamily="18" charset="0"/>
              </a:rPr>
              <a:t>Japonski proizvajalec CD-jev in DVD-jev Sanyo Mavic Media, je najavil, da si lahko kmalu obetamo prve okolju prijazne CD in DVD medije. Znanstveniki so iznašli način, kako izdelati ploščke iz polilaktične kisline, ki se nahaja v koruzi. Kmalu naj bi na tržišče že prišli mediji, katerih osnova je iz koruze. Iz enega samega koruznega storža naj bi bilo moč izdelati kar po deset takih medijev. Novi mediji se imenujejo MildDisc</a:t>
            </a:r>
            <a:r>
              <a:rPr lang="sl-SI" altLang="sl-SI" sz="2100"/>
              <a:t> in jih lahko pričakujemo šele v letu 2005.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AA7EFF7-A71F-483A-8009-4155CAED4630}"/>
              </a:ext>
            </a:extLst>
          </p:cNvPr>
          <p:cNvSpPr>
            <a:spLocks noGrp="1" noChangeArrowheads="1"/>
          </p:cNvSpPr>
          <p:nvPr>
            <p:ph type="title"/>
          </p:nvPr>
        </p:nvSpPr>
        <p:spPr/>
        <p:txBody>
          <a:bodyPr/>
          <a:lstStyle/>
          <a:p>
            <a:r>
              <a:rPr lang="sl-SI" altLang="sl-SI">
                <a:cs typeface="Times New Roman" panose="02020603050405020304" pitchFamily="18" charset="0"/>
              </a:rPr>
              <a:t>Viri</a:t>
            </a:r>
            <a:r>
              <a:rPr lang="sl-SI" altLang="sl-SI"/>
              <a:t> </a:t>
            </a:r>
          </a:p>
        </p:txBody>
      </p:sp>
      <p:sp>
        <p:nvSpPr>
          <p:cNvPr id="29699" name="Rectangle 3">
            <a:extLst>
              <a:ext uri="{FF2B5EF4-FFF2-40B4-BE49-F238E27FC236}">
                <a16:creationId xmlns:a16="http://schemas.microsoft.com/office/drawing/2014/main" id="{3A8DAE6F-C7E5-47F9-8D49-7D3E3A9B55C4}"/>
              </a:ext>
            </a:extLst>
          </p:cNvPr>
          <p:cNvSpPr>
            <a:spLocks noGrp="1" noChangeArrowheads="1"/>
          </p:cNvSpPr>
          <p:nvPr>
            <p:ph type="body" idx="1"/>
          </p:nvPr>
        </p:nvSpPr>
        <p:spPr/>
        <p:txBody>
          <a:bodyPr/>
          <a:lstStyle/>
          <a:p>
            <a:r>
              <a:rPr lang="sl-SI" altLang="sl-SI">
                <a:cs typeface="Times New Roman" panose="02020603050405020304" pitchFamily="18" charset="0"/>
              </a:rPr>
              <a:t>Računalniške novice: Oktober 2003, marec 2003</a:t>
            </a:r>
          </a:p>
          <a:p>
            <a:r>
              <a:rPr lang="sl-SI" altLang="sl-SI">
                <a:cs typeface="Times New Roman" panose="02020603050405020304" pitchFamily="18" charset="0"/>
              </a:rPr>
              <a:t>Joker: marec 2002, maj 2002, avgust 2002, januar 2003, december 2003</a:t>
            </a:r>
          </a:p>
          <a:p>
            <a:r>
              <a:rPr lang="sl-SI" altLang="sl-SI">
                <a:cs typeface="Times New Roman" panose="02020603050405020304" pitchFamily="18" charset="0"/>
              </a:rPr>
              <a:t>Escape: november 2002</a:t>
            </a:r>
          </a:p>
          <a:p>
            <a:r>
              <a:rPr lang="sl-SI" altLang="sl-SI">
                <a:cs typeface="Times New Roman" panose="02020603050405020304" pitchFamily="18" charset="0"/>
              </a:rPr>
              <a:t>Monitor: november 2003</a:t>
            </a:r>
          </a:p>
          <a:p>
            <a:r>
              <a:rPr lang="sl-SI" altLang="sl-SI">
                <a:cs typeface="Times New Roman" panose="02020603050405020304" pitchFamily="18" charset="0"/>
              </a:rPr>
              <a:t>http://www.dvd-si.com</a:t>
            </a:r>
            <a:endParaRPr lang="sl-SI" alt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D8A18F6-CB03-4E41-BADA-AC44E2AD1663}"/>
              </a:ext>
            </a:extLst>
          </p:cNvPr>
          <p:cNvSpPr>
            <a:spLocks noGrp="1" noChangeArrowheads="1"/>
          </p:cNvSpPr>
          <p:nvPr>
            <p:ph type="title"/>
          </p:nvPr>
        </p:nvSpPr>
        <p:spPr>
          <a:xfrm>
            <a:off x="914400" y="1030288"/>
            <a:ext cx="8001000" cy="606425"/>
          </a:xfrm>
        </p:spPr>
        <p:txBody>
          <a:bodyPr/>
          <a:lstStyle/>
          <a:p>
            <a:r>
              <a:rPr lang="sl-SI" altLang="sl-SI"/>
              <a:t>DVD - uvod</a:t>
            </a:r>
          </a:p>
        </p:txBody>
      </p:sp>
      <p:sp>
        <p:nvSpPr>
          <p:cNvPr id="10243" name="Rectangle 3">
            <a:extLst>
              <a:ext uri="{FF2B5EF4-FFF2-40B4-BE49-F238E27FC236}">
                <a16:creationId xmlns:a16="http://schemas.microsoft.com/office/drawing/2014/main" id="{BFC81C43-886D-4BEE-BD47-8A19F9BE352F}"/>
              </a:ext>
            </a:extLst>
          </p:cNvPr>
          <p:cNvSpPr>
            <a:spLocks noGrp="1" noChangeArrowheads="1"/>
          </p:cNvSpPr>
          <p:nvPr>
            <p:ph type="body" idx="1"/>
          </p:nvPr>
        </p:nvSpPr>
        <p:spPr/>
        <p:txBody>
          <a:bodyPr/>
          <a:lstStyle/>
          <a:p>
            <a:r>
              <a:rPr lang="sl-SI" altLang="sl-SI"/>
              <a:t>Kratica je v začetku pomenila “</a:t>
            </a:r>
            <a:r>
              <a:rPr lang="sl-SI" altLang="sl-SI">
                <a:cs typeface="Times New Roman" panose="02020603050405020304" pitchFamily="18" charset="0"/>
              </a:rPr>
              <a:t>Digital Video Disc</a:t>
            </a:r>
            <a:r>
              <a:rPr lang="sl-SI" altLang="sl-SI"/>
              <a:t>”, kasneje pa se je njen pomen spremenil in nastal je “</a:t>
            </a:r>
            <a:r>
              <a:rPr lang="sl-SI" altLang="sl-SI">
                <a:cs typeface="Times New Roman" panose="02020603050405020304" pitchFamily="18" charset="0"/>
              </a:rPr>
              <a:t>Digital Versatille Disc</a:t>
            </a:r>
            <a:r>
              <a:rPr lang="sl-SI" altLang="sl-SI"/>
              <a:t>”  </a:t>
            </a:r>
          </a:p>
          <a:p>
            <a:r>
              <a:rPr lang="sl-SI" altLang="sl-SI">
                <a:cs typeface="Times New Roman" panose="02020603050405020304" pitchFamily="18" charset="0"/>
              </a:rPr>
              <a:t>Sprememb praktično ni bilo, saj je plošček ostal isti, do zamenjave pomena kratice pa je prišlo zaradi več-namenskosti formata, saj prinaša poleg videa še mnogo drugih uporabnosti</a:t>
            </a:r>
            <a:r>
              <a:rPr lang="sl-SI" altLang="sl-SI"/>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35B9EE3-A432-44B3-9F7F-07E512E66670}"/>
              </a:ext>
            </a:extLst>
          </p:cNvPr>
          <p:cNvSpPr>
            <a:spLocks noGrp="1" noChangeArrowheads="1"/>
          </p:cNvSpPr>
          <p:nvPr>
            <p:ph type="title"/>
          </p:nvPr>
        </p:nvSpPr>
        <p:spPr>
          <a:xfrm>
            <a:off x="914400" y="1030288"/>
            <a:ext cx="8001000" cy="606425"/>
          </a:xfrm>
        </p:spPr>
        <p:txBody>
          <a:bodyPr/>
          <a:lstStyle/>
          <a:p>
            <a:r>
              <a:rPr lang="sl-SI" altLang="sl-SI"/>
              <a:t>DVD - zgodovina</a:t>
            </a:r>
          </a:p>
        </p:txBody>
      </p:sp>
      <p:sp>
        <p:nvSpPr>
          <p:cNvPr id="11267" name="Rectangle 3">
            <a:extLst>
              <a:ext uri="{FF2B5EF4-FFF2-40B4-BE49-F238E27FC236}">
                <a16:creationId xmlns:a16="http://schemas.microsoft.com/office/drawing/2014/main" id="{61AACE97-7FF6-46AE-905F-A0A8C47CF0DD}"/>
              </a:ext>
            </a:extLst>
          </p:cNvPr>
          <p:cNvSpPr>
            <a:spLocks noGrp="1" noChangeArrowheads="1"/>
          </p:cNvSpPr>
          <p:nvPr>
            <p:ph type="body" idx="1"/>
          </p:nvPr>
        </p:nvSpPr>
        <p:spPr/>
        <p:txBody>
          <a:bodyPr/>
          <a:lstStyle/>
          <a:p>
            <a:pPr>
              <a:lnSpc>
                <a:spcPct val="90000"/>
              </a:lnSpc>
            </a:pPr>
            <a:r>
              <a:rPr lang="sl-SI" altLang="sl-SI" sz="2400">
                <a:cs typeface="Times New Roman" panose="02020603050405020304" pitchFamily="18" charset="0"/>
              </a:rPr>
              <a:t>V zgodnjih devetdesetih je bil CD star komaj </a:t>
            </a:r>
            <a:r>
              <a:rPr lang="sl-SI" altLang="sl-SI" sz="2400"/>
              <a:t>nekaj</a:t>
            </a:r>
            <a:r>
              <a:rPr lang="sl-SI" altLang="sl-SI" sz="2400">
                <a:cs typeface="Times New Roman" panose="02020603050405020304" pitchFamily="18" charset="0"/>
              </a:rPr>
              <a:t> let, vendar so velika podjetja že začela razmišljati o prihodnjem nosilcu</a:t>
            </a:r>
            <a:r>
              <a:rPr lang="sl-SI" altLang="sl-SI" sz="2400"/>
              <a:t>.</a:t>
            </a:r>
          </a:p>
          <a:p>
            <a:pPr>
              <a:lnSpc>
                <a:spcPct val="90000"/>
              </a:lnSpc>
            </a:pPr>
            <a:r>
              <a:rPr lang="sl-SI" altLang="sl-SI" sz="2400">
                <a:cs typeface="Times New Roman" panose="02020603050405020304" pitchFamily="18" charset="0"/>
              </a:rPr>
              <a:t>Philips, izumitelj zgoščenke je videl prihodnost v MMCD-ju (MultiMedia Compact Disc), ki ga je podprl tudi Sony, medtem ko </a:t>
            </a:r>
            <a:r>
              <a:rPr lang="sl-SI" altLang="sl-SI" sz="2400"/>
              <a:t>so druga podjetja</a:t>
            </a:r>
            <a:r>
              <a:rPr lang="sl-SI" altLang="sl-SI" sz="2400">
                <a:cs typeface="Times New Roman" panose="02020603050405020304" pitchFamily="18" charset="0"/>
              </a:rPr>
              <a:t> videla prihodnost s SD-Cdjem (Super Density). </a:t>
            </a:r>
            <a:endParaRPr lang="sl-SI" altLang="sl-SI" sz="2400"/>
          </a:p>
          <a:p>
            <a:pPr>
              <a:lnSpc>
                <a:spcPct val="90000"/>
              </a:lnSpc>
            </a:pPr>
            <a:r>
              <a:rPr lang="sl-SI" altLang="sl-SI" sz="2400"/>
              <a:t>Nato se je vmešal še IBM in zahteval enoten standard, tako v digitalnem, </a:t>
            </a:r>
            <a:r>
              <a:rPr lang="sl-SI" altLang="sl-SI" sz="2400">
                <a:cs typeface="Times New Roman" panose="02020603050405020304" pitchFamily="18" charset="0"/>
              </a:rPr>
              <a:t>filmskem in glasbenem založništvu</a:t>
            </a:r>
            <a:r>
              <a:rPr lang="sl-SI" altLang="sl-SI" sz="2400"/>
              <a:t>. Tako je nastal DVD, ki so ga podprla številna podjetja.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0805FF17-7F05-425D-9BB6-FBFAC1C76288}"/>
              </a:ext>
            </a:extLst>
          </p:cNvPr>
          <p:cNvSpPr>
            <a:spLocks noGrp="1" noChangeArrowheads="1"/>
          </p:cNvSpPr>
          <p:nvPr>
            <p:ph type="title"/>
          </p:nvPr>
        </p:nvSpPr>
        <p:spPr>
          <a:xfrm>
            <a:off x="914400" y="1030288"/>
            <a:ext cx="8001000" cy="606425"/>
          </a:xfrm>
        </p:spPr>
        <p:txBody>
          <a:bodyPr/>
          <a:lstStyle/>
          <a:p>
            <a:r>
              <a:rPr lang="sl-SI" altLang="sl-SI"/>
              <a:t>DVD - zgodovina</a:t>
            </a:r>
          </a:p>
        </p:txBody>
      </p:sp>
      <p:sp>
        <p:nvSpPr>
          <p:cNvPr id="12291" name="Rectangle 3">
            <a:extLst>
              <a:ext uri="{FF2B5EF4-FFF2-40B4-BE49-F238E27FC236}">
                <a16:creationId xmlns:a16="http://schemas.microsoft.com/office/drawing/2014/main" id="{99CC7819-B713-4A9A-81D5-BBC75BE611EA}"/>
              </a:ext>
            </a:extLst>
          </p:cNvPr>
          <p:cNvSpPr>
            <a:spLocks noGrp="1" noChangeArrowheads="1"/>
          </p:cNvSpPr>
          <p:nvPr>
            <p:ph type="body" idx="1"/>
          </p:nvPr>
        </p:nvSpPr>
        <p:spPr/>
        <p:txBody>
          <a:bodyPr/>
          <a:lstStyle/>
          <a:p>
            <a:r>
              <a:rPr lang="sl-SI" altLang="sl-SI" sz="2100">
                <a:cs typeface="Times New Roman" panose="02020603050405020304" pitchFamily="18" charset="0"/>
              </a:rPr>
              <a:t>Že septembra 1995 so podjetja oznanila DVD, vendar je trajalo dolgo, da se je trg zganil. Prvi studio je bil Warner Bros, ki je na Japonskem 20. decembra 1996 izdal štiri filme</a:t>
            </a:r>
            <a:r>
              <a:rPr lang="sl-SI" altLang="sl-SI" sz="2100"/>
              <a:t>.</a:t>
            </a:r>
          </a:p>
          <a:p>
            <a:r>
              <a:rPr lang="sl-SI" altLang="sl-SI" sz="2100">
                <a:cs typeface="Times New Roman" panose="02020603050405020304" pitchFamily="18" charset="0"/>
              </a:rPr>
              <a:t>Prvi DVD je v Sloveniji izšel decembra 2000.  V letu 2000 se je splošna uporaba DVD-ja močno </a:t>
            </a:r>
            <a:r>
              <a:rPr lang="sl-SI" altLang="sl-SI" sz="2100"/>
              <a:t>po</a:t>
            </a:r>
            <a:r>
              <a:rPr lang="sl-SI" altLang="sl-SI" sz="2100">
                <a:cs typeface="Times New Roman" panose="02020603050405020304" pitchFamily="18" charset="0"/>
              </a:rPr>
              <a:t>večala. </a:t>
            </a:r>
            <a:r>
              <a:rPr lang="sl-SI" altLang="sl-SI" sz="2100"/>
              <a:t>K</a:t>
            </a:r>
            <a:r>
              <a:rPr lang="sl-SI" altLang="sl-SI" sz="2100">
                <a:cs typeface="Times New Roman" panose="02020603050405020304" pitchFamily="18" charset="0"/>
              </a:rPr>
              <a:t>ljub slabim začetnim napovedim nekaterih kritikov, se je DVD v svetu in pri nas precej dobro obnesel in si nabira vedno več uporabnikov</a:t>
            </a:r>
            <a:r>
              <a:rPr lang="sl-SI" altLang="sl-SI" sz="2100"/>
              <a:t>.</a:t>
            </a:r>
          </a:p>
          <a:p>
            <a:r>
              <a:rPr lang="sl-SI" altLang="sl-SI" sz="2100">
                <a:cs typeface="Times New Roman" panose="02020603050405020304" pitchFamily="18" charset="0"/>
              </a:rPr>
              <a:t>DVD enote za predvajanje filmov, so se pojavile kmalu po nastanku DVD-jev, vendar so se najbolj razširile v letu 2002.</a:t>
            </a:r>
            <a:endParaRPr lang="sl-SI" altLang="sl-SI" sz="21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p:tgtEl>
                                          <p:spTgt spid="12291">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2291">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p:tgtEl>
                                          <p:spTgt spid="12291">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229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p:tgtEl>
                                          <p:spTgt spid="12291">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7B70845-332C-4E3C-B196-79051756A2B1}"/>
              </a:ext>
            </a:extLst>
          </p:cNvPr>
          <p:cNvSpPr>
            <a:spLocks noGrp="1" noChangeArrowheads="1"/>
          </p:cNvSpPr>
          <p:nvPr>
            <p:ph type="title"/>
          </p:nvPr>
        </p:nvSpPr>
        <p:spPr>
          <a:xfrm>
            <a:off x="914400" y="1030288"/>
            <a:ext cx="8001000" cy="606425"/>
          </a:xfrm>
        </p:spPr>
        <p:txBody>
          <a:bodyPr/>
          <a:lstStyle/>
          <a:p>
            <a:r>
              <a:rPr lang="sl-SI" altLang="sl-SI"/>
              <a:t>Zakaj DVD?</a:t>
            </a:r>
          </a:p>
        </p:txBody>
      </p:sp>
      <p:sp>
        <p:nvSpPr>
          <p:cNvPr id="14339" name="Rectangle 3">
            <a:extLst>
              <a:ext uri="{FF2B5EF4-FFF2-40B4-BE49-F238E27FC236}">
                <a16:creationId xmlns:a16="http://schemas.microsoft.com/office/drawing/2014/main" id="{D8D9B5D7-E3AD-4A7A-BA8B-191212D8B976}"/>
              </a:ext>
            </a:extLst>
          </p:cNvPr>
          <p:cNvSpPr>
            <a:spLocks noGrp="1" noChangeArrowheads="1"/>
          </p:cNvSpPr>
          <p:nvPr>
            <p:ph type="body" idx="1"/>
          </p:nvPr>
        </p:nvSpPr>
        <p:spPr/>
        <p:txBody>
          <a:bodyPr/>
          <a:lstStyle/>
          <a:p>
            <a:r>
              <a:rPr lang="sl-SI" altLang="sl-SI" sz="2000"/>
              <a:t>DVD tehnologija </a:t>
            </a:r>
            <a:r>
              <a:rPr lang="sl-SI" altLang="sl-SI" sz="2000">
                <a:cs typeface="Times New Roman" panose="02020603050405020304" pitchFamily="18" charset="0"/>
              </a:rPr>
              <a:t>je ponudila optični plošček z veliko večjo kapaciteto kot jo ponuja CD</a:t>
            </a:r>
            <a:r>
              <a:rPr lang="sl-SI" altLang="sl-SI" sz="2000"/>
              <a:t>.</a:t>
            </a:r>
          </a:p>
          <a:p>
            <a:r>
              <a:rPr lang="sl-SI" altLang="sl-SI" sz="2000"/>
              <a:t>N</a:t>
            </a:r>
            <a:r>
              <a:rPr lang="sl-SI" altLang="sl-SI" sz="2000">
                <a:cs typeface="Times New Roman" panose="02020603050405020304" pitchFamily="18" charset="0"/>
              </a:rPr>
              <a:t>a voljo pa nam je v tovarniško izdelani podobi (DVD-Video, DVD-Audio in DVD-ROM)</a:t>
            </a:r>
            <a:r>
              <a:rPr lang="sl-SI" altLang="sl-SI" sz="2000"/>
              <a:t>,</a:t>
            </a:r>
          </a:p>
          <a:p>
            <a:r>
              <a:rPr lang="sl-SI" altLang="sl-SI" sz="2000">
                <a:cs typeface="Times New Roman" panose="02020603050405020304" pitchFamily="18" charset="0"/>
              </a:rPr>
              <a:t>ter v podobi medijev za enkratno in večkratno snemanje podatkov (DVD-R, DVD-RW,  DVD+R, DVD+RW,  DVD-RAM). S tem DVD pokrije vse zahteve industrij.</a:t>
            </a:r>
          </a:p>
          <a:p>
            <a:pPr>
              <a:buFont typeface="Wingdings" panose="05000000000000000000" pitchFamily="2" charset="2"/>
              <a:buNone/>
            </a:pPr>
            <a:endParaRPr lang="sl-SI" altLang="sl-SI" sz="2000"/>
          </a:p>
        </p:txBody>
      </p:sp>
      <p:sp>
        <p:nvSpPr>
          <p:cNvPr id="14341" name="Rectangle 5">
            <a:extLst>
              <a:ext uri="{FF2B5EF4-FFF2-40B4-BE49-F238E27FC236}">
                <a16:creationId xmlns:a16="http://schemas.microsoft.com/office/drawing/2014/main" id="{0236FA0E-F1B5-49FE-8F5D-3FA1AA30E817}"/>
              </a:ext>
            </a:extLst>
          </p:cNvPr>
          <p:cNvSpPr>
            <a:spLocks noChangeArrowheads="1"/>
          </p:cNvSpPr>
          <p:nvPr/>
        </p:nvSpPr>
        <p:spPr bwMode="auto">
          <a:xfrm>
            <a:off x="1785938" y="2914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sl-SI"/>
          </a:p>
        </p:txBody>
      </p:sp>
      <p:graphicFrame>
        <p:nvGraphicFramePr>
          <p:cNvPr id="14340" name="Object 4">
            <a:extLst>
              <a:ext uri="{FF2B5EF4-FFF2-40B4-BE49-F238E27FC236}">
                <a16:creationId xmlns:a16="http://schemas.microsoft.com/office/drawing/2014/main" id="{D39B945A-7B42-4829-B843-5714B6AF68D5}"/>
              </a:ext>
            </a:extLst>
          </p:cNvPr>
          <p:cNvGraphicFramePr>
            <a:graphicFrameLocks noChangeAspect="1"/>
          </p:cNvGraphicFramePr>
          <p:nvPr/>
        </p:nvGraphicFramePr>
        <p:xfrm>
          <a:off x="838200" y="4876800"/>
          <a:ext cx="7924800" cy="1463675"/>
        </p:xfrm>
        <a:graphic>
          <a:graphicData uri="http://schemas.openxmlformats.org/presentationml/2006/ole">
            <mc:AlternateContent xmlns:mc="http://schemas.openxmlformats.org/markup-compatibility/2006">
              <mc:Choice xmlns:v="urn:schemas-microsoft-com:vml" Requires="v">
                <p:oleObj spid="_x0000_s14344" r:id="rId3" imgW="7163800" imgH="1324160" progId="Paint.Picture">
                  <p:embed/>
                </p:oleObj>
              </mc:Choice>
              <mc:Fallback>
                <p:oleObj r:id="rId3" imgW="7163800" imgH="1324160" progId="Paint.Picture">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4876800"/>
                        <a:ext cx="7924800" cy="1463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p:tgtEl>
                                          <p:spTgt spid="14339">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14339">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p:tgtEl>
                                          <p:spTgt spid="14339">
                                            <p:txEl>
                                              <p:pRg st="1" end="1"/>
                                            </p:txEl>
                                          </p:spTgt>
                                        </p:tgtEl>
                                        <p:attrNameLst>
                                          <p:attrName>ppt_y</p:attrName>
                                        </p:attrNameLst>
                                      </p:cBhvr>
                                      <p:tavLst>
                                        <p:tav tm="0">
                                          <p:val>
                                            <p:strVal val="#ppt_y+#ppt_h*1.125000"/>
                                          </p:val>
                                        </p:tav>
                                        <p:tav tm="100000">
                                          <p:val>
                                            <p:strVal val="#ppt_y"/>
                                          </p:val>
                                        </p:tav>
                                      </p:tavLst>
                                    </p:anim>
                                    <p:animEffect transition="in" filter="wipe(up)">
                                      <p:cBhvr>
                                        <p:cTn id="14" dur="500"/>
                                        <p:tgtEl>
                                          <p:spTgt spid="14339">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p:tgtEl>
                                          <p:spTgt spid="14339">
                                            <p:txEl>
                                              <p:pRg st="2" end="2"/>
                                            </p:txEl>
                                          </p:spTgt>
                                        </p:tgtEl>
                                        <p:attrNameLst>
                                          <p:attrName>ppt_y</p:attrName>
                                        </p:attrNameLst>
                                      </p:cBhvr>
                                      <p:tavLst>
                                        <p:tav tm="0">
                                          <p:val>
                                            <p:strVal val="#ppt_y+#ppt_h*1.125000"/>
                                          </p:val>
                                        </p:tav>
                                        <p:tav tm="100000">
                                          <p:val>
                                            <p:strVal val="#ppt_y"/>
                                          </p:val>
                                        </p:tav>
                                      </p:tavLst>
                                    </p:anim>
                                    <p:animEffect transition="in" filter="wipe(up)">
                                      <p:cBhvr>
                                        <p:cTn id="20" dur="500"/>
                                        <p:tgtEl>
                                          <p:spTgt spid="1433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14340"/>
                                        </p:tgtEl>
                                        <p:attrNameLst>
                                          <p:attrName>style.visibility</p:attrName>
                                        </p:attrNameLst>
                                      </p:cBhvr>
                                      <p:to>
                                        <p:strVal val="visible"/>
                                      </p:to>
                                    </p:set>
                                    <p:animEffect transition="in" filter="dissolve">
                                      <p:cBhvr>
                                        <p:cTn id="25"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32AE2F7-C770-4FA8-AF5A-F87FD38135A0}"/>
              </a:ext>
            </a:extLst>
          </p:cNvPr>
          <p:cNvSpPr>
            <a:spLocks noGrp="1" noChangeArrowheads="1"/>
          </p:cNvSpPr>
          <p:nvPr>
            <p:ph type="title"/>
          </p:nvPr>
        </p:nvSpPr>
        <p:spPr/>
        <p:txBody>
          <a:bodyPr/>
          <a:lstStyle/>
          <a:p>
            <a:r>
              <a:rPr lang="sl-SI" altLang="sl-SI"/>
              <a:t>Lastnosti DVD formatov so:</a:t>
            </a:r>
          </a:p>
        </p:txBody>
      </p:sp>
      <p:sp>
        <p:nvSpPr>
          <p:cNvPr id="13315" name="Rectangle 3">
            <a:extLst>
              <a:ext uri="{FF2B5EF4-FFF2-40B4-BE49-F238E27FC236}">
                <a16:creationId xmlns:a16="http://schemas.microsoft.com/office/drawing/2014/main" id="{7F1C4B44-A901-4A20-A81D-FFA15028AD48}"/>
              </a:ext>
            </a:extLst>
          </p:cNvPr>
          <p:cNvSpPr>
            <a:spLocks noGrp="1" noChangeArrowheads="1"/>
          </p:cNvSpPr>
          <p:nvPr>
            <p:ph type="body" idx="1"/>
          </p:nvPr>
        </p:nvSpPr>
        <p:spPr/>
        <p:txBody>
          <a:bodyPr/>
          <a:lstStyle/>
          <a:p>
            <a:r>
              <a:rPr lang="sl-SI" altLang="sl-SI" sz="1800"/>
              <a:t>Združljivost s CD tehnologijo. Vsi DVD predvajalniki so zmožni branja audio CD-jev in CD-ROM-ov. </a:t>
            </a:r>
          </a:p>
          <a:p>
            <a:r>
              <a:rPr lang="sl-SI" altLang="sl-SI" sz="1800"/>
              <a:t>Dimenzije DVD ploščka so enake CD ploščku, z razliko debeline plasti, ki je pri DVD-ju za polovico manjša. </a:t>
            </a:r>
          </a:p>
          <a:p>
            <a:r>
              <a:rPr lang="sl-SI" altLang="sl-SI" sz="1800"/>
              <a:t>Možnost ene ali dveh plasti ter enega ali dveh slojev na posamezni plasti. </a:t>
            </a:r>
          </a:p>
          <a:p>
            <a:r>
              <a:rPr lang="sl-SI" altLang="sl-SI" sz="1800"/>
              <a:t>Do 4,7 GB podatkov na sloj in do 8,5 GB podatkov na plast, poznamo tudi večplastne in večslojne DVD-je</a:t>
            </a:r>
          </a:p>
          <a:p>
            <a:r>
              <a:rPr lang="sl-SI" altLang="sl-SI" sz="1800"/>
              <a:t>DVD-Video za filme z visoko kakovostjo videa. </a:t>
            </a:r>
          </a:p>
          <a:p>
            <a:r>
              <a:rPr lang="sl-SI" altLang="sl-SI" sz="1800"/>
              <a:t>DVD-Audio za glasbo višje kakovosti in prostorski zvok. </a:t>
            </a:r>
          </a:p>
          <a:p>
            <a:r>
              <a:rPr lang="sl-SI" altLang="sl-SI" sz="1800"/>
              <a:t>DVD-ROM za razširjene multimedijske aplikacije in igre. </a:t>
            </a:r>
          </a:p>
          <a:p>
            <a:r>
              <a:rPr lang="sl-SI" altLang="sl-SI" sz="1800"/>
              <a:t>Vsi formati uporabljajo enak datotečni sistem (UDF).</a:t>
            </a:r>
          </a:p>
          <a:p>
            <a:pPr>
              <a:buFont typeface="Wingdings" panose="05000000000000000000" pitchFamily="2" charset="2"/>
              <a:buNone/>
            </a:pPr>
            <a:endParaRPr lang="sl-SI" altLang="sl-SI"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Lef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Lef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strips(downLef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strips(downLeft)">
                                      <p:cBhvr>
                                        <p:cTn id="22" dur="500"/>
                                        <p:tgtEl>
                                          <p:spTgt spid="1331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strips(downLeft)">
                                      <p:cBhvr>
                                        <p:cTn id="27" dur="500"/>
                                        <p:tgtEl>
                                          <p:spTgt spid="1331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strips(downLeft)">
                                      <p:cBhvr>
                                        <p:cTn id="32" dur="500"/>
                                        <p:tgtEl>
                                          <p:spTgt spid="1331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strips(downLeft)">
                                      <p:cBhvr>
                                        <p:cTn id="37" dur="500"/>
                                        <p:tgtEl>
                                          <p:spTgt spid="1331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strips(downLeft)">
                                      <p:cBhvr>
                                        <p:cTn id="42" dur="500"/>
                                        <p:tgtEl>
                                          <p:spTgt spid="133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1B6D084-2537-45B7-8BE0-1B39BC70D174}"/>
              </a:ext>
            </a:extLst>
          </p:cNvPr>
          <p:cNvSpPr>
            <a:spLocks noGrp="1" noChangeArrowheads="1"/>
          </p:cNvSpPr>
          <p:nvPr>
            <p:ph type="title"/>
          </p:nvPr>
        </p:nvSpPr>
        <p:spPr>
          <a:xfrm>
            <a:off x="914400" y="1030288"/>
            <a:ext cx="8001000" cy="606425"/>
          </a:xfrm>
        </p:spPr>
        <p:txBody>
          <a:bodyPr/>
          <a:lstStyle/>
          <a:p>
            <a:r>
              <a:rPr lang="sl-SI" altLang="sl-SI"/>
              <a:t>Primerjava CD-DVD</a:t>
            </a:r>
          </a:p>
        </p:txBody>
      </p:sp>
      <p:sp>
        <p:nvSpPr>
          <p:cNvPr id="15363" name="Rectangle 3">
            <a:extLst>
              <a:ext uri="{FF2B5EF4-FFF2-40B4-BE49-F238E27FC236}">
                <a16:creationId xmlns:a16="http://schemas.microsoft.com/office/drawing/2014/main" id="{4A38BCB4-4D3E-47E7-8FA6-32514CDE8377}"/>
              </a:ext>
            </a:extLst>
          </p:cNvPr>
          <p:cNvSpPr>
            <a:spLocks noGrp="1" noChangeArrowheads="1"/>
          </p:cNvSpPr>
          <p:nvPr>
            <p:ph type="body" idx="1"/>
          </p:nvPr>
        </p:nvSpPr>
        <p:spPr/>
        <p:txBody>
          <a:bodyPr/>
          <a:lstStyle/>
          <a:p>
            <a:pPr algn="just">
              <a:lnSpc>
                <a:spcPct val="90000"/>
              </a:lnSpc>
            </a:pPr>
            <a:r>
              <a:rPr lang="sl-SI" altLang="sl-SI" sz="2200" b="1">
                <a:cs typeface="Times New Roman" panose="02020603050405020304" pitchFamily="18" charset="0"/>
              </a:rPr>
              <a:t>Št. Slojev</a:t>
            </a:r>
            <a:r>
              <a:rPr lang="sl-SI" altLang="sl-SI" sz="2200"/>
              <a:t>:  </a:t>
            </a:r>
            <a:r>
              <a:rPr lang="sl-SI" altLang="sl-SI" sz="2200">
                <a:cs typeface="Times New Roman" panose="02020603050405020304" pitchFamily="18" charset="0"/>
              </a:rPr>
              <a:t>DVD ima enega ali dva sloja</a:t>
            </a:r>
            <a:r>
              <a:rPr lang="sl-SI" altLang="sl-SI" sz="2200"/>
              <a:t>, medtem, ko ima lahko CD samo enega.</a:t>
            </a:r>
          </a:p>
          <a:p>
            <a:pPr algn="just">
              <a:lnSpc>
                <a:spcPct val="90000"/>
              </a:lnSpc>
            </a:pPr>
            <a:r>
              <a:rPr lang="sl-SI" altLang="sl-SI" sz="2200" b="1"/>
              <a:t>Debelina plasti:</a:t>
            </a:r>
            <a:r>
              <a:rPr lang="sl-SI" altLang="sl-SI" sz="2200"/>
              <a:t> (v mm): DVD= 0,6mm CD= 1,2mm </a:t>
            </a:r>
          </a:p>
          <a:p>
            <a:pPr algn="just">
              <a:lnSpc>
                <a:spcPct val="90000"/>
              </a:lnSpc>
            </a:pPr>
            <a:r>
              <a:rPr lang="sl-SI" altLang="sl-SI" sz="2200" b="1"/>
              <a:t>Št. Plasti: </a:t>
            </a:r>
            <a:r>
              <a:rPr lang="sl-SI" altLang="sl-SI" sz="2200"/>
              <a:t>DVD ima eno ali 2 (plasti sta zlepljeni), CD samo eno.</a:t>
            </a:r>
          </a:p>
          <a:p>
            <a:pPr algn="just">
              <a:lnSpc>
                <a:spcPct val="90000"/>
              </a:lnSpc>
            </a:pPr>
            <a:r>
              <a:rPr lang="sl-SI" altLang="sl-SI" sz="2200" b="1">
                <a:cs typeface="Times New Roman" panose="02020603050405020304" pitchFamily="18" charset="0"/>
              </a:rPr>
              <a:t>Razmak med vdolbinicami</a:t>
            </a:r>
            <a:r>
              <a:rPr lang="sl-SI" altLang="sl-SI" sz="2200" b="1"/>
              <a:t>: </a:t>
            </a:r>
            <a:r>
              <a:rPr lang="sl-SI" altLang="sl-SI" sz="2200"/>
              <a:t>DVD 0,74 mikronov, CD 1,6 (Enkrat več kot DVD)</a:t>
            </a:r>
          </a:p>
          <a:p>
            <a:pPr algn="just">
              <a:lnSpc>
                <a:spcPct val="90000"/>
              </a:lnSpc>
            </a:pPr>
            <a:r>
              <a:rPr lang="sl-SI" altLang="sl-SI" sz="2200" b="1">
                <a:cs typeface="Times New Roman" panose="02020603050405020304" pitchFamily="18" charset="0"/>
              </a:rPr>
              <a:t>Dolžina vdolbinice</a:t>
            </a:r>
            <a:r>
              <a:rPr lang="sl-SI" altLang="sl-SI" sz="2200" b="1"/>
              <a:t>: </a:t>
            </a:r>
            <a:r>
              <a:rPr lang="sl-SI" altLang="sl-SI" sz="2200"/>
              <a:t>DVD: 0.4mikronov, CD pa 0.83.</a:t>
            </a:r>
          </a:p>
          <a:p>
            <a:pPr algn="just">
              <a:lnSpc>
                <a:spcPct val="90000"/>
              </a:lnSpc>
            </a:pPr>
            <a:r>
              <a:rPr lang="sl-SI" altLang="sl-SI" sz="2200" b="1"/>
              <a:t>Hitrost branja: </a:t>
            </a:r>
            <a:r>
              <a:rPr lang="sl-SI" altLang="sl-SI" sz="2200"/>
              <a:t>DVD: 3,8 m/s, CD pa 1,3m/s</a:t>
            </a:r>
          </a:p>
          <a:p>
            <a:pPr algn="just">
              <a:lnSpc>
                <a:spcPct val="90000"/>
              </a:lnSpc>
            </a:pPr>
            <a:r>
              <a:rPr lang="sl-SI" altLang="sl-SI" sz="2200" b="1"/>
              <a:t>DVD ima krajšo valovno dolžino, ne potrebuje podkode…</a:t>
            </a:r>
          </a:p>
          <a:p>
            <a:pPr algn="just">
              <a:lnSpc>
                <a:spcPct val="90000"/>
              </a:lnSpc>
              <a:buFont typeface="Wingdings" panose="05000000000000000000" pitchFamily="2" charset="2"/>
              <a:buNone/>
            </a:pPr>
            <a:endParaRPr lang="sl-SI" altLang="sl-SI" sz="2200" b="1"/>
          </a:p>
          <a:p>
            <a:pPr algn="just">
              <a:lnSpc>
                <a:spcPct val="90000"/>
              </a:lnSpc>
              <a:buFont typeface="Wingdings" panose="05000000000000000000" pitchFamily="2" charset="2"/>
              <a:buNone/>
            </a:pPr>
            <a:endParaRPr lang="sl-SI" altLang="sl-SI" sz="1600" b="1"/>
          </a:p>
          <a:p>
            <a:pPr algn="just">
              <a:lnSpc>
                <a:spcPct val="90000"/>
              </a:lnSpc>
              <a:buFont typeface="Wingdings" panose="05000000000000000000" pitchFamily="2" charset="2"/>
              <a:buNone/>
            </a:pPr>
            <a:endParaRPr lang="sl-SI" altLang="sl-SI" sz="2400" b="1"/>
          </a:p>
          <a:p>
            <a:pPr algn="just">
              <a:lnSpc>
                <a:spcPct val="90000"/>
              </a:lnSpc>
              <a:buFont typeface="Wingdings" panose="05000000000000000000" pitchFamily="2" charset="2"/>
              <a:buNone/>
            </a:pPr>
            <a:endParaRPr lang="sl-SI" altLang="sl-SI" sz="2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2" dur="5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7" dur="500"/>
                                        <p:tgtEl>
                                          <p:spTgt spid="1536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363">
                                            <p:txEl>
                                              <p:pRg st="4" end="4"/>
                                            </p:txEl>
                                          </p:spTgt>
                                        </p:tgtEl>
                                        <p:attrNameLst>
                                          <p:attrName>style.visibility</p:attrName>
                                        </p:attrNameLst>
                                      </p:cBhvr>
                                      <p:to>
                                        <p:strVal val="visible"/>
                                      </p:to>
                                    </p:set>
                                    <p:animEffect transition="in" filter="blinds(horizontal)">
                                      <p:cBhvr>
                                        <p:cTn id="32" dur="500"/>
                                        <p:tgtEl>
                                          <p:spTgt spid="1536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Effect transition="in" filter="blinds(horizontal)">
                                      <p:cBhvr>
                                        <p:cTn id="37" dur="500"/>
                                        <p:tgtEl>
                                          <p:spTgt spid="15363">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5363">
                                            <p:txEl>
                                              <p:pRg st="6" end="6"/>
                                            </p:txEl>
                                          </p:spTgt>
                                        </p:tgtEl>
                                        <p:attrNameLst>
                                          <p:attrName>style.visibility</p:attrName>
                                        </p:attrNameLst>
                                      </p:cBhvr>
                                      <p:to>
                                        <p:strVal val="visible"/>
                                      </p:to>
                                    </p:set>
                                    <p:animEffect transition="in" filter="blinds(horizontal)">
                                      <p:cBhvr>
                                        <p:cTn id="42" dur="500"/>
                                        <p:tgtEl>
                                          <p:spTgt spid="1536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P spid="1536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8BD209E-9873-419B-847F-D1171103131A}"/>
              </a:ext>
            </a:extLst>
          </p:cNvPr>
          <p:cNvSpPr>
            <a:spLocks noGrp="1" noChangeArrowheads="1"/>
          </p:cNvSpPr>
          <p:nvPr>
            <p:ph type="title"/>
          </p:nvPr>
        </p:nvSpPr>
        <p:spPr/>
        <p:txBody>
          <a:bodyPr/>
          <a:lstStyle/>
          <a:p>
            <a:r>
              <a:rPr lang="sl-SI" altLang="sl-SI"/>
              <a:t>DVD formati</a:t>
            </a:r>
          </a:p>
        </p:txBody>
      </p:sp>
      <p:sp>
        <p:nvSpPr>
          <p:cNvPr id="22531" name="Rectangle 3">
            <a:extLst>
              <a:ext uri="{FF2B5EF4-FFF2-40B4-BE49-F238E27FC236}">
                <a16:creationId xmlns:a16="http://schemas.microsoft.com/office/drawing/2014/main" id="{E153AC88-F9C2-417E-A4F5-39B1F23DF58C}"/>
              </a:ext>
            </a:extLst>
          </p:cNvPr>
          <p:cNvSpPr>
            <a:spLocks noGrp="1" noChangeArrowheads="1"/>
          </p:cNvSpPr>
          <p:nvPr>
            <p:ph type="body" idx="1"/>
          </p:nvPr>
        </p:nvSpPr>
        <p:spPr/>
        <p:txBody>
          <a:bodyPr/>
          <a:lstStyle/>
          <a:p>
            <a:pPr algn="just">
              <a:lnSpc>
                <a:spcPct val="90000"/>
              </a:lnSpc>
            </a:pPr>
            <a:r>
              <a:rPr lang="sl-SI" altLang="sl-SI" sz="1800">
                <a:latin typeface="Times New Roman" panose="02020603050405020304" pitchFamily="18" charset="0"/>
                <a:cs typeface="Times New Roman" panose="02020603050405020304" pitchFamily="18" charset="0"/>
              </a:rPr>
              <a:t>Na voljo so</a:t>
            </a:r>
            <a:r>
              <a:rPr lang="sl-SI" altLang="sl-SI" sz="1800">
                <a:latin typeface="Times New Roman" panose="02020603050405020304" pitchFamily="18" charset="0"/>
              </a:rPr>
              <a:t> nam</a:t>
            </a:r>
            <a:r>
              <a:rPr lang="sl-SI" altLang="sl-SI" sz="1800">
                <a:latin typeface="Times New Roman" panose="02020603050405020304" pitchFamily="18" charset="0"/>
                <a:cs typeface="Times New Roman" panose="02020603050405020304" pitchFamily="18" charset="0"/>
              </a:rPr>
              <a:t> štirje formati z lastnostjo "samo za branje" ter enkrat in večkrat zapisljivi formati:</a:t>
            </a:r>
            <a:endParaRPr lang="sl-SI" altLang="sl-SI" sz="1800">
              <a:latin typeface="Times New Roman" panose="02020603050405020304" pitchFamily="18" charset="0"/>
            </a:endParaRPr>
          </a:p>
          <a:p>
            <a:pPr algn="just">
              <a:lnSpc>
                <a:spcPct val="90000"/>
              </a:lnSpc>
              <a:buFont typeface="Wingdings" panose="05000000000000000000" pitchFamily="2" charset="2"/>
              <a:buNone/>
            </a:pPr>
            <a:r>
              <a:rPr lang="sl-SI" altLang="sl-SI" sz="1800">
                <a:latin typeface="Times New Roman" panose="02020603050405020304" pitchFamily="18" charset="0"/>
              </a:rPr>
              <a:t>         		Kapaciteta(GB):	Št. Slojev:	Št. Strani:</a:t>
            </a:r>
          </a:p>
          <a:p>
            <a:pPr algn="just">
              <a:lnSpc>
                <a:spcPct val="90000"/>
              </a:lnSpc>
            </a:pPr>
            <a:r>
              <a:rPr lang="sl-SI" altLang="sl-SI" sz="1800">
                <a:latin typeface="Geneva" charset="0"/>
                <a:cs typeface="Times New Roman" panose="02020603050405020304" pitchFamily="18" charset="0"/>
              </a:rPr>
              <a:t>DVD-5</a:t>
            </a:r>
            <a:r>
              <a:rPr lang="sl-SI" altLang="sl-SI" sz="1800">
                <a:latin typeface="Times New Roman" panose="02020603050405020304" pitchFamily="18" charset="0"/>
              </a:rPr>
              <a:t>	4.7		1		1	</a:t>
            </a:r>
          </a:p>
          <a:p>
            <a:pPr algn="just">
              <a:lnSpc>
                <a:spcPct val="90000"/>
              </a:lnSpc>
            </a:pPr>
            <a:r>
              <a:rPr lang="sl-SI" altLang="sl-SI" sz="1800">
                <a:latin typeface="Geneva" charset="0"/>
                <a:cs typeface="Times New Roman" panose="02020603050405020304" pitchFamily="18" charset="0"/>
              </a:rPr>
              <a:t>DVD-9</a:t>
            </a:r>
            <a:r>
              <a:rPr lang="sl-SI" altLang="sl-SI" sz="1800">
                <a:latin typeface="Times New Roman" panose="02020603050405020304" pitchFamily="18" charset="0"/>
              </a:rPr>
              <a:t>	</a:t>
            </a:r>
            <a:r>
              <a:rPr lang="sl-SI" altLang="sl-SI" sz="1800">
                <a:latin typeface="Times New Roman" panose="02020603050405020304" pitchFamily="18" charset="0"/>
                <a:cs typeface="Times New Roman" panose="02020603050405020304" pitchFamily="18" charset="0"/>
              </a:rPr>
              <a:t>8.54</a:t>
            </a:r>
            <a:r>
              <a:rPr lang="sl-SI" altLang="sl-SI" sz="1800">
                <a:latin typeface="Times New Roman" panose="02020603050405020304" pitchFamily="18" charset="0"/>
              </a:rPr>
              <a:t> 		2		1</a:t>
            </a:r>
          </a:p>
          <a:p>
            <a:pPr algn="just">
              <a:lnSpc>
                <a:spcPct val="90000"/>
              </a:lnSpc>
            </a:pPr>
            <a:r>
              <a:rPr lang="sl-SI" altLang="sl-SI" sz="1800">
                <a:latin typeface="Geneva" charset="0"/>
                <a:cs typeface="Times New Roman" panose="02020603050405020304" pitchFamily="18" charset="0"/>
              </a:rPr>
              <a:t>DVD-10</a:t>
            </a:r>
            <a:r>
              <a:rPr lang="sl-SI" altLang="sl-SI" sz="1800">
                <a:latin typeface="Times New Roman" panose="02020603050405020304" pitchFamily="18" charset="0"/>
              </a:rPr>
              <a:t>	9.4		1		2</a:t>
            </a:r>
          </a:p>
          <a:p>
            <a:pPr algn="just">
              <a:lnSpc>
                <a:spcPct val="90000"/>
              </a:lnSpc>
            </a:pPr>
            <a:r>
              <a:rPr lang="sl-SI" altLang="sl-SI" sz="1800">
                <a:latin typeface="Geneva" charset="0"/>
                <a:cs typeface="Times New Roman" panose="02020603050405020304" pitchFamily="18" charset="0"/>
              </a:rPr>
              <a:t>DVD-18</a:t>
            </a:r>
            <a:r>
              <a:rPr lang="sl-SI" altLang="sl-SI" sz="1800">
                <a:latin typeface="Times New Roman" panose="02020603050405020304" pitchFamily="18" charset="0"/>
              </a:rPr>
              <a:t>	</a:t>
            </a:r>
            <a:r>
              <a:rPr lang="sl-SI" altLang="sl-SI" sz="1800">
                <a:latin typeface="Times New Roman" panose="02020603050405020304" pitchFamily="18" charset="0"/>
                <a:cs typeface="Times New Roman" panose="02020603050405020304" pitchFamily="18" charset="0"/>
              </a:rPr>
              <a:t>17.08</a:t>
            </a:r>
            <a:r>
              <a:rPr lang="sl-SI" altLang="sl-SI" sz="1800">
                <a:latin typeface="Times New Roman" panose="02020603050405020304" pitchFamily="18" charset="0"/>
              </a:rPr>
              <a:t> 		2		2</a:t>
            </a:r>
          </a:p>
          <a:p>
            <a:pPr algn="just">
              <a:lnSpc>
                <a:spcPct val="90000"/>
              </a:lnSpc>
            </a:pPr>
            <a:r>
              <a:rPr lang="sl-SI" altLang="sl-SI" sz="1800">
                <a:latin typeface="Geneva" charset="0"/>
                <a:cs typeface="Times New Roman" panose="02020603050405020304" pitchFamily="18" charset="0"/>
              </a:rPr>
              <a:t>DVD+R</a:t>
            </a:r>
            <a:r>
              <a:rPr lang="sl-SI" altLang="sl-SI" sz="1800">
                <a:latin typeface="Times New Roman" panose="02020603050405020304" pitchFamily="18" charset="0"/>
              </a:rPr>
              <a:t>	</a:t>
            </a:r>
            <a:r>
              <a:rPr lang="sl-SI" altLang="sl-SI" sz="1800">
                <a:latin typeface="Times New Roman" panose="02020603050405020304" pitchFamily="18" charset="0"/>
                <a:cs typeface="Times New Roman" panose="02020603050405020304" pitchFamily="18" charset="0"/>
              </a:rPr>
              <a:t>4.7/9.4</a:t>
            </a:r>
            <a:r>
              <a:rPr lang="sl-SI" altLang="sl-SI" sz="1800">
                <a:latin typeface="Times New Roman" panose="02020603050405020304" pitchFamily="18" charset="0"/>
              </a:rPr>
              <a:t> 		1		1 ali 2</a:t>
            </a:r>
          </a:p>
          <a:p>
            <a:pPr algn="just">
              <a:lnSpc>
                <a:spcPct val="90000"/>
              </a:lnSpc>
            </a:pPr>
            <a:r>
              <a:rPr lang="sl-SI" altLang="sl-SI" sz="1800">
                <a:latin typeface="Geneva" charset="0"/>
                <a:cs typeface="Times New Roman" panose="02020603050405020304" pitchFamily="18" charset="0"/>
              </a:rPr>
              <a:t>DVD-R</a:t>
            </a:r>
            <a:r>
              <a:rPr lang="sl-SI" altLang="sl-SI" sz="1800">
                <a:latin typeface="Times New Roman" panose="02020603050405020304" pitchFamily="18" charset="0"/>
              </a:rPr>
              <a:t>	</a:t>
            </a:r>
            <a:r>
              <a:rPr lang="sl-SI" altLang="sl-SI" sz="1800">
                <a:latin typeface="Times New Roman" panose="02020603050405020304" pitchFamily="18" charset="0"/>
                <a:cs typeface="Times New Roman" panose="02020603050405020304" pitchFamily="18" charset="0"/>
              </a:rPr>
              <a:t>4.7/9.4</a:t>
            </a:r>
            <a:r>
              <a:rPr lang="sl-SI" altLang="sl-SI" sz="1800">
                <a:latin typeface="Times New Roman" panose="02020603050405020304" pitchFamily="18" charset="0"/>
              </a:rPr>
              <a:t> 		1		1 ali 2</a:t>
            </a:r>
          </a:p>
          <a:p>
            <a:pPr algn="just">
              <a:lnSpc>
                <a:spcPct val="90000"/>
              </a:lnSpc>
            </a:pPr>
            <a:r>
              <a:rPr lang="sl-SI" altLang="sl-SI" sz="1800">
                <a:latin typeface="Geneva" charset="0"/>
                <a:cs typeface="Times New Roman" panose="02020603050405020304" pitchFamily="18" charset="0"/>
              </a:rPr>
              <a:t>DVD-RAM</a:t>
            </a:r>
            <a:r>
              <a:rPr lang="sl-SI" altLang="sl-SI" sz="1800">
                <a:latin typeface="Times New Roman" panose="02020603050405020304" pitchFamily="18" charset="0"/>
              </a:rPr>
              <a:t>	</a:t>
            </a:r>
            <a:r>
              <a:rPr lang="sl-SI" altLang="sl-SI" sz="1800">
                <a:latin typeface="Times New Roman" panose="02020603050405020304" pitchFamily="18" charset="0"/>
                <a:cs typeface="Times New Roman" panose="02020603050405020304" pitchFamily="18" charset="0"/>
              </a:rPr>
              <a:t>2.6/5.2</a:t>
            </a:r>
            <a:r>
              <a:rPr lang="sl-SI" altLang="sl-SI" sz="1800">
                <a:latin typeface="Times New Roman" panose="02020603050405020304" pitchFamily="18" charset="0"/>
              </a:rPr>
              <a:t> 		1		1 ali 2</a:t>
            </a:r>
          </a:p>
          <a:p>
            <a:pPr algn="just">
              <a:lnSpc>
                <a:spcPct val="90000"/>
              </a:lnSpc>
            </a:pPr>
            <a:r>
              <a:rPr lang="sl-SI" altLang="sl-SI" sz="1800">
                <a:latin typeface="Geneva" charset="0"/>
                <a:cs typeface="Times New Roman" panose="02020603050405020304" pitchFamily="18" charset="0"/>
              </a:rPr>
              <a:t>DVD+RW</a:t>
            </a:r>
            <a:r>
              <a:rPr lang="sl-SI" altLang="sl-SI" sz="1800">
                <a:latin typeface="Times New Roman" panose="02020603050405020304" pitchFamily="18" charset="0"/>
              </a:rPr>
              <a:t>	4.7		1		1 ali 2</a:t>
            </a:r>
          </a:p>
          <a:p>
            <a:pPr algn="just">
              <a:lnSpc>
                <a:spcPct val="90000"/>
              </a:lnSpc>
            </a:pPr>
            <a:r>
              <a:rPr lang="sl-SI" altLang="sl-SI" sz="1800">
                <a:latin typeface="Geneva" charset="0"/>
                <a:cs typeface="Times New Roman" panose="02020603050405020304" pitchFamily="18" charset="0"/>
              </a:rPr>
              <a:t>DVD-RW</a:t>
            </a:r>
            <a:r>
              <a:rPr lang="sl-SI" altLang="sl-SI" sz="1800">
                <a:latin typeface="Times New Roman" panose="02020603050405020304" pitchFamily="18" charset="0"/>
              </a:rPr>
              <a:t>	4.7		1		1 ali 2</a:t>
            </a:r>
          </a:p>
          <a:p>
            <a:pPr algn="just">
              <a:lnSpc>
                <a:spcPct val="90000"/>
              </a:lnSpc>
            </a:pPr>
            <a:endParaRPr lang="sl-SI" altLang="sl-SI" sz="1800">
              <a:latin typeface="Geneva" charset="0"/>
            </a:endParaRPr>
          </a:p>
          <a:p>
            <a:pPr>
              <a:lnSpc>
                <a:spcPct val="90000"/>
              </a:lnSpc>
            </a:pPr>
            <a:endParaRPr lang="sl-SI" altLang="sl-SI" sz="1800"/>
          </a:p>
        </p:txBody>
      </p:sp>
      <p:sp>
        <p:nvSpPr>
          <p:cNvPr id="22532" name="Line 4">
            <a:extLst>
              <a:ext uri="{FF2B5EF4-FFF2-40B4-BE49-F238E27FC236}">
                <a16:creationId xmlns:a16="http://schemas.microsoft.com/office/drawing/2014/main" id="{7D662915-6C54-4EA4-AE6F-5BAEC6423B3F}"/>
              </a:ext>
            </a:extLst>
          </p:cNvPr>
          <p:cNvSpPr>
            <a:spLocks noChangeShapeType="1"/>
          </p:cNvSpPr>
          <p:nvPr/>
        </p:nvSpPr>
        <p:spPr bwMode="auto">
          <a:xfrm>
            <a:off x="1295400" y="3276600"/>
            <a:ext cx="7467600" cy="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sl-SI"/>
          </a:p>
        </p:txBody>
      </p:sp>
      <p:sp>
        <p:nvSpPr>
          <p:cNvPr id="22534" name="Line 6">
            <a:extLst>
              <a:ext uri="{FF2B5EF4-FFF2-40B4-BE49-F238E27FC236}">
                <a16:creationId xmlns:a16="http://schemas.microsoft.com/office/drawing/2014/main" id="{F53FD615-8826-47C7-95AD-7F80E04BCCF8}"/>
              </a:ext>
            </a:extLst>
          </p:cNvPr>
          <p:cNvSpPr>
            <a:spLocks noChangeShapeType="1"/>
          </p:cNvSpPr>
          <p:nvPr/>
        </p:nvSpPr>
        <p:spPr bwMode="auto">
          <a:xfrm>
            <a:off x="2514600" y="3048000"/>
            <a:ext cx="0" cy="29718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sl-SI"/>
          </a:p>
        </p:txBody>
      </p:sp>
      <p:sp>
        <p:nvSpPr>
          <p:cNvPr id="22535" name="Line 7">
            <a:extLst>
              <a:ext uri="{FF2B5EF4-FFF2-40B4-BE49-F238E27FC236}">
                <a16:creationId xmlns:a16="http://schemas.microsoft.com/office/drawing/2014/main" id="{28B457A7-110B-408E-90DD-B638056B5E07}"/>
              </a:ext>
            </a:extLst>
          </p:cNvPr>
          <p:cNvSpPr>
            <a:spLocks noChangeShapeType="1"/>
          </p:cNvSpPr>
          <p:nvPr/>
        </p:nvSpPr>
        <p:spPr bwMode="auto">
          <a:xfrm>
            <a:off x="4419600" y="2971800"/>
            <a:ext cx="0" cy="3124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sl-SI"/>
          </a:p>
        </p:txBody>
      </p:sp>
      <p:sp>
        <p:nvSpPr>
          <p:cNvPr id="22536" name="Line 8">
            <a:extLst>
              <a:ext uri="{FF2B5EF4-FFF2-40B4-BE49-F238E27FC236}">
                <a16:creationId xmlns:a16="http://schemas.microsoft.com/office/drawing/2014/main" id="{29512DF4-9E57-4A5D-85D6-370A388A0CC7}"/>
              </a:ext>
            </a:extLst>
          </p:cNvPr>
          <p:cNvSpPr>
            <a:spLocks noChangeShapeType="1"/>
          </p:cNvSpPr>
          <p:nvPr/>
        </p:nvSpPr>
        <p:spPr bwMode="auto">
          <a:xfrm>
            <a:off x="6096000" y="2971800"/>
            <a:ext cx="0" cy="3124200"/>
          </a:xfrm>
          <a:prstGeom prst="line">
            <a:avLst/>
          </a:prstGeom>
          <a:noFill/>
          <a:ln w="952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A85267EA-F2C9-4547-B823-100897B12F7D}"/>
              </a:ext>
            </a:extLst>
          </p:cNvPr>
          <p:cNvSpPr>
            <a:spLocks noGrp="1" noChangeArrowheads="1"/>
          </p:cNvSpPr>
          <p:nvPr>
            <p:ph type="title"/>
          </p:nvPr>
        </p:nvSpPr>
        <p:spPr/>
        <p:txBody>
          <a:bodyPr/>
          <a:lstStyle/>
          <a:p>
            <a:r>
              <a:rPr lang="sl-SI" altLang="sl-SI">
                <a:cs typeface="Times New Roman" panose="02020603050405020304" pitchFamily="18" charset="0"/>
              </a:rPr>
              <a:t>DVD-5 (4.7GB) enostranski/enoslojni</a:t>
            </a:r>
            <a:r>
              <a:rPr lang="sl-SI" altLang="sl-SI"/>
              <a:t> </a:t>
            </a:r>
          </a:p>
        </p:txBody>
      </p:sp>
      <p:sp>
        <p:nvSpPr>
          <p:cNvPr id="23555" name="Rectangle 3">
            <a:extLst>
              <a:ext uri="{FF2B5EF4-FFF2-40B4-BE49-F238E27FC236}">
                <a16:creationId xmlns:a16="http://schemas.microsoft.com/office/drawing/2014/main" id="{B8D58984-E871-48CF-BEC9-181316027C4D}"/>
              </a:ext>
            </a:extLst>
          </p:cNvPr>
          <p:cNvSpPr>
            <a:spLocks noGrp="1" noChangeArrowheads="1"/>
          </p:cNvSpPr>
          <p:nvPr>
            <p:ph type="body" idx="1"/>
          </p:nvPr>
        </p:nvSpPr>
        <p:spPr/>
        <p:txBody>
          <a:bodyPr/>
          <a:lstStyle/>
          <a:p>
            <a:pPr>
              <a:buFont typeface="Wingdings" panose="05000000000000000000" pitchFamily="2" charset="2"/>
              <a:buNone/>
            </a:pPr>
            <a:r>
              <a:rPr lang="sl-SI" altLang="sl-SI" sz="2400">
                <a:cs typeface="Times New Roman" panose="02020603050405020304" pitchFamily="18" charset="0"/>
              </a:rPr>
              <a:t> </a:t>
            </a:r>
            <a:r>
              <a:rPr lang="sl-SI" altLang="sl-SI" sz="2400"/>
              <a:t>   </a:t>
            </a:r>
            <a:r>
              <a:rPr lang="sl-SI" altLang="sl-SI" sz="2400">
                <a:cs typeface="Times New Roman" panose="02020603050405020304" pitchFamily="18" charset="0"/>
              </a:rPr>
              <a:t>To je najbolj enostaven plošček izmed vseh, sestavljen iz ene same</a:t>
            </a:r>
            <a:r>
              <a:rPr lang="sl-SI" altLang="sl-SI" sz="2400"/>
              <a:t> </a:t>
            </a:r>
            <a:r>
              <a:rPr lang="sl-SI" altLang="sl-SI" sz="2400">
                <a:cs typeface="Times New Roman" panose="02020603050405020304" pitchFamily="18" charset="0"/>
              </a:rPr>
              <a:t>plasti s kapaciteto 4,7GB.</a:t>
            </a:r>
            <a:r>
              <a:rPr lang="sl-SI" altLang="sl-SI" sz="2000">
                <a:cs typeface="Times New Roman" panose="02020603050405020304" pitchFamily="18" charset="0"/>
              </a:rPr>
              <a:t> </a:t>
            </a:r>
            <a:endParaRPr lang="sl-SI" altLang="sl-SI" sz="1200"/>
          </a:p>
        </p:txBody>
      </p:sp>
      <p:pic>
        <p:nvPicPr>
          <p:cNvPr id="23557" name="Picture 5" descr="C:\Moji dokumenti\DVD_datoteke\image005.jpg">
            <a:extLst>
              <a:ext uri="{FF2B5EF4-FFF2-40B4-BE49-F238E27FC236}">
                <a16:creationId xmlns:a16="http://schemas.microsoft.com/office/drawing/2014/main" id="{8B2B3A6C-074C-4E8A-AA1B-FBAD16176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581400"/>
            <a:ext cx="5016500" cy="1282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6" presetClass="entr" presetSubtype="21" fill="hold"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barn(inVertical)">
                                      <p:cBhvr>
                                        <p:cTn id="13"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theme/theme1.xml><?xml version="1.0" encoding="utf-8"?>
<a:theme xmlns:a="http://schemas.openxmlformats.org/drawingml/2006/main" name="Capsules">
  <a:themeElements>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sl-SI" altLang="sl-SI"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Designs\Capsules.pot</Template>
  <TotalTime>0</TotalTime>
  <Words>1366</Words>
  <Application>Microsoft Office PowerPoint</Application>
  <PresentationFormat>On-screen Show (4:3)</PresentationFormat>
  <Paragraphs>73</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Geneva</vt:lpstr>
      <vt:lpstr>Times New Roman</vt:lpstr>
      <vt:lpstr>Wingdings</vt:lpstr>
      <vt:lpstr>Capsules</vt:lpstr>
      <vt:lpstr>Bitmap Image</vt:lpstr>
      <vt:lpstr>DVD enote</vt:lpstr>
      <vt:lpstr>DVD - uvod</vt:lpstr>
      <vt:lpstr>DVD - zgodovina</vt:lpstr>
      <vt:lpstr>DVD - zgodovina</vt:lpstr>
      <vt:lpstr>Zakaj DVD?</vt:lpstr>
      <vt:lpstr>Lastnosti DVD formatov so:</vt:lpstr>
      <vt:lpstr>Primerjava CD-DVD</vt:lpstr>
      <vt:lpstr>DVD formati</vt:lpstr>
      <vt:lpstr>DVD-5 (4.7GB) enostranski/enoslojni </vt:lpstr>
      <vt:lpstr>DVD-9 (8.5GB) enostranski/dvoslojni </vt:lpstr>
      <vt:lpstr>DVD-10 (9.4GB) dvostranski/enoslojni </vt:lpstr>
      <vt:lpstr>DVD-18 (17.1GB) dvostranski/dvoslojni </vt:lpstr>
      <vt:lpstr>Stanje v letu 2003 </vt:lpstr>
      <vt:lpstr>Napovedi </vt:lpstr>
      <vt:lpstr>Blu (blue) ray disc</vt:lpstr>
      <vt:lpstr>Napovedi</vt:lpstr>
      <vt:lpstr>Viri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2019-06-03T09:06:54Z</dcterms:created>
  <dcterms:modified xsi:type="dcterms:W3CDTF">2019-06-03T09:06:54Z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