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3" r:id="rId1"/>
    <p:sldMasterId id="2147483735" r:id="rId2"/>
  </p:sldMasterIdLst>
  <p:sldIdLst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4D8DCBF9-0F72-4F7C-8901-578E16FD7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1F318D19-FCC2-49A4-83AC-CF28E0149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270C1A56-B24C-41E0-BECD-09CC35D656A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BBC45AC1-21A7-40DD-AC7C-84FABE324B0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346E44E7-E9B4-45EE-A0D6-5551B492AAD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021388"/>
            <a:ext cx="1905000" cy="608012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id="{22DCB5F5-E494-4EF5-9439-6E657453DA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21388"/>
            <a:ext cx="2895600" cy="608012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28008" name="Rectangle 8">
            <a:extLst>
              <a:ext uri="{FF2B5EF4-FFF2-40B4-BE49-F238E27FC236}">
                <a16:creationId xmlns:a16="http://schemas.microsoft.com/office/drawing/2014/main" id="{D25CCC1A-A661-43CE-BCE2-4D28FA08DB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21388"/>
            <a:ext cx="1905000" cy="608012"/>
          </a:xfrm>
        </p:spPr>
        <p:txBody>
          <a:bodyPr/>
          <a:lstStyle>
            <a:lvl1pPr>
              <a:defRPr/>
            </a:lvl1pPr>
          </a:lstStyle>
          <a:p>
            <a:fld id="{4E941408-4053-4369-A591-338DD1B3BAB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28009" name="Rectangle 9">
            <a:extLst>
              <a:ext uri="{FF2B5EF4-FFF2-40B4-BE49-F238E27FC236}">
                <a16:creationId xmlns:a16="http://schemas.microsoft.com/office/drawing/2014/main" id="{4D1E50BA-D331-4DDF-B2D6-126A90194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allAtOnce" animBg="1"/>
      <p:bldP spid="12800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00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2800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A55DB-CC2E-498E-92F4-8222983CC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CB9B1-58FE-4C53-AC40-B492551FE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969B8-861E-4CA7-B61C-4A3C4D580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764D0-EEA8-4F68-B69E-EBB8265D9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70218-C443-4AAA-9D00-D3C986A0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EC42A-EB45-4975-98BD-6CF1E986F62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34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1C5A7-0DC1-4CC0-BF95-D6A61A3CC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34A4D0-59DE-4856-99EE-56EF3E14D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6DF58-5731-488C-A473-D5FDAF54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D827-2DF2-4B85-B66D-9E5AFFDB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D6CE0-51B0-465A-A9B9-E601D7F7B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68368-2A50-4ECA-ACC3-ADD420D7CC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62617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0C5C8-8565-42D3-B139-11FDEECD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F4679-48C8-43CF-B5A8-30729740DBF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9DC29-5110-4D05-834C-0E63352A2E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D1930-65CF-4729-8E26-CB633EA1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092825"/>
            <a:ext cx="1905000" cy="536575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6FE1A-2FB9-4102-8DBD-DFAFBFA6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92825"/>
            <a:ext cx="2895600" cy="536575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33B46-A7DD-4FAE-87C2-F69F3F53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092825"/>
            <a:ext cx="1905000" cy="536575"/>
          </a:xfrm>
        </p:spPr>
        <p:txBody>
          <a:bodyPr/>
          <a:lstStyle>
            <a:lvl1pPr>
              <a:defRPr/>
            </a:lvl1pPr>
          </a:lstStyle>
          <a:p>
            <a:fld id="{AC992568-991B-4BCF-9593-6947F43F50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1736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78837-E376-47AC-BEF9-A3A6243C0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9CDE6-3A03-4A14-A7E9-780C2DF8A83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575F4-27B4-4E82-9D84-70449A14901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8E7CB6-31CD-4B56-A7DC-E3C07A5B3FA5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EDBC12-A78D-431C-8F92-1CCB2A81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092825"/>
            <a:ext cx="1905000" cy="536575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1B5673-586B-4C4F-90CD-FBDE054E6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92825"/>
            <a:ext cx="2895600" cy="536575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33AE15-7608-49DF-B098-5A5BB05B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092825"/>
            <a:ext cx="1905000" cy="536575"/>
          </a:xfrm>
        </p:spPr>
        <p:txBody>
          <a:bodyPr/>
          <a:lstStyle>
            <a:lvl1pPr>
              <a:defRPr/>
            </a:lvl1pPr>
          </a:lstStyle>
          <a:p>
            <a:fld id="{22293A10-9CE1-4B0A-9C6E-6A4F375B936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693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5CD7-476F-4F6D-88FC-63398A875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A5A12EE-BE33-478B-BE9D-3A1F34D0B469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7A033-B4E7-4FD7-81EB-5A92BCCE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092825"/>
            <a:ext cx="1905000" cy="536575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48A4C-B7FB-4EE8-A447-CF2E96EA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092825"/>
            <a:ext cx="2895600" cy="536575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D3626-435A-42A1-8E7F-44DA7693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092825"/>
            <a:ext cx="1905000" cy="536575"/>
          </a:xfrm>
        </p:spPr>
        <p:txBody>
          <a:bodyPr/>
          <a:lstStyle>
            <a:lvl1pPr>
              <a:defRPr/>
            </a:lvl1pPr>
          </a:lstStyle>
          <a:p>
            <a:fld id="{F7A3B1F7-0260-48D1-9B85-F4D37FF348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78744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091F-DFE2-4062-9A15-47DA2747FE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7CE98-45E1-4F6B-8CCF-00C5BE95F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D694D-06D7-47C7-9E92-D3A3AA5E3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852BD-4D24-402D-953B-97E86C84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4ABAE-42B1-4FDB-A44F-6348D994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0D64A-4DE6-4726-9EAE-BC43571028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5415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3D127-11BF-45D9-896C-4AB94819C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FAD1E-93F3-4C4A-ACAB-331F588E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B7EF9-9FC3-46E9-A1C5-877759F1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D9085-71B7-4D6B-BBC3-ACF2A627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D878F-A230-45A8-8A12-5989495E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86C75-66A0-4D0A-B157-E4B291B3ED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302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9DA54-D5BF-4129-AC6A-A4E1AE70D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50BCC-0BA3-4E59-89AE-976CAAA1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AF71F-D7BB-4BE0-A599-892AAC43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02E6B-6C4D-4134-8904-FF97D056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84C7A-E3CE-4CEF-BD75-0A888338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AFEFB-9A22-49DC-B429-BB475E4AF8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1644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E102-636D-4CE8-A19E-ED538AB7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23BA9-CFC1-49F1-A506-D3EDC5119D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340EA-7F07-42A3-9C8F-8135B5F6E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E8EE2-7A75-40A6-96E8-6AB474ED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7D2D8-FFB2-4F6C-B04B-E3ABB772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5AA3A-F69F-4825-9123-ACBA2E0C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0E132-C69A-48B0-8E42-4DCB64BBA7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05649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7AC14-480A-4205-A904-09CBAF47C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A1037-A7DC-46E7-B657-6296594AC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CC172-D4DF-462F-9487-3782C7886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D0B51-08BA-42A3-8D86-B28F7A765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08649-0359-45C8-BE90-3497ED233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1D8D6-5802-4EA9-ACA0-A5A8FC66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9A49B-055D-460F-8A2F-E983B2FF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BE10C8-7DD5-4444-BD0F-E284397C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2943-EBDA-4782-9D58-2F2C5E968E7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240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5A8F-6DB9-491B-8564-2F643B31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25E98-11AA-4DC8-A3D0-2317C9838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B5C3B-A133-43BD-A252-93E928680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2D228-7C2C-4DEB-8881-55FCCACE8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53053-ED7D-4E6A-9C97-0C3C47E8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12EDD-D41C-48ED-AB13-7D903527AB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9008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1C79F-CCF0-4C0E-8EA4-2E9D8821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875AF-0D0C-4D35-AE25-331AD448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9F8168-C1EA-43AD-B214-FF59EF85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FFF41-A950-4F9D-8856-681CDC3F4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E4C5BE-D732-4219-A8BD-85046287DD9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1739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836498-0462-438E-BEB1-7B5D87A5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72EAC-9F33-425E-80A5-6DD52632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8D00F-80B5-4A4D-95A8-DBE4AD597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0942B-1E87-47C6-AC50-7F92195541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5433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0B267-EA87-48D0-899B-4F87E3A02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16D8-2C73-473F-A6E0-72794A92F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52E48-DD6D-44B3-93EB-10AB8E391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A7893-3990-470F-B6AB-92FA5205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3F0D3-A21E-4C4D-BEBF-8BBCF30F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1BF371-9117-4BEC-B143-877733BA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FD1D3-CBCA-4E88-AB33-A9A7A0E916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5173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CA6B-4B63-4A2F-827A-55CAA344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833E14-7B26-47E1-857F-C09070604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0BAEB-A03B-4576-AEAD-4A6E812C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264A0-7DFB-4B6A-A5B1-54FE874E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421E5-2183-4A55-AECD-0ADE847C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509AF-B383-48AA-9743-DD7279DB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9851C-562E-49F6-B988-96A9DD4DE9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1756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C7D1-9E1C-4095-8340-081CE473F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B519F-7E8F-481D-8C3E-593B13F2D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32701-A785-4753-AF2B-55B742F70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A9255-2F2D-40D0-9428-4D5A645D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51DF7-0964-4EEF-82FE-26D54EE5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C2D95-B69E-4F8F-A7E2-3E596367AD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31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F56625-BA26-4245-98A0-A8409DDA4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95AAE-C77F-4D05-85DA-C64AFE39D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17DBF-DAE2-41E6-B444-1AB96F55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08E20-CB81-42B8-98A9-B6BD0322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AEC84-C16C-4472-BF10-AB10F4886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28916-6146-4265-942E-90BB2927D5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420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AEF8-51E8-4DA2-8B37-D42F8DE12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15F17-2F02-4461-BE85-07E24EE4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4CD7B-3E19-45BE-BD74-817A26B0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04FF4-3CD7-4B44-87B5-61AFE86E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C2440-7048-45A5-88FF-A2895F70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B3010-84AD-4B91-9B73-3C0BD26C5D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865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4570C-19A0-4485-913E-B38FD919F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2690-8C42-40D6-B74B-8E4C26D4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A4D8E-0D20-4700-9445-4E6038544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93076-8860-480F-8066-1BBC1910F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FBC1C-1D13-4944-8F4D-191C8C7A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4CFE2-F679-4119-BC99-CF690C3B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549-FC53-43CB-8704-4715899D37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430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9A40-4174-4C6D-9DAE-9CD0E692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ACFAD-088A-4239-9518-18D6FF6D1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5049D-F7DE-4EB6-9A8E-692B0EA63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A6D02-57A8-49F1-8653-77CA57A76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5B6CB-8EF4-4AD3-A645-26A8D9396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904C-B7E0-4ACA-B393-20830DB5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35B72-3123-4007-B64F-A76D0014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997B4D-1A28-427C-8102-9ADFA7906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E60CB-74FB-4E13-AC65-AEB778B564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318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E8A6-B119-40E0-9349-08180515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955D2-A429-431F-928F-112FD082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B07D6-3846-4FF6-B923-32D51F88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57DBF5-99F2-494D-AC98-8D13BD81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20DBA-ED54-4E01-861F-D5215823DE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442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D7E9D-2853-4899-B16F-966C25673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34B05-5783-43CB-B284-A86D961C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B1BAC-FAFD-4034-A424-84DF490A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4E4FF-1AF4-4CBB-A02F-19807D5F97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934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810B5-68CD-4774-8F73-9AF8959F8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40E0-E271-4C0F-8D86-821820C29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6F776-2B71-434E-AA7A-A523AB88D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6C3C3-2185-4002-A674-A3AB107D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86D20-EC48-4E9F-AE35-274C3B8C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549B2-9974-4EE5-A638-A290AB71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A85A4-78D5-44D7-8B24-72AC646A6D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078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8F79-5D06-41E2-889A-4C651299A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23D514-AD2E-4C31-9C27-15ABF043B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E6F54-60F0-4E07-BEE0-71CC71FCF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FA011-B036-47D7-9B0C-52BC4B093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C08B9-4D67-4E67-ABF5-3CC3FDF7A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F68185-FDF9-4AC0-B3E4-CC331A7D9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E4495-D974-4BDF-9A95-1F6B71F5625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0129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3817792B-8C41-4379-8ABF-0B5AC15EA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DC5B0CA8-8897-4A4D-90CD-4216FAE8C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26980" name="Rectangle 4">
            <a:extLst>
              <a:ext uri="{FF2B5EF4-FFF2-40B4-BE49-F238E27FC236}">
                <a16:creationId xmlns:a16="http://schemas.microsoft.com/office/drawing/2014/main" id="{7454F557-EC90-4F1C-BC03-8E1AFAE00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26981" name="Rectangle 5">
            <a:extLst>
              <a:ext uri="{FF2B5EF4-FFF2-40B4-BE49-F238E27FC236}">
                <a16:creationId xmlns:a16="http://schemas.microsoft.com/office/drawing/2014/main" id="{686C96BC-B26B-4667-9EE7-14CE93948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kumimoji="1" lang="sl-SI" altLang="sl-SI" sz="2400">
              <a:latin typeface="Times New Roman" panose="02020603050405020304" pitchFamily="18" charset="0"/>
            </a:endParaRPr>
          </a:p>
        </p:txBody>
      </p:sp>
      <p:sp>
        <p:nvSpPr>
          <p:cNvPr id="126982" name="Rectangle 6">
            <a:extLst>
              <a:ext uri="{FF2B5EF4-FFF2-40B4-BE49-F238E27FC236}">
                <a16:creationId xmlns:a16="http://schemas.microsoft.com/office/drawing/2014/main" id="{3CB7BE8E-7E32-4409-8C9B-8E4DBCF75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26983" name="Rectangle 7">
            <a:extLst>
              <a:ext uri="{FF2B5EF4-FFF2-40B4-BE49-F238E27FC236}">
                <a16:creationId xmlns:a16="http://schemas.microsoft.com/office/drawing/2014/main" id="{6673C5FC-C092-4A02-9D20-D3259E3A6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26984" name="Rectangle 8">
            <a:extLst>
              <a:ext uri="{FF2B5EF4-FFF2-40B4-BE49-F238E27FC236}">
                <a16:creationId xmlns:a16="http://schemas.microsoft.com/office/drawing/2014/main" id="{58E4482F-20F1-46A0-8E21-5A3BBAC09D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2825"/>
            <a:ext cx="1905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endParaRPr lang="sl-SI" altLang="sl-SI"/>
          </a:p>
        </p:txBody>
      </p:sp>
      <p:sp>
        <p:nvSpPr>
          <p:cNvPr id="126985" name="Rectangle 9">
            <a:extLst>
              <a:ext uri="{FF2B5EF4-FFF2-40B4-BE49-F238E27FC236}">
                <a16:creationId xmlns:a16="http://schemas.microsoft.com/office/drawing/2014/main" id="{6C6D6FD9-CC76-4F5F-9481-18F921C2A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2825"/>
            <a:ext cx="28956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endParaRPr lang="sl-SI" altLang="sl-SI"/>
          </a:p>
        </p:txBody>
      </p:sp>
      <p:sp>
        <p:nvSpPr>
          <p:cNvPr id="126986" name="Rectangle 10">
            <a:extLst>
              <a:ext uri="{FF2B5EF4-FFF2-40B4-BE49-F238E27FC236}">
                <a16:creationId xmlns:a16="http://schemas.microsoft.com/office/drawing/2014/main" id="{65DD9BE2-DE5C-4405-8ACB-6F06964EF0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2825"/>
            <a:ext cx="1905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fld id="{1AA31FC7-B45F-4C5C-9897-2FB2E7296F3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57" r:id="rId12"/>
    <p:sldLayoutId id="2147483758" r:id="rId13"/>
    <p:sldLayoutId id="2147483759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AD8DD245-0D38-47DC-84A1-EC870D320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6D357C08-0CBC-44F2-BD14-0E8C64308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B31EE8FD-C2EC-4056-BB98-0BC4B84555E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sl-SI" altLang="sl-SI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EA6C7E0B-1CF0-4F63-8C53-2A34A06472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sl-SI" altLang="sl-SI"/>
          </a:p>
        </p:txBody>
      </p:sp>
      <p:sp>
        <p:nvSpPr>
          <p:cNvPr id="129030" name="Rectangle 6">
            <a:extLst>
              <a:ext uri="{FF2B5EF4-FFF2-40B4-BE49-F238E27FC236}">
                <a16:creationId xmlns:a16="http://schemas.microsoft.com/office/drawing/2014/main" id="{1A61DAF8-6CE7-4757-8D0F-47D60CA5FF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2CA905-0C16-42A5-875B-CBB0C9B6440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o-tech.com/clanki/hp/hp.shtml" TargetMode="Externa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cerkovnik.si/images/vodno2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AF66ABA-EFAA-47CF-B934-2A2C5A1E1B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4800">
                <a:latin typeface="Tahoma" panose="020B0604030504040204" pitchFamily="34" charset="0"/>
              </a:rPr>
              <a:t>HLAJENJE RAČUNALNIKOV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7543B45-4153-4876-9094-A957BC0909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>
            <a:extLst>
              <a:ext uri="{FF2B5EF4-FFF2-40B4-BE49-F238E27FC236}">
                <a16:creationId xmlns:a16="http://schemas.microsoft.com/office/drawing/2014/main" id="{BF87B24A-F2C2-4CA1-AB15-F5FD7EF8E5C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7772400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 b="1"/>
              <a:t>1. Topel zrak se VEDNO dviguje.</a:t>
            </a:r>
            <a:br>
              <a:rPr lang="sl-SI" altLang="sl-SI" sz="2400" b="1"/>
            </a:br>
            <a:endParaRPr lang="sl-SI" altLang="sl-SI" sz="2400" b="1"/>
          </a:p>
          <a:p>
            <a:pPr>
              <a:lnSpc>
                <a:spcPct val="80000"/>
              </a:lnSpc>
            </a:pPr>
            <a:r>
              <a:rPr lang="sl-SI" altLang="sl-SI" sz="2400" b="1"/>
              <a:t>2. Količino zraka, ki ste jo spravili V ohišje, morate tudi spraviti IZ ohišja.</a:t>
            </a:r>
            <a:br>
              <a:rPr lang="sl-SI" altLang="sl-SI" sz="2400" b="1"/>
            </a:br>
            <a:endParaRPr lang="sl-SI" altLang="sl-SI" sz="2400" b="1"/>
          </a:p>
          <a:p>
            <a:pPr>
              <a:lnSpc>
                <a:spcPct val="80000"/>
              </a:lnSpc>
            </a:pPr>
            <a:r>
              <a:rPr lang="sl-SI" altLang="sl-SI" sz="2400" b="1"/>
              <a:t>3. Velik, počasen ventilator premakne enako količino zraka tišje, kot manjši toda hitrejši ventilator.</a:t>
            </a:r>
            <a:br>
              <a:rPr lang="sl-SI" altLang="sl-SI" sz="2400" b="1"/>
            </a:br>
            <a:endParaRPr lang="sl-SI" altLang="sl-SI" sz="2400" b="1"/>
          </a:p>
          <a:p>
            <a:pPr>
              <a:lnSpc>
                <a:spcPct val="80000"/>
              </a:lnSpc>
            </a:pPr>
            <a:r>
              <a:rPr lang="sl-SI" altLang="sl-SI" sz="2400" b="1"/>
              <a:t>4. če ventilator pripnete direktno na ohišje, bo delal veliko hrupa, zato:</a:t>
            </a:r>
            <a:br>
              <a:rPr lang="sl-SI" altLang="sl-SI" sz="2400" b="1"/>
            </a:br>
            <a:endParaRPr lang="sl-SI" altLang="sl-SI" sz="2400" b="1"/>
          </a:p>
          <a:p>
            <a:pPr>
              <a:lnSpc>
                <a:spcPct val="80000"/>
              </a:lnSpc>
            </a:pPr>
            <a:r>
              <a:rPr lang="sl-SI" altLang="sl-SI" sz="2400" b="1"/>
              <a:t>5. VEDNO uporabljajte gumijaste obročke!</a:t>
            </a:r>
            <a:br>
              <a:rPr lang="sl-SI" altLang="sl-SI" sz="2400" b="1"/>
            </a:br>
            <a:endParaRPr lang="sl-SI" altLang="sl-SI" sz="2400" b="1"/>
          </a:p>
          <a:p>
            <a:pPr>
              <a:lnSpc>
                <a:spcPct val="80000"/>
              </a:lnSpc>
            </a:pPr>
            <a:r>
              <a:rPr lang="sl-SI" altLang="sl-SI" sz="2400" b="1"/>
              <a:t>6. če je pred ventilatorjem neki objekt, bo sam ventilator dosti glasnejši in manj učinkovit.</a:t>
            </a:r>
            <a:br>
              <a:rPr lang="sl-SI" altLang="sl-SI" sz="2400" b="1"/>
            </a:br>
            <a:endParaRPr lang="sl-SI" altLang="sl-SI" sz="2400" b="1"/>
          </a:p>
          <a:p>
            <a:pPr>
              <a:lnSpc>
                <a:spcPct val="80000"/>
              </a:lnSpc>
            </a:pPr>
            <a:r>
              <a:rPr lang="sl-SI" altLang="sl-SI" sz="2400" b="1"/>
              <a:t>7. </a:t>
            </a:r>
            <a:r>
              <a:rPr lang="sl-SI" altLang="sl-SI" sz="2400" b="1">
                <a:hlinkClick r:id="rId2"/>
              </a:rPr>
              <a:t>Hladnejši procesor</a:t>
            </a:r>
            <a:r>
              <a:rPr lang="sl-SI" altLang="sl-SI" sz="2400" b="1"/>
              <a:t>= hladnejši sistem!</a:t>
            </a:r>
            <a:br>
              <a:rPr lang="sl-SI" altLang="sl-SI" sz="2400" b="1"/>
            </a:br>
            <a:br>
              <a:rPr lang="sl-SI" altLang="sl-SI" sz="2400"/>
            </a:br>
            <a:endParaRPr lang="sl-SI" altLang="sl-SI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657BF836-A70C-4717-9AEA-F9E12F056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PRIMERNE TEMPERATURE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F8AF9C63-186B-4E26-AC9A-042CAB9D68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Procesorji zdržijo tudi do 80, največ 90˙c </a:t>
            </a:r>
          </a:p>
          <a:p>
            <a:r>
              <a:rPr lang="sl-SI" altLang="sl-SI"/>
              <a:t>Pri 50°c računalnik deluje stabilno</a:t>
            </a:r>
          </a:p>
          <a:p>
            <a:r>
              <a:rPr lang="sl-SI" altLang="sl-SI"/>
              <a:t>Temperatura nižja od 40°je idealna</a:t>
            </a:r>
          </a:p>
          <a:p>
            <a:r>
              <a:rPr lang="sl-SI" altLang="sl-SI"/>
              <a:t>Temperaturo lahko preberemo v BIOS-u ter s programom, ki ga dobimo poleg matične plošče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>
            <a:extLst>
              <a:ext uri="{FF2B5EF4-FFF2-40B4-BE49-F238E27FC236}">
                <a16:creationId xmlns:a16="http://schemas.microsoft.com/office/drawing/2014/main" id="{362CF392-4CBD-4EDC-92B0-811F588C2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200900" cy="1412875"/>
          </a:xfrm>
        </p:spPr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ZAČETEK</a:t>
            </a:r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AA573792-73B3-44C8-A80D-65A5C3C9D6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535487"/>
          </a:xfrm>
        </p:spPr>
        <p:txBody>
          <a:bodyPr/>
          <a:lstStyle/>
          <a:p>
            <a:r>
              <a:rPr lang="sl-SI" altLang="sl-SI"/>
              <a:t>Že prvi Pentiumi so potrebovali hlajenje napajalnika</a:t>
            </a:r>
          </a:p>
          <a:p>
            <a:r>
              <a:rPr lang="sl-SI" altLang="sl-SI"/>
              <a:t>Ob nastajanju prvih Pentiumov so bili počasnejši procesorji, ki hlajenja niso potrebovali</a:t>
            </a:r>
          </a:p>
          <a:p>
            <a:r>
              <a:rPr lang="sl-SI" altLang="sl-SI"/>
              <a:t>Z razvojem so prišli močnejši procesorji pri katerih je hlajenje obvezno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9DA50F0C-7809-4C70-97A9-98F9A3AB6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UPORABA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862D1463-8B7A-4603-8BA4-FF52591EF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106862"/>
          </a:xfrm>
        </p:spPr>
        <p:txBody>
          <a:bodyPr/>
          <a:lstStyle/>
          <a:p>
            <a:r>
              <a:rPr lang="sl-SI" altLang="sl-SI"/>
              <a:t>Grafične kartice</a:t>
            </a:r>
          </a:p>
          <a:p>
            <a:r>
              <a:rPr lang="sl-SI" altLang="sl-SI"/>
              <a:t>Procesor</a:t>
            </a:r>
          </a:p>
          <a:p>
            <a:r>
              <a:rPr lang="sl-SI" altLang="sl-SI"/>
              <a:t>Disk</a:t>
            </a:r>
          </a:p>
          <a:p>
            <a:r>
              <a:rPr lang="sl-SI" altLang="sl-SI"/>
              <a:t>Vezno čipovje</a:t>
            </a:r>
          </a:p>
          <a:p>
            <a:r>
              <a:rPr lang="sl-SI" altLang="sl-SI"/>
              <a:t>Napajalnik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A0ECBDF7-025F-4F18-8FE1-D33678CD7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VRSTE HLAJENJA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A50F6B4E-311A-4741-B3AE-5BAD9BC0400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Zračno</a:t>
            </a:r>
          </a:p>
          <a:p>
            <a:r>
              <a:rPr lang="sl-SI" altLang="sl-SI" sz="2800"/>
              <a:t>Vodno</a:t>
            </a:r>
          </a:p>
          <a:p>
            <a:r>
              <a:rPr lang="sl-SI" altLang="sl-SI" sz="2800"/>
              <a:t>Hlajenje z dušikom</a:t>
            </a:r>
          </a:p>
          <a:p>
            <a:r>
              <a:rPr lang="sl-SI" altLang="sl-SI" sz="2800"/>
              <a:t>Hlajenje s tekočimi kovinami</a:t>
            </a:r>
          </a:p>
        </p:txBody>
      </p:sp>
      <p:graphicFrame>
        <p:nvGraphicFramePr>
          <p:cNvPr id="95262" name="Group 30">
            <a:extLst>
              <a:ext uri="{FF2B5EF4-FFF2-40B4-BE49-F238E27FC236}">
                <a16:creationId xmlns:a16="http://schemas.microsoft.com/office/drawing/2014/main" id="{BF437518-0F9A-4BFA-B825-8433F19C411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84213" y="4941888"/>
          <a:ext cx="7773987" cy="155448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428468472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1677426218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6294123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186583010"/>
                    </a:ext>
                  </a:extLst>
                </a:gridCol>
              </a:tblGrid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l-SI" altLang="sl-SI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zračno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dušikovo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vodno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838791"/>
                  </a:ext>
                </a:extLst>
              </a:tr>
              <a:tr h="38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idle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0929314"/>
                  </a:ext>
                </a:extLst>
              </a:tr>
              <a:tr h="384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obremenjen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47747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C31DBAA-75E6-422B-9CD1-792320250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ZRAČNO HLAJENJE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F445E30-D823-4C38-8EE4-9025155D91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/>
              <a:t>Pričelo se je z prvimi Pentiumi</a:t>
            </a:r>
          </a:p>
          <a:p>
            <a:r>
              <a:rPr lang="sl-SI" altLang="sl-SI" sz="2800"/>
              <a:t>Deluje po fizikalnih zakonih </a:t>
            </a:r>
            <a:r>
              <a:rPr lang="sl-SI" altLang="sl-SI" sz="2400"/>
              <a:t>(topel zrak prehaja na hladnejše dele, topel zrak se dviga)</a:t>
            </a:r>
          </a:p>
          <a:p>
            <a:r>
              <a:rPr lang="sl-SI" altLang="sl-SI" sz="2400"/>
              <a:t>Temperaturo lahko znižamo na 65°c</a:t>
            </a:r>
          </a:p>
          <a:p>
            <a:endParaRPr lang="sl-SI" altLang="sl-SI" sz="2400"/>
          </a:p>
        </p:txBody>
      </p:sp>
      <p:pic>
        <p:nvPicPr>
          <p:cNvPr id="96260" name="Picture 4" descr="zračno">
            <a:extLst>
              <a:ext uri="{FF2B5EF4-FFF2-40B4-BE49-F238E27FC236}">
                <a16:creationId xmlns:a16="http://schemas.microsoft.com/office/drawing/2014/main" id="{B6A4213D-5887-469C-AE06-1568EAC1E8F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1628775"/>
            <a:ext cx="3783012" cy="5043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D22090AF-111B-4DA9-9F6C-5FF18BDA9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SESTAVNI DELI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F9E96D71-D586-4916-8FAE-36B2E5DF3F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Dno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Rebra in palčice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Pritrdilni mehanizem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Ventilator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Pripomočki za tišanje ventilatorja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Zaščitne mrežice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Distančniki </a:t>
            </a:r>
          </a:p>
        </p:txBody>
      </p:sp>
      <p:pic>
        <p:nvPicPr>
          <p:cNvPr id="120836" name="Picture 4" descr="dno">
            <a:extLst>
              <a:ext uri="{FF2B5EF4-FFF2-40B4-BE49-F238E27FC236}">
                <a16:creationId xmlns:a16="http://schemas.microsoft.com/office/drawing/2014/main" id="{5EECB1A9-32EA-4CFC-A04E-18B337EBA0A9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3250" y="1981200"/>
            <a:ext cx="1738313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38" name="Picture 6" descr="rebra">
            <a:extLst>
              <a:ext uri="{FF2B5EF4-FFF2-40B4-BE49-F238E27FC236}">
                <a16:creationId xmlns:a16="http://schemas.microsoft.com/office/drawing/2014/main" id="{6297748B-1F47-4805-8ECA-2410278B4D94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2708275"/>
            <a:ext cx="3292475" cy="2568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0" name="Picture 8" descr="dddd">
            <a:extLst>
              <a:ext uri="{FF2B5EF4-FFF2-40B4-BE49-F238E27FC236}">
                <a16:creationId xmlns:a16="http://schemas.microsoft.com/office/drawing/2014/main" id="{A5347E98-4083-4C3F-8B46-421C70A9F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409825"/>
            <a:ext cx="4176713" cy="312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41" name="Picture 9" descr="mrežica">
            <a:extLst>
              <a:ext uri="{FF2B5EF4-FFF2-40B4-BE49-F238E27FC236}">
                <a16:creationId xmlns:a16="http://schemas.microsoft.com/office/drawing/2014/main" id="{A1D65992-6E0D-430E-9640-54FDD4828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781300"/>
            <a:ext cx="4481512" cy="329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42" name="Picture 10" descr="distančniki">
            <a:extLst>
              <a:ext uri="{FF2B5EF4-FFF2-40B4-BE49-F238E27FC236}">
                <a16:creationId xmlns:a16="http://schemas.microsoft.com/office/drawing/2014/main" id="{D139951E-2297-480E-9431-6C02F3D8C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906713"/>
            <a:ext cx="4392612" cy="311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5" dur="2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4AB96E4-2177-4E41-BE42-87FE20200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VODNO HLAJENJE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1A7EFAF9-11C7-4454-AEBF-6FFFF46030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42449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500"/>
              <a:t>Uveljavljati se je začelo v zadnjih letih</a:t>
            </a:r>
          </a:p>
          <a:p>
            <a:pPr>
              <a:lnSpc>
                <a:spcPct val="90000"/>
              </a:lnSpc>
            </a:pPr>
            <a:r>
              <a:rPr lang="sl-SI" altLang="sl-SI" sz="2500"/>
              <a:t>DELOVANJE: Začne se pri pretočni črpalki, ki potiska vodo v radiator, kjer prehaja toplota iz vode na okoliški medij (zrak). Iz radiatorja gre voda v vodni blok, kjer sprejme toploto. Nato gre v rezervoar, iz njega pa ponovno v pretočno črpalko.</a:t>
            </a:r>
          </a:p>
        </p:txBody>
      </p:sp>
      <p:pic>
        <p:nvPicPr>
          <p:cNvPr id="98308" name="Picture 4" descr="VODNO">
            <a:extLst>
              <a:ext uri="{FF2B5EF4-FFF2-40B4-BE49-F238E27FC236}">
                <a16:creationId xmlns:a16="http://schemas.microsoft.com/office/drawing/2014/main" id="{B288BBBC-6DB7-4AFC-A044-0E6F871C76E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916113"/>
            <a:ext cx="6264275" cy="4687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7" name="Rectangle 5">
            <a:extLst>
              <a:ext uri="{FF2B5EF4-FFF2-40B4-BE49-F238E27FC236}">
                <a16:creationId xmlns:a16="http://schemas.microsoft.com/office/drawing/2014/main" id="{7674DB45-90C0-4FC0-9E20-1F12202B5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GLASNOST HLAJENJA</a:t>
            </a:r>
          </a:p>
        </p:txBody>
      </p:sp>
      <p:pic>
        <p:nvPicPr>
          <p:cNvPr id="100356" name="Picture 4" descr="http://www.cerkovnik.si/images/vodno2.jpg">
            <a:extLst>
              <a:ext uri="{FF2B5EF4-FFF2-40B4-BE49-F238E27FC236}">
                <a16:creationId xmlns:a16="http://schemas.microsoft.com/office/drawing/2014/main" id="{88F89BA6-0AFC-4EA6-ADF5-2727F2451F2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2492375"/>
            <a:ext cx="8351837" cy="2878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0417" name="Group 65">
            <a:extLst>
              <a:ext uri="{FF2B5EF4-FFF2-40B4-BE49-F238E27FC236}">
                <a16:creationId xmlns:a16="http://schemas.microsoft.com/office/drawing/2014/main" id="{255DC142-DCE5-43C7-9D90-479E2CBD008C}"/>
              </a:ext>
            </a:extLst>
          </p:cNvPr>
          <p:cNvGraphicFramePr>
            <a:graphicFrameLocks noGrp="1"/>
          </p:cNvGraphicFramePr>
          <p:nvPr/>
        </p:nvGraphicFramePr>
        <p:xfrm>
          <a:off x="0" y="3500438"/>
          <a:ext cx="4572000" cy="712788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1528258553"/>
                    </a:ext>
                  </a:extLst>
                </a:gridCol>
              </a:tblGrid>
              <a:tr h="71278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l-SI" altLang="sl-SI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7282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47" name="Rectangle 51">
            <a:extLst>
              <a:ext uri="{FF2B5EF4-FFF2-40B4-BE49-F238E27FC236}">
                <a16:creationId xmlns:a16="http://schemas.microsoft.com/office/drawing/2014/main" id="{C18F32E5-FA8C-4BE3-A236-4BA70A786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Tahoma" panose="020B0604030504040204" pitchFamily="34" charset="0"/>
              </a:rPr>
              <a:t>PRIMERJAVE</a:t>
            </a:r>
          </a:p>
        </p:txBody>
      </p:sp>
      <p:graphicFrame>
        <p:nvGraphicFramePr>
          <p:cNvPr id="106559" name="Group 63">
            <a:extLst>
              <a:ext uri="{FF2B5EF4-FFF2-40B4-BE49-F238E27FC236}">
                <a16:creationId xmlns:a16="http://schemas.microsoft.com/office/drawing/2014/main" id="{21C63811-2595-4FD2-A6E7-24D08C4574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557338"/>
          <a:ext cx="7772400" cy="3883661"/>
        </p:xfrm>
        <a:graphic>
          <a:graphicData uri="http://schemas.openxmlformats.org/drawingml/2006/table">
            <a:tbl>
              <a:tblPr/>
              <a:tblGrid>
                <a:gridCol w="2921000">
                  <a:extLst>
                    <a:ext uri="{9D8B030D-6E8A-4147-A177-3AD203B41FA5}">
                      <a16:colId xmlns:a16="http://schemas.microsoft.com/office/drawing/2014/main" val="2441649638"/>
                    </a:ext>
                  </a:extLst>
                </a:gridCol>
                <a:gridCol w="2427287">
                  <a:extLst>
                    <a:ext uri="{9D8B030D-6E8A-4147-A177-3AD203B41FA5}">
                      <a16:colId xmlns:a16="http://schemas.microsoft.com/office/drawing/2014/main" val="1775854241"/>
                    </a:ext>
                  </a:extLst>
                </a:gridCol>
                <a:gridCol w="2424113">
                  <a:extLst>
                    <a:ext uri="{9D8B030D-6E8A-4147-A177-3AD203B41FA5}">
                      <a16:colId xmlns:a16="http://schemas.microsoft.com/office/drawing/2014/main" val="3548178225"/>
                    </a:ext>
                  </a:extLst>
                </a:gridCol>
              </a:tblGrid>
              <a:tr h="587375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sl-SI" altLang="sl-SI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4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362851"/>
                  </a:ext>
                </a:extLst>
              </a:tr>
              <a:tr h="534988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Zračno</a:t>
                      </a:r>
                      <a:endParaRPr kumimoji="0" lang="sl-SI" altLang="sl-SI" sz="44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Vodno</a:t>
                      </a:r>
                      <a:endParaRPr kumimoji="0" lang="sl-SI" altLang="sl-SI" sz="44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480776"/>
                  </a:ext>
                </a:extLst>
              </a:tr>
              <a:tr h="587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Poraba elektrike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+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–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0257098"/>
                  </a:ext>
                </a:extLst>
              </a:tr>
              <a:tr h="587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Glasnost</a:t>
                      </a:r>
                      <a:endParaRPr kumimoji="0" lang="sl-SI" altLang="sl-SI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–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+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423552"/>
                  </a:ext>
                </a:extLst>
              </a:tr>
              <a:tr h="58896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Cena</a:t>
                      </a:r>
                      <a:endParaRPr kumimoji="0" lang="sl-SI" altLang="sl-SI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+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–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208300"/>
                  </a:ext>
                </a:extLst>
              </a:tr>
              <a:tr h="5873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Učinkovitost hlajenja</a:t>
                      </a:r>
                      <a:endParaRPr kumimoji="0" lang="sl-SI" altLang="sl-SI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– 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+</a:t>
                      </a:r>
                      <a:endParaRPr kumimoji="0" lang="sl-SI" altLang="sl-SI" sz="4000" b="1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6121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Project Overview</vt:lpstr>
      <vt:lpstr>Privzeti načrt</vt:lpstr>
      <vt:lpstr>HLAJENJE RAČUNALNIKOV</vt:lpstr>
      <vt:lpstr>ZAČETEK</vt:lpstr>
      <vt:lpstr>UPORABA</vt:lpstr>
      <vt:lpstr>VRSTE HLAJENJA</vt:lpstr>
      <vt:lpstr>ZRAČNO HLAJENJE</vt:lpstr>
      <vt:lpstr>SESTAVNI DELI</vt:lpstr>
      <vt:lpstr>VODNO HLAJENJE</vt:lpstr>
      <vt:lpstr>GLASNOST HLAJENJA</vt:lpstr>
      <vt:lpstr>PRIMERJAVE</vt:lpstr>
      <vt:lpstr>PowerPoint Presentation</vt:lpstr>
      <vt:lpstr>PRIMERNE 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2019-06-03T09:06:57Z</dcterms:created>
  <dcterms:modified xsi:type="dcterms:W3CDTF">2019-06-03T09:06:57Z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