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90" r:id="rId12"/>
    <p:sldId id="29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333399"/>
    <a:srgbClr val="FFFFFF"/>
    <a:srgbClr val="33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73716" autoAdjust="0"/>
  </p:normalViewPr>
  <p:slideViewPr>
    <p:cSldViewPr>
      <p:cViewPr varScale="1">
        <p:scale>
          <a:sx n="84" d="100"/>
          <a:sy n="84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711A98A-AAF0-48C0-A756-E260E98D10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sl-SI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796F1C7-3D9C-465C-9B6B-D025A0F92A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sl-SI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54C79BDE-0F45-48D2-85AB-71196F840C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89D80870-63F6-4B4B-B04D-402040E64C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A1F873C8-0897-451A-AB89-8A828EEF57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sl-SI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B8C27E0B-AC8D-4E40-87A3-8EFBBDBA1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F04DE57-C303-4820-9E6E-6AC8E35392C6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161F6A-A725-479B-B87D-40CFD45ED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75223-DCC8-437D-8EFA-152F82589F25}" type="slidenum">
              <a:rPr lang="en-US" altLang="sl-SI"/>
              <a:pPr/>
              <a:t>4</a:t>
            </a:fld>
            <a:endParaRPr lang="en-US" altLang="sl-SI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E9F5E842-2E96-45E2-B1BB-CABFF1B21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1130B66-B1FB-47F7-951A-52FFF8C71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Dej sm eno slikco</a:t>
            </a:r>
            <a:endParaRPr lang="en-US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85252C-8B80-4D5A-8A62-0B7A29A24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C6FB7-8B37-496F-AB3F-9C3BB9F4236E}" type="slidenum">
              <a:rPr lang="en-US" altLang="sl-SI"/>
              <a:pPr/>
              <a:t>7</a:t>
            </a:fld>
            <a:endParaRPr lang="en-US" altLang="sl-SI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2D411C16-4468-466D-A0BE-31BC19D26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98B844B-410C-45A1-AF5D-3844EE9A4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Slika huba</a:t>
            </a:r>
            <a:endParaRPr lang="en-US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EC4730-611B-4EE4-BD80-A93813CA8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40E55-D1A1-4724-8E67-82098CB7A742}" type="slidenum">
              <a:rPr lang="en-US" altLang="sl-SI"/>
              <a:pPr/>
              <a:t>11</a:t>
            </a:fld>
            <a:endParaRPr lang="en-US" altLang="sl-SI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D9527534-078A-4B8A-A5FA-6031009C7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BD9F3A0-2A29-4E7C-8413-F52D5C3F9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****FLASH ANIMACIJA*****</a:t>
            </a:r>
            <a:endParaRPr lang="en-US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703B14-51D0-4D3B-BAE9-AF2F7117F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C366A-8622-44CF-A4C7-D0D70591DAE2}" type="slidenum">
              <a:rPr lang="en-US" altLang="sl-SI"/>
              <a:pPr/>
              <a:t>15</a:t>
            </a:fld>
            <a:endParaRPr lang="en-US" altLang="sl-SI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8549CF4B-B118-4EBB-A0BF-5641D6850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0F4D1C5-D272-460C-BB4B-FFCAB8C93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Mdix funkcija</a:t>
            </a:r>
            <a:endParaRPr lang="en-US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D19A41-CC50-43E6-9304-F197ADE40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25016-D81A-4D55-87A4-838C23753833}" type="slidenum">
              <a:rPr lang="en-US" altLang="sl-SI"/>
              <a:pPr/>
              <a:t>16</a:t>
            </a:fld>
            <a:endParaRPr lang="en-US" altLang="sl-SI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87E29E8A-C423-4285-9715-CB547447A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157CA2C-A1ED-45BC-89B3-160A0E17D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Hitrost: 1 terabit /s</a:t>
            </a:r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94FDAC-6E60-4DBF-ABBC-610925F09F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l-SI" noProof="0"/>
              <a:t>Kliknite, če želite urediti slog naslova matrice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09071D-A02C-4295-B9F3-85EAC7BD12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88" y="3810000"/>
            <a:ext cx="9104312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altLang="sl-SI" noProof="0"/>
              <a:t>Kliknite, če želite urediti slog podnaslova matrice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E1A542-3F07-44BA-9157-EC9409DB87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sl-S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2188003-C630-4FB7-B8BC-7F2662D172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sl-SI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15D64DB-8425-45DB-81E4-F811466F20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6DEBE93F-7C6E-422C-B80F-2472A49B4966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F615-0182-490A-AD50-16DDE442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D961C-3E3D-4374-8EA2-0D1BE8081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4C86F-45B7-4DBD-9EA0-AC209899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B2FD1-03B7-4D24-8AE1-0CA1ACB8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AFFA0-E4F7-43D9-B44A-6AE333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7CBC-09E1-491A-A02B-497508DC2C2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4996011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048A7-00DD-4436-B8CF-DA1CE57C3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675E0-7894-4E6E-899D-BBA8200C8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5520-15F3-421D-BA55-E495422C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FAA47-EA46-4561-97E2-43EB4068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6F7E8-82A8-4B57-88C9-E8439EB7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B4881-329D-448C-AD78-7C774E6DBA8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91945120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A4E0DF-8B2F-4B52-B6A7-074D0AD6494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-76200"/>
            <a:ext cx="9144000" cy="647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DE007-528D-4C2D-9494-0BFA7249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7D046-AF5F-4A2E-A652-17F13A5A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E6DF8-38AC-4E45-B0A4-59D74EB5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A389892-5D86-4FA7-8D5E-86A0B9CFE75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1128325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99F5-C86C-4537-8A11-0410F958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D652-F97C-4535-B930-C47BF6FF0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9215-D0BA-431C-B595-7B101375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0882-5939-4C65-8F39-EA04B997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C739D-F4EA-4675-AC3A-5BA074FA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1551A-8DA5-4234-BCCC-8E1384CA325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47884821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5D66-8F17-4317-B09D-D0CD29BE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F4460-8F7A-4C10-A893-B140C3EA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9E88E-B9B9-41B2-9823-DB19BF4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F2708-0893-4FFB-96B4-6C70E33D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74A90-E7C3-4DF7-8846-5E0CEE63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B2499-1456-45F8-A770-F65BA749EAE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92297884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940-C2F5-4746-B2AF-78B3D7E5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34B6-7F6D-402E-A15B-3502057D3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9F54A-6C3D-47DB-B856-FC659F039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8D315-CE36-4087-8ACE-1258E31A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A5224-B0D9-4884-AE50-8D5451E4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D73D2-3819-46D2-8986-176736CF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E977A-44B8-479A-B9F5-29C8001BA02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93966911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FA72-AECE-43CF-A24F-4F37C201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09CF4-4241-42A3-A119-FAA00456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15C8B-460B-4B7F-8E28-96ADD772D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57004-BA14-464E-8807-1F27BB3E7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11A8F-506D-4CE5-B3F8-CDB24CD6B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E9A0F-478C-4B8C-BF31-E848F18A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F910D-5263-4600-864C-BBA18E6F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17763-245D-49AD-B9D8-4F82E2AB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99B4F-0D01-458F-B4BB-12B2F4D2629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97229956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002D-9351-4CA4-B280-F4F940ED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76DF1-F596-4CCA-900A-4B89B6EC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80969-24D9-4ADD-A4E6-7DE069BF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9559B-996D-4010-BAE1-6102434C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E7959-04F5-4139-8372-C48726A74B8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024812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76E58-FCDB-4804-B95E-5EB1DB68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AAD25-7D4F-418D-8B97-5983E68E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1448B-9673-4171-98C9-659600BD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4663-97C9-421D-8C6B-391599C6B81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28457324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AD75-37C7-4A8F-9DCA-C08FF5AB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8C81-46E3-4CCF-B55C-60DA8321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06234-83D2-4BFD-ABD0-EE541B827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F935-F073-4A43-8E99-B04FF0EF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3E673-94E8-4FDB-815A-9E1D60F0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7271A-E8B1-4A63-BF2C-FD281C44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AB7C9-1BA3-417C-AA2D-571A97B2317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05299348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FFE4-4F1E-4ACE-9BCA-285FC24C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09084-FBE7-4879-BA5D-7E4CC8847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7D74F-840F-46F6-917D-C80EE98C6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18CEF-2A80-4FAF-8BC6-A3F6E1D1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A7E3-0A49-48B9-AF1A-F6F9BB18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3BEB6-88A2-4D81-98C1-46C2FD08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7CD43-2BC3-4E65-AE7D-F03455055C9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88087125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>
            <a:extLst>
              <a:ext uri="{FF2B5EF4-FFF2-40B4-BE49-F238E27FC236}">
                <a16:creationId xmlns:a16="http://schemas.microsoft.com/office/drawing/2014/main" id="{5D9D3901-E147-4492-947C-F48E538D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D13D64-D4A9-463E-9CAB-BBB55C11B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8B80214-A046-4CC3-A9E0-A750BE12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ABFCC4-69F5-4173-8610-42351F089A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798004-F02E-4C55-9744-D46672BD6B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en-US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B21BDE-CBE2-45E0-81CB-8DA46AC7A4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44681A4D-E9F7-4B13-BA7F-CAD049E71629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7DA092E-7E9A-4D0D-B03A-37AADC3FC0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68638"/>
            <a:ext cx="9144000" cy="762000"/>
          </a:xfrm>
        </p:spPr>
        <p:txBody>
          <a:bodyPr/>
          <a:lstStyle/>
          <a:p>
            <a:r>
              <a:rPr lang="sl-SI" altLang="sl-SI" sz="4800"/>
              <a:t>Lokalna omrežja</a:t>
            </a:r>
            <a:endParaRPr lang="en-US" altLang="sl-SI" sz="48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1C0BA32-64E0-4B45-8B02-D85A9166E5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 i="0"/>
              <a:t> </a:t>
            </a:r>
            <a:endParaRPr lang="en-US" altLang="sl-SI" i="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DCBF45A-D9E3-418B-8E09-58B0AB862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 sz="3600"/>
              <a:t>Usmerjavalnik</a:t>
            </a:r>
            <a:endParaRPr lang="en-US" altLang="sl-SI" sz="3600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B3E4218-96B4-4E30-9765-34B05BD8D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/>
              <a:t>Usmerjevalnik je naprava, ki povezuje lokalna omrežja:</a:t>
            </a:r>
          </a:p>
          <a:p>
            <a:pPr lvl="1">
              <a:spcBef>
                <a:spcPct val="70000"/>
              </a:spcBef>
            </a:pPr>
            <a:r>
              <a:rPr lang="sl-SI" altLang="sl-SI"/>
              <a:t>med seboj</a:t>
            </a:r>
          </a:p>
          <a:p>
            <a:pPr lvl="1">
              <a:spcBef>
                <a:spcPct val="70000"/>
              </a:spcBef>
            </a:pPr>
            <a:r>
              <a:rPr lang="sl-SI" altLang="sl-SI"/>
              <a:t>z internetom (prevajalec omrežnih naslovov)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Prevajalec omrežnih naslovov (ali NAT) skrbi, da lahko računalniki v omrežju dostopajo do spleta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F334443-861D-4FF3-B728-8F3B18C94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Usmerjevalnik</a:t>
            </a:r>
            <a:endParaRPr lang="en-US" altLang="sl-SI" sz="360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BD58D8E-0F19-4CB4-8C27-DD13E9CF0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Usmerjevalnik</a:t>
            </a:r>
            <a:endParaRPr lang="en-US" altLang="sl-SI" sz="3600"/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71C16981-625F-41F9-A0FA-066031D2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5715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5394736-0C93-4385-8CB6-5DA9834CC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Mrežna kartica</a:t>
            </a:r>
            <a:endParaRPr lang="en-US" altLang="sl-SI" sz="36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7E3D2A4-CBAB-4948-90CB-B606D3FE3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2738438"/>
          </a:xfrm>
        </p:spPr>
        <p:txBody>
          <a:bodyPr/>
          <a:lstStyle/>
          <a:p>
            <a:r>
              <a:rPr lang="sl-SI" altLang="sl-SI"/>
              <a:t>Pogosto jo imenujemo tudi omrežni vmesnik ali NIC (network interface card)</a:t>
            </a:r>
          </a:p>
          <a:p>
            <a:r>
              <a:rPr lang="sl-SI" altLang="sl-SI"/>
              <a:t>Namenjena je sprejemanju in oddajanju informacij po omrežju</a:t>
            </a:r>
          </a:p>
          <a:p>
            <a:r>
              <a:rPr lang="sl-SI" altLang="sl-SI"/>
              <a:t>Možni priključki:</a:t>
            </a:r>
          </a:p>
          <a:p>
            <a:endParaRPr lang="sl-SI" altLang="sl-SI"/>
          </a:p>
          <a:p>
            <a:endParaRPr lang="en-US" altLang="sl-SI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9FD68583-FFE8-4643-A86D-E25C7C6A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066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LED diode za sporočanje stanja</a:t>
            </a:r>
            <a:endParaRPr lang="en-US" altLang="sl-SI"/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D691A4B0-CF0F-40B8-8E75-9618EEC9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94188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RJ-45</a:t>
            </a:r>
            <a:endParaRPr lang="en-US" altLang="sl-SI"/>
          </a:p>
        </p:txBody>
      </p:sp>
      <p:pic>
        <p:nvPicPr>
          <p:cNvPr id="95239" name="Picture 7">
            <a:extLst>
              <a:ext uri="{FF2B5EF4-FFF2-40B4-BE49-F238E27FC236}">
                <a16:creationId xmlns:a16="http://schemas.microsoft.com/office/drawing/2014/main" id="{ED8B61DD-771E-4A32-ACB9-449780E4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1871662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40" name="Picture 8">
            <a:extLst>
              <a:ext uri="{FF2B5EF4-FFF2-40B4-BE49-F238E27FC236}">
                <a16:creationId xmlns:a16="http://schemas.microsoft.com/office/drawing/2014/main" id="{8043966A-7FB7-4D24-8E75-0DBB54EC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2DA02"/>
              </a:clrFrom>
              <a:clrTo>
                <a:srgbClr val="02DA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00438"/>
            <a:ext cx="2016125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41" name="Text Box 9">
            <a:extLst>
              <a:ext uri="{FF2B5EF4-FFF2-40B4-BE49-F238E27FC236}">
                <a16:creationId xmlns:a16="http://schemas.microsoft.com/office/drawing/2014/main" id="{28D81ABB-A279-48D7-8FA2-C1335187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886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BNC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uiExpand="1" build="p"/>
      <p:bldP spid="95236" grpId="0"/>
      <p:bldP spid="95238" grpId="0"/>
      <p:bldP spid="95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927EB49-FF0A-4674-A3F1-F241B7432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Omrežni kabli</a:t>
            </a:r>
            <a:endParaRPr lang="en-US" altLang="sl-SI" sz="36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673ACBD-2502-414A-A9EF-211A685A5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UTP (STP)</a:t>
            </a:r>
          </a:p>
          <a:p>
            <a:r>
              <a:rPr lang="sl-SI" altLang="sl-SI"/>
              <a:t>Koaksialni</a:t>
            </a:r>
          </a:p>
          <a:p>
            <a:pPr lvl="1"/>
            <a:r>
              <a:rPr lang="sl-SI" altLang="sl-SI"/>
              <a:t>debeli</a:t>
            </a:r>
          </a:p>
          <a:p>
            <a:pPr lvl="1"/>
            <a:r>
              <a:rPr lang="sl-SI" altLang="sl-SI"/>
              <a:t>tanki</a:t>
            </a:r>
          </a:p>
          <a:p>
            <a:r>
              <a:rPr lang="sl-SI" altLang="sl-SI"/>
              <a:t>Optična vlakna</a:t>
            </a:r>
            <a:endParaRPr lang="en-US" altLang="sl-SI"/>
          </a:p>
        </p:txBody>
      </p:sp>
      <p:pic>
        <p:nvPicPr>
          <p:cNvPr id="96260" name="Picture 4" descr="utp">
            <a:extLst>
              <a:ext uri="{FF2B5EF4-FFF2-40B4-BE49-F238E27FC236}">
                <a16:creationId xmlns:a16="http://schemas.microsoft.com/office/drawing/2014/main" id="{16AFFAE3-CA9F-441C-AA30-84F9F2D0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836613"/>
            <a:ext cx="2971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koksialni_kabel">
            <a:extLst>
              <a:ext uri="{FF2B5EF4-FFF2-40B4-BE49-F238E27FC236}">
                <a16:creationId xmlns:a16="http://schemas.microsoft.com/office/drawing/2014/main" id="{F0CCCE29-C173-4A2F-9746-58F0A413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02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 descr="optična_vlakna">
            <a:extLst>
              <a:ext uri="{FF2B5EF4-FFF2-40B4-BE49-F238E27FC236}">
                <a16:creationId xmlns:a16="http://schemas.microsoft.com/office/drawing/2014/main" id="{34A9E89C-5B2E-4111-9B90-05B75B35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244792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Line 7">
            <a:extLst>
              <a:ext uri="{FF2B5EF4-FFF2-40B4-BE49-F238E27FC236}">
                <a16:creationId xmlns:a16="http://schemas.microsoft.com/office/drawing/2014/main" id="{589B7EDC-C138-4F00-94D8-9D0BFC747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1844675"/>
            <a:ext cx="230505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6264" name="Line 8">
            <a:extLst>
              <a:ext uri="{FF2B5EF4-FFF2-40B4-BE49-F238E27FC236}">
                <a16:creationId xmlns:a16="http://schemas.microsoft.com/office/drawing/2014/main" id="{3F8D1880-5A18-48FF-B6FC-C3309AB72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6265" name="Line 9">
            <a:extLst>
              <a:ext uri="{FF2B5EF4-FFF2-40B4-BE49-F238E27FC236}">
                <a16:creationId xmlns:a16="http://schemas.microsoft.com/office/drawing/2014/main" id="{BF1C2AFA-D00A-4F1A-9B66-291B07A5C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644900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24AB482-1F29-4B3F-A4C5-9DE37EBD3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Sukana parica (UTP)</a:t>
            </a:r>
            <a:endParaRPr lang="en-US" altLang="sl-SI" sz="360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C33CBE4-633A-4286-B1E6-25C33AE22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UTP kabel je sestavljen iz štirih sukanih paric</a:t>
            </a:r>
          </a:p>
          <a:p>
            <a:r>
              <a:rPr lang="sl-SI" altLang="sl-SI"/>
              <a:t>Je najpopularnejši kabel za povezovanje v lokalnih omrežjih</a:t>
            </a:r>
          </a:p>
          <a:p>
            <a:r>
              <a:rPr lang="sl-SI" altLang="sl-SI"/>
              <a:t>Glede na razporeditev kablov ločimo</a:t>
            </a:r>
          </a:p>
          <a:p>
            <a:pPr lvl="1"/>
            <a:r>
              <a:rPr lang="en-US" altLang="sl-SI"/>
              <a:t>Straight-Through</a:t>
            </a:r>
            <a:endParaRPr lang="sl-SI" altLang="sl-SI"/>
          </a:p>
          <a:p>
            <a:pPr lvl="1"/>
            <a:r>
              <a:rPr lang="sl-SI" altLang="sl-SI"/>
              <a:t>Crossover</a:t>
            </a:r>
            <a:endParaRPr lang="en-US" altLang="sl-SI"/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8CFC7C39-080C-4B95-B51F-873EF7FD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1"/>
          <a:stretch>
            <a:fillRect/>
          </a:stretch>
        </p:blipFill>
        <p:spPr bwMode="auto">
          <a:xfrm>
            <a:off x="1763713" y="4005263"/>
            <a:ext cx="3529012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46E00B5-C0C7-4871-B705-03C897D02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Optična vlakna</a:t>
            </a:r>
            <a:endParaRPr lang="en-US" altLang="sl-SI" sz="3600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6E874B-B34B-42D6-A3FB-228E472A6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Za prenos se uporablja svetlobni žarek, ki potuje po izredno čistem steklu</a:t>
            </a:r>
          </a:p>
          <a:p>
            <a:r>
              <a:rPr lang="sl-SI" altLang="sl-SI"/>
              <a:t>Omogoča zelo velike hitrosti prenosa</a:t>
            </a:r>
          </a:p>
          <a:p>
            <a:r>
              <a:rPr lang="sl-SI" altLang="sl-SI"/>
              <a:t>Uporablja se predvsem za medcelinske povezave</a:t>
            </a:r>
          </a:p>
          <a:p>
            <a:r>
              <a:rPr lang="sl-SI" altLang="sl-SI"/>
              <a:t>V lokalnih omrežjih je prenos po kablih iz optičnih vlaken do 10 Gb/s</a:t>
            </a:r>
          </a:p>
          <a:p>
            <a:endParaRPr lang="sl-SI" altLang="sl-SI"/>
          </a:p>
          <a:p>
            <a:endParaRPr lang="sl-SI" altLang="sl-SI"/>
          </a:p>
          <a:p>
            <a:endParaRPr lang="en-US" altLang="sl-SI" baseline="-250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BE3CEA8-B0CA-437D-AB65-4542BAECB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Optična vlakna</a:t>
            </a:r>
            <a:endParaRPr lang="en-US" altLang="sl-SI" sz="3600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76BBC98-898D-429D-9EE4-3A64A7883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Prednosti</a:t>
            </a:r>
          </a:p>
          <a:p>
            <a:pPr lvl="1"/>
            <a:r>
              <a:rPr lang="sl-SI" altLang="sl-SI"/>
              <a:t>Velike hitrosti</a:t>
            </a:r>
          </a:p>
          <a:p>
            <a:pPr lvl="1"/>
            <a:r>
              <a:rPr lang="sl-SI" altLang="sl-SI"/>
              <a:t>Majhno slabljenje</a:t>
            </a:r>
          </a:p>
          <a:p>
            <a:pPr lvl="1"/>
            <a:r>
              <a:rPr lang="sl-SI" altLang="sl-SI"/>
              <a:t>Ni presluhov</a:t>
            </a:r>
          </a:p>
          <a:p>
            <a:pPr lvl="1"/>
            <a:r>
              <a:rPr lang="sl-SI" altLang="sl-SI"/>
              <a:t>Majhen in lahek kabel</a:t>
            </a:r>
          </a:p>
          <a:p>
            <a:pPr lvl="1"/>
            <a:r>
              <a:rPr lang="sl-SI" altLang="sl-SI"/>
              <a:t>Neobčutljivost na elektro-magnetske motnje</a:t>
            </a:r>
          </a:p>
          <a:p>
            <a:r>
              <a:rPr lang="sl-SI" altLang="sl-SI"/>
              <a:t>Slabosti</a:t>
            </a:r>
          </a:p>
          <a:p>
            <a:pPr lvl="1"/>
            <a:r>
              <a:rPr lang="sl-SI" altLang="sl-SI"/>
              <a:t>Večja občutljivost kabla</a:t>
            </a:r>
          </a:p>
          <a:p>
            <a:pPr lvl="1"/>
            <a:r>
              <a:rPr lang="sl-SI" altLang="sl-SI"/>
              <a:t>Spajanje kablov je zahtevno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2EA4FFC-8A8F-442D-83F2-A24321A59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TCP/IP model</a:t>
            </a:r>
            <a:endParaRPr lang="en-US" altLang="sl-SI" sz="36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BE95598-68ED-4174-82D2-0FE2988C6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Sestavljen je iz 4. plasti:</a:t>
            </a:r>
          </a:p>
          <a:p>
            <a:pPr lvl="1"/>
            <a:r>
              <a:rPr lang="sl-SI" altLang="sl-SI"/>
              <a:t>Omrežno-povezovalna plast</a:t>
            </a:r>
            <a:r>
              <a:rPr lang="en-US" altLang="sl-SI"/>
              <a:t> </a:t>
            </a:r>
            <a:endParaRPr lang="sl-SI" altLang="sl-SI"/>
          </a:p>
          <a:p>
            <a:pPr lvl="2"/>
            <a:r>
              <a:rPr lang="sl-SI" altLang="sl-SI"/>
              <a:t>ethernet, token ring, Wi-Fi</a:t>
            </a:r>
          </a:p>
          <a:p>
            <a:pPr lvl="1"/>
            <a:r>
              <a:rPr lang="sl-SI" altLang="sl-SI"/>
              <a:t>Omrežna plast</a:t>
            </a:r>
          </a:p>
          <a:p>
            <a:pPr lvl="2"/>
            <a:r>
              <a:rPr lang="sl-SI" altLang="sl-SI"/>
              <a:t>IP</a:t>
            </a:r>
          </a:p>
          <a:p>
            <a:pPr lvl="1"/>
            <a:r>
              <a:rPr lang="sl-SI" altLang="sl-SI"/>
              <a:t>Transportna</a:t>
            </a:r>
          </a:p>
          <a:p>
            <a:pPr lvl="2"/>
            <a:r>
              <a:rPr lang="sl-SI" altLang="sl-SI"/>
              <a:t>TCP, UDP</a:t>
            </a:r>
          </a:p>
          <a:p>
            <a:pPr lvl="1"/>
            <a:r>
              <a:rPr lang="sl-SI" altLang="sl-SI"/>
              <a:t>Aplikacijska</a:t>
            </a:r>
          </a:p>
          <a:p>
            <a:pPr lvl="2"/>
            <a:r>
              <a:rPr lang="sl-SI" altLang="sl-SI"/>
              <a:t>FTP, HTTP, telnet, …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78128800-FCBC-40DE-9E45-8FA22A8B6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Omrežno-povezovalna plast</a:t>
            </a:r>
            <a:endParaRPr lang="en-US" altLang="sl-SI" sz="36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BF75770-E79E-4A7F-8234-B98767FE0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Opisuje fizične lastnosti povezovalnih elementov</a:t>
            </a:r>
          </a:p>
          <a:p>
            <a:r>
              <a:rPr lang="sl-SI" altLang="sl-SI"/>
              <a:t>Definira mrežno topologijo in protokole za prenose v 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299A9F9-E6BF-494C-837D-2AD2A7035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 sz="3600"/>
              <a:t>Kaj je lokalno omrežje?</a:t>
            </a:r>
            <a:endParaRPr lang="en-US" altLang="sl-SI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63FB8EC-DCB8-48B5-B892-4770A1DFE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467225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/>
              <a:t>Omrežje je skupina računalnikov, ki so med seboj povezani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V lokalnem omrežju so razdalje med računalniki majhne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Lokalno omrežje je samostojno omrežje, ki ni odvisno od drugih</a:t>
            </a:r>
          </a:p>
          <a:p>
            <a:pPr>
              <a:spcBef>
                <a:spcPct val="70000"/>
              </a:spcBef>
            </a:pPr>
            <a:endParaRPr lang="sl-SI" altLang="sl-SI"/>
          </a:p>
          <a:p>
            <a:pPr>
              <a:spcBef>
                <a:spcPct val="70000"/>
              </a:spcBef>
            </a:pPr>
            <a:endParaRPr lang="en-US" altLang="sl-SI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ACAED631-48F3-4E48-8A69-7A9A9E9A6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2238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sl-SI" altLang="sl-SI" sz="36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33FCFED5-21DD-405C-A192-E0902E1B3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Ethernet</a:t>
            </a:r>
            <a:endParaRPr lang="en-US" altLang="sl-SI" sz="360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3CF2D4E-9E0C-40C6-A695-DC9434DEC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Idejna zasnova leta 1975</a:t>
            </a:r>
          </a:p>
          <a:p>
            <a:pPr>
              <a:lnSpc>
                <a:spcPct val="90000"/>
              </a:lnSpc>
            </a:pPr>
            <a:r>
              <a:rPr lang="sl-SI" altLang="sl-SI"/>
              <a:t>Standard sprejet 1980</a:t>
            </a:r>
          </a:p>
          <a:p>
            <a:pPr>
              <a:lnSpc>
                <a:spcPct val="90000"/>
              </a:lnSpc>
            </a:pPr>
            <a:r>
              <a:rPr lang="sl-SI" altLang="sl-SI"/>
              <a:t>K razširitvi so pripomogli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Razvijalci, ki so se držali standardov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Nizka cena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Velike hitrosti</a:t>
            </a:r>
          </a:p>
          <a:p>
            <a:pPr>
              <a:lnSpc>
                <a:spcPct val="90000"/>
              </a:lnSpc>
            </a:pPr>
            <a:r>
              <a:rPr lang="sl-SI" altLang="sl-SI"/>
              <a:t>Razvoj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10Base5</a:t>
            </a:r>
          </a:p>
          <a:p>
            <a:pPr lvl="2">
              <a:lnSpc>
                <a:spcPct val="90000"/>
              </a:lnSpc>
            </a:pPr>
            <a:r>
              <a:rPr lang="sl-SI" altLang="sl-SI"/>
              <a:t>Dolžina kablov 500 metrov</a:t>
            </a:r>
          </a:p>
          <a:p>
            <a:pPr lvl="2">
              <a:lnSpc>
                <a:spcPct val="90000"/>
              </a:lnSpc>
            </a:pPr>
            <a:r>
              <a:rPr lang="sl-SI" altLang="sl-SI"/>
              <a:t>Debel koaksialni kabel </a:t>
            </a:r>
          </a:p>
          <a:p>
            <a:pPr lvl="2">
              <a:lnSpc>
                <a:spcPct val="90000"/>
              </a:lnSpc>
            </a:pPr>
            <a:r>
              <a:rPr lang="sl-SI" altLang="sl-SI"/>
              <a:t>Half duplex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4878101-9BEE-4E3B-B0F0-75B163F18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Ethernet</a:t>
            </a:r>
            <a:endParaRPr lang="en-US" altLang="sl-SI" sz="360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3611FF4A-9FAD-46A3-82B1-C4A65EDC6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/>
              <a:t>10Base2</a:t>
            </a:r>
            <a:r>
              <a:rPr lang="en-US" altLang="sl-SI"/>
              <a:t> </a:t>
            </a:r>
            <a:endParaRPr lang="sl-SI" altLang="sl-SI"/>
          </a:p>
          <a:p>
            <a:pPr lvl="2"/>
            <a:r>
              <a:rPr lang="sl-SI" altLang="sl-SI"/>
              <a:t>Dolžina kabla 185 metrov</a:t>
            </a:r>
          </a:p>
          <a:p>
            <a:pPr lvl="2"/>
            <a:r>
              <a:rPr lang="sl-SI" altLang="sl-SI"/>
              <a:t>tanek koaksialni kabel </a:t>
            </a:r>
          </a:p>
          <a:p>
            <a:pPr lvl="1"/>
            <a:r>
              <a:rPr lang="sl-SI" altLang="sl-SI"/>
              <a:t>10BaseT</a:t>
            </a:r>
          </a:p>
          <a:p>
            <a:pPr lvl="2"/>
            <a:r>
              <a:rPr lang="sl-SI" altLang="sl-SI"/>
              <a:t>UTP kabel (4 parice)</a:t>
            </a:r>
          </a:p>
          <a:p>
            <a:pPr lvl="2"/>
            <a:r>
              <a:rPr lang="sl-SI" altLang="sl-SI"/>
              <a:t>Topologija zvezde</a:t>
            </a:r>
          </a:p>
          <a:p>
            <a:pPr lvl="2"/>
            <a:r>
              <a:rPr lang="sl-SI" altLang="sl-SI"/>
              <a:t>Full duplex</a:t>
            </a:r>
          </a:p>
          <a:p>
            <a:pPr lvl="1"/>
            <a:r>
              <a:rPr lang="sl-SI" altLang="sl-SI"/>
              <a:t>100BaseTX</a:t>
            </a:r>
          </a:p>
          <a:p>
            <a:pPr lvl="2"/>
            <a:r>
              <a:rPr lang="sl-SI" altLang="sl-SI"/>
              <a:t>Hitrost 100 Mb/s</a:t>
            </a:r>
          </a:p>
          <a:p>
            <a:pPr lvl="1"/>
            <a:r>
              <a:rPr lang="en-US" altLang="sl-SI"/>
              <a:t>10000B</a:t>
            </a:r>
            <a:r>
              <a:rPr lang="sl-SI" altLang="sl-SI"/>
              <a:t>ase</a:t>
            </a:r>
          </a:p>
          <a:p>
            <a:pPr lvl="2"/>
            <a:r>
              <a:rPr lang="sl-SI" altLang="sl-SI" i="0"/>
              <a:t>Hitrost 10 Gb/S</a:t>
            </a:r>
          </a:p>
          <a:p>
            <a:pPr lvl="2"/>
            <a:r>
              <a:rPr lang="sl-SI" altLang="sl-SI" i="0"/>
              <a:t>Optična vlakna</a:t>
            </a:r>
          </a:p>
          <a:p>
            <a:pPr lvl="1"/>
            <a:endParaRPr lang="en-US" altLang="sl-SI" i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F57715B5-F109-4100-8690-0E5961AEF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Token ring</a:t>
            </a:r>
            <a:endParaRPr lang="en-US" altLang="sl-SI" sz="360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EF0FD0A-2376-4BB7-897D-758545FA4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Izumil ga je Olof Söderblom v šestdesetih</a:t>
            </a:r>
            <a:r>
              <a:rPr lang="en-US" altLang="sl-SI"/>
              <a:t> </a:t>
            </a:r>
            <a:r>
              <a:rPr lang="sl-SI" altLang="sl-SI"/>
              <a:t>letih dvajsetega stoletja</a:t>
            </a:r>
          </a:p>
          <a:p>
            <a:r>
              <a:rPr lang="sl-SI" altLang="sl-SI"/>
              <a:t>V osemdesetih letih ga je podprl IBM in močno razširil uporabo</a:t>
            </a:r>
          </a:p>
          <a:p>
            <a:r>
              <a:rPr lang="sl-SI" altLang="sl-SI"/>
              <a:t>Veliko časa je Token ring bil hitrejši in zanesljivejši</a:t>
            </a:r>
          </a:p>
          <a:p>
            <a:r>
              <a:rPr lang="sl-SI" altLang="sl-SI"/>
              <a:t>Po omrežju potuje žeton (angleško token) in samo naprava, ki ima žeton lahko pošilja podatke</a:t>
            </a:r>
          </a:p>
          <a:p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2641180-695A-47C1-AB88-966583BC2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Wi-Fi</a:t>
            </a:r>
            <a:endParaRPr lang="en-US" altLang="sl-SI" sz="3600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3857F00-94FF-4982-B8F1-C31C40546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Wi-FI je skupek standardov za brezžična lokalna omrežja </a:t>
            </a:r>
          </a:p>
          <a:p>
            <a:r>
              <a:rPr lang="sl-SI" altLang="sl-SI"/>
              <a:t>IEEE 802.11 specifikacije</a:t>
            </a:r>
          </a:p>
          <a:p>
            <a:endParaRPr lang="sl-SI" altLang="sl-SI"/>
          </a:p>
          <a:p>
            <a:endParaRPr lang="en-US" altLang="sl-SI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4752DAF7-3CDB-460E-88DE-244D16313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107524" name="Object 4">
            <a:extLst>
              <a:ext uri="{FF2B5EF4-FFF2-40B4-BE49-F238E27FC236}">
                <a16:creationId xmlns:a16="http://schemas.microsoft.com/office/drawing/2014/main" id="{5CE2A1C7-3E16-4138-9FBE-BD9BD150B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2565400"/>
          <a:ext cx="6049962" cy="381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Grafikon" r:id="rId3" imgW="4686390" imgH="2952812" progId="MSGraph.Chart.8">
                  <p:embed/>
                </p:oleObj>
              </mc:Choice>
              <mc:Fallback>
                <p:oleObj name="Grafikon" r:id="rId3" imgW="4686390" imgH="2952812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65400"/>
                        <a:ext cx="6049962" cy="381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  <p:bldOleChart spid="1075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317CFD3-D34A-4168-9D90-0717EA6A1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Wi-Fi</a:t>
            </a:r>
            <a:endParaRPr lang="en-US" altLang="sl-SI" sz="360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06CC2B7-9F3B-4695-BF9B-DC9EADB77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Prednosti</a:t>
            </a:r>
          </a:p>
          <a:p>
            <a:pPr lvl="1"/>
            <a:r>
              <a:rPr lang="sl-SI" altLang="sl-SI"/>
              <a:t>Mobilnost uporabnikov</a:t>
            </a:r>
          </a:p>
          <a:p>
            <a:pPr lvl="1"/>
            <a:r>
              <a:rPr lang="sl-SI" altLang="sl-SI"/>
              <a:t>Ne potrebuje kablov</a:t>
            </a:r>
          </a:p>
          <a:p>
            <a:pPr lvl="1"/>
            <a:r>
              <a:rPr lang="sl-SI" altLang="sl-SI"/>
              <a:t>Proizvajalci se držijo standarda</a:t>
            </a:r>
          </a:p>
          <a:p>
            <a:pPr lvl="1"/>
            <a:r>
              <a:rPr lang="sl-SI" altLang="sl-SI"/>
              <a:t>Nizke cene</a:t>
            </a:r>
          </a:p>
          <a:p>
            <a:r>
              <a:rPr lang="sl-SI" altLang="sl-SI"/>
              <a:t>Slabosti</a:t>
            </a:r>
          </a:p>
          <a:p>
            <a:pPr lvl="1"/>
            <a:r>
              <a:rPr lang="sl-SI" altLang="sl-SI"/>
              <a:t>Interference na 2.4 GHz</a:t>
            </a:r>
          </a:p>
          <a:p>
            <a:pPr lvl="1"/>
            <a:r>
              <a:rPr lang="sl-SI" altLang="sl-SI"/>
              <a:t>Visoka poraba energije</a:t>
            </a:r>
          </a:p>
          <a:p>
            <a:pPr lvl="1"/>
            <a:r>
              <a:rPr lang="sl-SI" altLang="sl-SI"/>
              <a:t>WEP je lahko zlomljiv</a:t>
            </a:r>
          </a:p>
          <a:p>
            <a:pPr lvl="1"/>
            <a:r>
              <a:rPr lang="sl-SI" altLang="sl-SI"/>
              <a:t>Majhen doseg</a:t>
            </a:r>
          </a:p>
          <a:p>
            <a:pPr lvl="1"/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D1FD2CCD-1EB9-491D-A751-7A3686DAA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Omrežna plast</a:t>
            </a:r>
            <a:endParaRPr lang="en-US" altLang="sl-SI" sz="360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5935671-8910-4A6B-9E3E-1894887CA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Omogoča:</a:t>
            </a:r>
          </a:p>
          <a:p>
            <a:pPr lvl="1"/>
            <a:r>
              <a:rPr lang="sl-SI" altLang="sl-SI"/>
              <a:t>prenos paketov po omrežju</a:t>
            </a:r>
          </a:p>
          <a:p>
            <a:pPr lvl="1"/>
            <a:r>
              <a:rPr lang="sl-SI" altLang="sl-SI"/>
              <a:t>prenos paketov iz enega omrežja v drugo</a:t>
            </a:r>
          </a:p>
          <a:p>
            <a:r>
              <a:rPr lang="sl-SI" altLang="sl-SI"/>
              <a:t>Protokoli na tej plasti so: </a:t>
            </a:r>
          </a:p>
          <a:p>
            <a:pPr lvl="1"/>
            <a:r>
              <a:rPr lang="sl-SI" altLang="sl-SI"/>
              <a:t>IP</a:t>
            </a:r>
          </a:p>
          <a:p>
            <a:pPr lvl="1"/>
            <a:r>
              <a:rPr lang="sl-SI" altLang="sl-SI"/>
              <a:t>ICMP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28FFC2B-A196-4D2C-8E92-ABC3C70B4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Internetni protokol</a:t>
            </a:r>
            <a:endParaRPr lang="en-US" altLang="sl-SI" sz="3600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5C36BF6-A8C7-453F-A8C0-DC5996C94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Vsak računalnik v omrežju ima IP naslov</a:t>
            </a:r>
          </a:p>
          <a:p>
            <a:r>
              <a:rPr lang="sl-SI" altLang="sl-SI"/>
              <a:t>Uporablja se IPv4, ki ga zamenjuje IPv6</a:t>
            </a:r>
          </a:p>
          <a:p>
            <a:r>
              <a:rPr lang="sl-SI" altLang="sl-SI"/>
              <a:t>IPv4 naslov zgleda tako:</a:t>
            </a:r>
          </a:p>
          <a:p>
            <a:pPr algn="ctr">
              <a:lnSpc>
                <a:spcPct val="180000"/>
              </a:lnSpc>
              <a:buFontTx/>
              <a:buNone/>
            </a:pPr>
            <a:r>
              <a:rPr lang="sl-SI" altLang="sl-SI"/>
              <a:t>193.77.222.254</a:t>
            </a:r>
          </a:p>
          <a:p>
            <a:pPr>
              <a:lnSpc>
                <a:spcPct val="170000"/>
              </a:lnSpc>
            </a:pPr>
            <a:r>
              <a:rPr lang="sl-SI" altLang="sl-SI"/>
              <a:t>Za lokalna omrežja so rezervirani IP naslovi :</a:t>
            </a:r>
          </a:p>
          <a:p>
            <a:pPr lvl="1"/>
            <a:r>
              <a:rPr lang="sl-SI" altLang="sl-SI"/>
              <a:t>Od 10.0.0.1 do 10.255.255.255</a:t>
            </a:r>
          </a:p>
          <a:p>
            <a:pPr lvl="1"/>
            <a:r>
              <a:rPr lang="sl-SI" altLang="sl-SI"/>
              <a:t>Od 192.168.0.1 do 192.168.255.255</a:t>
            </a:r>
          </a:p>
          <a:p>
            <a:pPr lvl="1"/>
            <a:r>
              <a:rPr lang="sl-SI" altLang="sl-SI"/>
              <a:t>Od 172.16.0.1 do 172.31.255.255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A74E569C-5A4E-40FB-94D1-43C534263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Transportna plast</a:t>
            </a:r>
            <a:endParaRPr lang="en-US" altLang="sl-SI" sz="3600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D5B6D19-B0FB-4643-B356-48F877FE2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Ta sloj zagotavlja aplikacijski plasti, da se paketi pravilno prenesejo</a:t>
            </a:r>
          </a:p>
          <a:p>
            <a:r>
              <a:rPr lang="sl-SI" altLang="sl-SI"/>
              <a:t>Pomebna protokola:</a:t>
            </a:r>
          </a:p>
          <a:p>
            <a:pPr lvl="1"/>
            <a:r>
              <a:rPr lang="sl-SI" altLang="sl-SI"/>
              <a:t>TCP (Protokol za krmiljenje prenosa)</a:t>
            </a:r>
          </a:p>
          <a:p>
            <a:pPr lvl="1"/>
            <a:r>
              <a:rPr lang="sl-SI" altLang="sl-SI"/>
              <a:t>UDP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24AAC4E5-9553-49BB-800E-DFCA39C62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TCP</a:t>
            </a:r>
            <a:endParaRPr lang="en-US" altLang="sl-SI" sz="360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8330FB9-1626-4A1F-921C-591B6513B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TCP je okrajšava za </a:t>
            </a:r>
            <a:r>
              <a:rPr lang="en-US" altLang="sl-SI"/>
              <a:t>Transmission Control Protoco</a:t>
            </a:r>
            <a:r>
              <a:rPr lang="sl-SI" altLang="sl-SI"/>
              <a:t>l (Protokol za nadzor prenosa)</a:t>
            </a:r>
          </a:p>
          <a:p>
            <a:r>
              <a:rPr lang="sl-SI" altLang="sl-SI"/>
              <a:t>S pomočjo TCPja ustvarijo aplikacije med sabo povezavo</a:t>
            </a:r>
          </a:p>
          <a:p>
            <a:r>
              <a:rPr lang="sl-SI" altLang="sl-SI"/>
              <a:t>Za preverjanje uporablja 16 bitno nadzorno vsoto (checksum)</a:t>
            </a:r>
          </a:p>
          <a:p>
            <a:r>
              <a:rPr lang="sl-SI" altLang="sl-SI"/>
              <a:t>Razlikuje pakete za različne aplikacije</a:t>
            </a:r>
          </a:p>
          <a:p>
            <a:endParaRPr lang="sl-SI" altLang="sl-SI"/>
          </a:p>
          <a:p>
            <a:endParaRPr lang="en-US" altLang="sl-SI"/>
          </a:p>
        </p:txBody>
      </p:sp>
    </p:spTree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F2652A2-544E-4D93-A741-71E5F7DD0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UDP</a:t>
            </a:r>
            <a:endParaRPr lang="en-US" altLang="sl-SI" sz="3600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985D80D-3DA7-4145-8B4B-F27C58533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UDP pomeni User Datagram Protokol</a:t>
            </a:r>
          </a:p>
          <a:p>
            <a:r>
              <a:rPr lang="sl-SI" altLang="sl-SI"/>
              <a:t>Je nepovezovalni protokol</a:t>
            </a:r>
          </a:p>
          <a:p>
            <a:r>
              <a:rPr lang="sl-SI" altLang="sl-SI"/>
              <a:t>Uporablja se za:</a:t>
            </a:r>
          </a:p>
          <a:p>
            <a:pPr lvl="1"/>
            <a:r>
              <a:rPr lang="sl-SI" altLang="sl-SI"/>
              <a:t>Pretočni radio</a:t>
            </a:r>
          </a:p>
          <a:p>
            <a:pPr lvl="1"/>
            <a:r>
              <a:rPr lang="sl-SI" altLang="sl-SI"/>
              <a:t>Internetno telefonijo</a:t>
            </a:r>
          </a:p>
          <a:p>
            <a:pPr lvl="1"/>
            <a:r>
              <a:rPr lang="sl-SI" altLang="sl-SI"/>
              <a:t>DNS</a:t>
            </a:r>
          </a:p>
          <a:p>
            <a:pPr lvl="1"/>
            <a:r>
              <a:rPr lang="sl-SI" altLang="sl-SI"/>
              <a:t>DHCP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661AAF6-E2A2-4199-BBBE-25B31F204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 sz="3600"/>
              <a:t>Zgodovina lokalnih omrežij</a:t>
            </a:r>
            <a:endParaRPr lang="en-US" altLang="sl-SI" sz="360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4FF38C6-0DFE-4CBE-B9B5-AFF8CB805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9750" indent="-539750">
              <a:spcBef>
                <a:spcPct val="70000"/>
              </a:spcBef>
            </a:pPr>
            <a:r>
              <a:rPr lang="sl-SI" altLang="sl-SI"/>
              <a:t>1969-ARPAnet-Prvo omrežje, ki ga je postavila ameriška vojska za organizacijo po nuklearnem napadu</a:t>
            </a:r>
          </a:p>
          <a:p>
            <a:pPr marL="539750" indent="-539750">
              <a:spcBef>
                <a:spcPct val="70000"/>
              </a:spcBef>
            </a:pPr>
            <a:r>
              <a:rPr lang="sl-SI" altLang="sl-SI"/>
              <a:t> 1977-ARCnet-Prvo popularno lokalno omrežje</a:t>
            </a:r>
          </a:p>
          <a:p>
            <a:pPr marL="539750" indent="-539750">
              <a:spcBef>
                <a:spcPct val="70000"/>
              </a:spcBef>
            </a:pPr>
            <a:r>
              <a:rPr lang="sl-SI" altLang="sl-SI"/>
              <a:t>1980-Ethernet</a:t>
            </a:r>
          </a:p>
          <a:p>
            <a:pPr marL="539750" indent="-539750">
              <a:spcBef>
                <a:spcPct val="70000"/>
              </a:spcBef>
            </a:pPr>
            <a:r>
              <a:rPr lang="sl-SI" altLang="sl-SI"/>
              <a:t>1985-Token ring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95FE42A-DE2A-405A-BB5B-16F3A6CDC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Aplikacijska plast</a:t>
            </a:r>
            <a:endParaRPr lang="en-US" altLang="sl-SI" sz="3600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3D6A3C3A-1AA6-4502-B0A8-7DCEECBEE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Aplikaciji nudi dostop do komunikacijskega okolja </a:t>
            </a:r>
          </a:p>
          <a:p>
            <a:r>
              <a:rPr lang="sl-SI" altLang="sl-SI"/>
              <a:t>Primeri protokolov, ki delujejo na tej plasti so:</a:t>
            </a:r>
            <a:endParaRPr lang="en-US" altLang="sl-SI" b="1"/>
          </a:p>
          <a:p>
            <a:pPr lvl="1"/>
            <a:r>
              <a:rPr lang="en-US" altLang="sl-SI"/>
              <a:t>Telnet</a:t>
            </a:r>
          </a:p>
          <a:p>
            <a:pPr lvl="1"/>
            <a:r>
              <a:rPr lang="en-US" altLang="sl-SI"/>
              <a:t>FTP (File Transfer Protocol)</a:t>
            </a:r>
          </a:p>
          <a:p>
            <a:pPr lvl="1"/>
            <a:r>
              <a:rPr lang="en-US" altLang="sl-SI"/>
              <a:t>SNMP (Simple Network Management Protocol</a:t>
            </a:r>
          </a:p>
          <a:p>
            <a:pPr lvl="1"/>
            <a:r>
              <a:rPr lang="en-US" altLang="sl-SI"/>
              <a:t>HTTP (Hyper Text Transfer Protocol)</a:t>
            </a:r>
          </a:p>
          <a:p>
            <a:pPr lvl="1"/>
            <a:r>
              <a:rPr lang="en-US" altLang="sl-SI"/>
              <a:t>SMTP (Simple Mail Transfer Protocol)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4AB0ADD-A598-488F-9E58-89FEB4E60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Topologije omrežij</a:t>
            </a:r>
            <a:endParaRPr lang="en-US" altLang="sl-SI" sz="360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2BCC661-F127-4EAC-8BAC-C7437E8C9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Računalnike lahko v omrežju predstavimo kot točke, ki so med seboj povezane</a:t>
            </a:r>
          </a:p>
          <a:p>
            <a:r>
              <a:rPr lang="sl-SI" altLang="sl-SI"/>
              <a:t>Topologija opisuje, kako so računalniki povezani</a:t>
            </a:r>
          </a:p>
          <a:p>
            <a:r>
              <a:rPr lang="sl-SI" altLang="sl-SI"/>
              <a:t>Poznamo več topologij:</a:t>
            </a:r>
          </a:p>
          <a:p>
            <a:pPr lvl="1"/>
            <a:r>
              <a:rPr lang="sl-SI" altLang="sl-SI"/>
              <a:t>Vodilo</a:t>
            </a:r>
          </a:p>
          <a:p>
            <a:pPr lvl="1"/>
            <a:r>
              <a:rPr lang="sl-SI" altLang="sl-SI"/>
              <a:t>Obroč</a:t>
            </a:r>
          </a:p>
          <a:p>
            <a:pPr lvl="1"/>
            <a:r>
              <a:rPr lang="sl-SI" altLang="sl-SI"/>
              <a:t>Zvezda</a:t>
            </a:r>
          </a:p>
          <a:p>
            <a:pPr lvl="1"/>
            <a:r>
              <a:rPr lang="sl-SI" altLang="sl-SI"/>
              <a:t>Linija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B561C92C-9B31-45FD-B038-04292E67D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Vodilo</a:t>
            </a:r>
            <a:endParaRPr lang="en-US" altLang="sl-SI" sz="3600"/>
          </a:p>
        </p:txBody>
      </p:sp>
      <p:pic>
        <p:nvPicPr>
          <p:cNvPr id="117765" name="Picture 5">
            <a:extLst>
              <a:ext uri="{FF2B5EF4-FFF2-40B4-BE49-F238E27FC236}">
                <a16:creationId xmlns:a16="http://schemas.microsoft.com/office/drawing/2014/main" id="{F12503A5-1D44-411F-B86D-76F10CD57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412875"/>
            <a:ext cx="4895850" cy="3576638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A2194C82-F43D-4BB8-B050-A7A55914E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Obroč</a:t>
            </a:r>
            <a:endParaRPr lang="en-US" altLang="sl-SI" sz="3600"/>
          </a:p>
        </p:txBody>
      </p:sp>
      <p:pic>
        <p:nvPicPr>
          <p:cNvPr id="118789" name="Picture 5">
            <a:extLst>
              <a:ext uri="{FF2B5EF4-FFF2-40B4-BE49-F238E27FC236}">
                <a16:creationId xmlns:a16="http://schemas.microsoft.com/office/drawing/2014/main" id="{D3988767-059A-4F4E-A346-5EACAF045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125538"/>
            <a:ext cx="4013200" cy="4154487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DB944BEE-1DD8-411A-AF1B-3925601E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Zvezda</a:t>
            </a:r>
            <a:endParaRPr lang="en-US" altLang="sl-SI" sz="3600"/>
          </a:p>
        </p:txBody>
      </p:sp>
      <p:pic>
        <p:nvPicPr>
          <p:cNvPr id="119814" name="Picture 6">
            <a:extLst>
              <a:ext uri="{FF2B5EF4-FFF2-40B4-BE49-F238E27FC236}">
                <a16:creationId xmlns:a16="http://schemas.microsoft.com/office/drawing/2014/main" id="{5674409E-41FE-48FD-86CA-ECFD93D538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412875"/>
            <a:ext cx="3657600" cy="3887788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CFB5CF1-A6C0-41F8-88AD-47984AC3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Linija</a:t>
            </a:r>
            <a:endParaRPr lang="en-US" altLang="sl-SI" sz="3600"/>
          </a:p>
        </p:txBody>
      </p:sp>
      <p:pic>
        <p:nvPicPr>
          <p:cNvPr id="120837" name="Picture 5">
            <a:extLst>
              <a:ext uri="{FF2B5EF4-FFF2-40B4-BE49-F238E27FC236}">
                <a16:creationId xmlns:a16="http://schemas.microsoft.com/office/drawing/2014/main" id="{CD582099-F74D-4EEB-A009-FD90E395F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16113"/>
            <a:ext cx="6696075" cy="2444750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B3C3375-8E89-40C6-8FD4-ECBFA48E0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 sz="3600"/>
              <a:t>Kaj nam lokalno omrežje omogoča?</a:t>
            </a:r>
            <a:endParaRPr lang="en-US" altLang="sl-SI" sz="36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20D795-3C1A-4C9A-BA8A-2081D7AE7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/>
              <a:t>Deljenje datotek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Deljenje tiskalnikov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Igranje iger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Dostop do svetovnega spleta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Povezovanje aplikacij</a:t>
            </a:r>
          </a:p>
          <a:p>
            <a:pPr>
              <a:spcBef>
                <a:spcPct val="70000"/>
              </a:spcBef>
            </a:pPr>
            <a:endParaRPr lang="sl-SI" altLang="sl-SI"/>
          </a:p>
          <a:p>
            <a:pPr>
              <a:spcBef>
                <a:spcPct val="70000"/>
              </a:spcBef>
            </a:pP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CB1F033-C900-4DC0-BF5B-C5306832B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 sz="3600"/>
              <a:t>Sestavni deli omrežja</a:t>
            </a:r>
            <a:endParaRPr lang="en-US" altLang="sl-SI" sz="360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1D790E7-DA37-4942-8768-C503ECEB4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/>
              <a:t>Koncentrator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Stikalo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Usmerjevalnik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Omrežna kartica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Kabli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9FD64CD-7139-4BAC-A86C-F382B8DEA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 sz="3600"/>
              <a:t>Koncentrator</a:t>
            </a:r>
            <a:endParaRPr lang="en-US" altLang="sl-SI" sz="3600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245ED7C-D5F3-4DC3-A501-D7E7B2486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/>
              <a:t>Koncentrator je naprava, ki vse sprejete pakete pošlje na vsa vrata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Poznamo več vrst koncentratorjev:</a:t>
            </a:r>
          </a:p>
          <a:p>
            <a:pPr lvl="1">
              <a:spcBef>
                <a:spcPct val="35000"/>
              </a:spcBef>
            </a:pPr>
            <a:r>
              <a:rPr lang="sl-SI" altLang="sl-SI"/>
              <a:t>Pasivni</a:t>
            </a:r>
          </a:p>
          <a:p>
            <a:pPr lvl="2">
              <a:spcBef>
                <a:spcPct val="35000"/>
              </a:spcBef>
            </a:pPr>
            <a:r>
              <a:rPr lang="sl-SI" altLang="sl-SI"/>
              <a:t>Ker ne ojača signala je kabel lahko dolg največ 100 m</a:t>
            </a:r>
          </a:p>
          <a:p>
            <a:pPr lvl="1">
              <a:spcBef>
                <a:spcPct val="35000"/>
              </a:spcBef>
            </a:pPr>
            <a:r>
              <a:rPr lang="sl-SI" altLang="sl-SI"/>
              <a:t>Aktivni</a:t>
            </a:r>
          </a:p>
          <a:p>
            <a:pPr lvl="2">
              <a:spcBef>
                <a:spcPct val="35000"/>
              </a:spcBef>
            </a:pPr>
            <a:r>
              <a:rPr lang="sl-SI" altLang="sl-SI"/>
              <a:t>Signal ojača, zato so lahko kabli dolgi največ 600 m</a:t>
            </a:r>
          </a:p>
          <a:p>
            <a:pPr lvl="1">
              <a:spcBef>
                <a:spcPct val="35000"/>
              </a:spcBef>
            </a:pPr>
            <a:r>
              <a:rPr lang="sl-SI" altLang="sl-SI"/>
              <a:t>Inteligentni</a:t>
            </a:r>
          </a:p>
          <a:p>
            <a:pPr lvl="2">
              <a:spcBef>
                <a:spcPct val="35000"/>
              </a:spcBef>
            </a:pPr>
            <a:r>
              <a:rPr lang="sl-SI" altLang="sl-SI"/>
              <a:t>Omogočajo tudi nadzor na daljavo in VLAN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BC8EDDB4-C5D4-48C5-9E3D-14EDCB9F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sl-SI" altLang="sl-SI" sz="3600"/>
              <a:t>Koncentrator</a:t>
            </a:r>
            <a:endParaRPr lang="en-US" altLang="sl-SI" sz="3600"/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2B6363FC-23D4-4ED5-B880-7A2E22C7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5976938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0433D14-42E4-4562-81D9-7E4DCE18A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 sz="3600"/>
              <a:t>Stikalo</a:t>
            </a:r>
            <a:endParaRPr lang="en-US" altLang="sl-SI" sz="3600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1C19D88-FF57-4698-AEB1-9752D92A5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sl-SI" altLang="sl-SI"/>
              <a:t>Stikalo je bolj napredno kot koncentrator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Pakete pošlje le na tiste računalnike, na katere so namenjeni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Število trkov med paketi je veliko manjše</a:t>
            </a:r>
          </a:p>
          <a:p>
            <a:pPr>
              <a:spcBef>
                <a:spcPct val="70000"/>
              </a:spcBef>
            </a:pPr>
            <a:r>
              <a:rPr lang="sl-SI" altLang="sl-SI"/>
              <a:t>Lahko se vzpostavi popolna dvosmerna povezava</a:t>
            </a:r>
            <a:endParaRPr lang="en-US" altLang="sl-SI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32F71EFE-A281-4318-8D6E-6E6342CF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2" b="20616"/>
          <a:stretch>
            <a:fillRect/>
          </a:stretch>
        </p:blipFill>
        <p:spPr bwMode="auto">
          <a:xfrm>
            <a:off x="395288" y="1341438"/>
            <a:ext cx="7632700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E926010F-8922-42ED-A5A9-CD37E925E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sl-SI" altLang="sl-SI" sz="3600"/>
              <a:t>Stikalo</a:t>
            </a:r>
            <a:endParaRPr lang="en-US" altLang="sl-SI" sz="36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theme/theme1.xml><?xml version="1.0" encoding="utf-8"?>
<a:theme xmlns:a="http://schemas.openxmlformats.org/drawingml/2006/main" name="01090290">
  <a:themeElements>
    <a:clrScheme name="01090290 7">
      <a:dk1>
        <a:srgbClr val="969696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7F7F7F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109029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09029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29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01090290</Template>
  <TotalTime>0</TotalTime>
  <Words>804</Words>
  <Application>Microsoft Office PowerPoint</Application>
  <PresentationFormat>On-screen Show (4:3)</PresentationFormat>
  <Paragraphs>202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Times New Roman</vt:lpstr>
      <vt:lpstr>01090290</vt:lpstr>
      <vt:lpstr>Grafikon</vt:lpstr>
      <vt:lpstr>Lokalna omrežja</vt:lpstr>
      <vt:lpstr>Kaj je lokalno omrežje?</vt:lpstr>
      <vt:lpstr>Zgodovina lokalnih omrežij</vt:lpstr>
      <vt:lpstr>Kaj nam lokalno omrežje omogoča?</vt:lpstr>
      <vt:lpstr>Sestavni deli omrežja</vt:lpstr>
      <vt:lpstr>Koncentrator</vt:lpstr>
      <vt:lpstr>PowerPoint Presentation</vt:lpstr>
      <vt:lpstr>Stikalo</vt:lpstr>
      <vt:lpstr>PowerPoint Presentation</vt:lpstr>
      <vt:lpstr>Usmerjavalnik</vt:lpstr>
      <vt:lpstr>Usmerjevalnik</vt:lpstr>
      <vt:lpstr>Usmerjevalnik</vt:lpstr>
      <vt:lpstr>Mrežna kartica</vt:lpstr>
      <vt:lpstr>Omrežni kabli</vt:lpstr>
      <vt:lpstr>Sukana parica (UTP)</vt:lpstr>
      <vt:lpstr>Optična vlakna</vt:lpstr>
      <vt:lpstr>Optična vlakna</vt:lpstr>
      <vt:lpstr>TCP/IP model</vt:lpstr>
      <vt:lpstr>Omrežno-povezovalna plast</vt:lpstr>
      <vt:lpstr>Ethernet</vt:lpstr>
      <vt:lpstr>Ethernet</vt:lpstr>
      <vt:lpstr>Token ring</vt:lpstr>
      <vt:lpstr>Wi-Fi</vt:lpstr>
      <vt:lpstr>Wi-Fi</vt:lpstr>
      <vt:lpstr>Omrežna plast</vt:lpstr>
      <vt:lpstr>Internetni protokol</vt:lpstr>
      <vt:lpstr>Transportna plast</vt:lpstr>
      <vt:lpstr>TCP</vt:lpstr>
      <vt:lpstr>UDP</vt:lpstr>
      <vt:lpstr>Aplikacijska plast</vt:lpstr>
      <vt:lpstr>Topologije omrežij</vt:lpstr>
      <vt:lpstr>Vodilo</vt:lpstr>
      <vt:lpstr>Obroč</vt:lpstr>
      <vt:lpstr>Zvezda</vt:lpstr>
      <vt:lpstr>Linija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2019-06-03T09:07:02Z</dcterms:created>
  <dcterms:modified xsi:type="dcterms:W3CDTF">2019-06-03T09:07:03Z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